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769" r:id="rId2"/>
    <p:sldId id="530" r:id="rId3"/>
    <p:sldId id="771" r:id="rId4"/>
    <p:sldId id="770" r:id="rId5"/>
    <p:sldId id="772" r:id="rId6"/>
    <p:sldId id="773" r:id="rId7"/>
    <p:sldId id="775" r:id="rId8"/>
    <p:sldId id="549" r:id="rId9"/>
    <p:sldId id="776" r:id="rId10"/>
    <p:sldId id="774" r:id="rId11"/>
    <p:sldId id="673" r:id="rId12"/>
    <p:sldId id="675" r:id="rId13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arlo.barone\Downloads\962017041p1t02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54465187080775E-2"/>
          <c:y val="0.18980113456239547"/>
          <c:w val="0.91920225489055263"/>
          <c:h val="0.67796024676662925"/>
        </c:manualLayout>
      </c:layout>
      <c:barChart>
        <c:barDir val="col"/>
        <c:grouping val="stacked"/>
        <c:varyColors val="0"/>
        <c:ser>
          <c:idx val="5"/>
          <c:order val="0"/>
          <c:tx>
            <c:strRef>
              <c:f>'[962017041p1t028.xlsx]Figure A6.1.'!$B$47</c:f>
              <c:strCache>
                <c:ptCount val="1"/>
                <c:pt idx="0">
                  <c:v>Relative earnings* of adults with below upper secondary education</c:v>
                </c:pt>
              </c:strCache>
            </c:strRef>
          </c:tx>
          <c:spPr>
            <a:solidFill>
              <a:schemeClr val="bg1"/>
            </a:solidFill>
            <a:ln w="6350" cmpd="sng">
              <a:noFill/>
              <a:round/>
            </a:ln>
            <a:effectLst/>
          </c:spPr>
          <c:invertIfNegative val="0"/>
          <c:cat>
            <c:strRef>
              <c:f>'[962017041p1t028.xlsx]Figure A6.1.'!$A$48:$A$86</c:f>
              <c:strCache>
                <c:ptCount val="39"/>
                <c:pt idx="0">
                  <c:v>Sweden</c:v>
                </c:pt>
                <c:pt idx="1">
                  <c:v>Estonia</c:v>
                </c:pt>
                <c:pt idx="2">
                  <c:v>Norway</c:v>
                </c:pt>
                <c:pt idx="3">
                  <c:v>Denmark1</c:v>
                </c:pt>
                <c:pt idx="4">
                  <c:v>Finland1</c:v>
                </c:pt>
                <c:pt idx="5">
                  <c:v>Greece</c:v>
                </c:pt>
                <c:pt idx="6">
                  <c:v>Belgium1</c:v>
                </c:pt>
                <c:pt idx="7">
                  <c:v>New Zealand</c:v>
                </c:pt>
                <c:pt idx="8">
                  <c:v>Australia</c:v>
                </c:pt>
                <c:pt idx="9">
                  <c:v>Korea</c:v>
                </c:pt>
                <c:pt idx="10">
                  <c:v>Italy1</c:v>
                </c:pt>
                <c:pt idx="11">
                  <c:v>Canada1</c:v>
                </c:pt>
                <c:pt idx="12">
                  <c:v>Latvia2</c:v>
                </c:pt>
                <c:pt idx="13">
                  <c:v>Netherlands1</c:v>
                </c:pt>
                <c:pt idx="14">
                  <c:v>Switzerland3</c:v>
                </c:pt>
                <c:pt idx="15">
                  <c:v>Japan1</c:v>
                </c:pt>
                <c:pt idx="16">
                  <c:v>Spain1</c:v>
                </c:pt>
                <c:pt idx="17">
                  <c:v>United Kingdom</c:v>
                </c:pt>
                <c:pt idx="18">
                  <c:v>Austria</c:v>
                </c:pt>
                <c:pt idx="19">
                  <c:v>France1</c:v>
                </c:pt>
                <c:pt idx="20">
                  <c:v>OECD average</c:v>
                </c:pt>
                <c:pt idx="21">
                  <c:v>Luxembourg1,3</c:v>
                </c:pt>
                <c:pt idx="22">
                  <c:v>Israel</c:v>
                </c:pt>
                <c:pt idx="23">
                  <c:v>Poland1</c:v>
                </c:pt>
                <c:pt idx="24">
                  <c:v>Ireland2</c:v>
                </c:pt>
                <c:pt idx="25">
                  <c:v>Germany</c:v>
                </c:pt>
                <c:pt idx="26">
                  <c:v>Turkey3</c:v>
                </c:pt>
                <c:pt idx="27">
                  <c:v>Portugal</c:v>
                </c:pt>
                <c:pt idx="28">
                  <c:v>Czech Republic3</c:v>
                </c:pt>
                <c:pt idx="29">
                  <c:v>Slovak Republic3</c:v>
                </c:pt>
                <c:pt idx="30">
                  <c:v>Slovenia</c:v>
                </c:pt>
                <c:pt idx="31">
                  <c:v>United States3</c:v>
                </c:pt>
                <c:pt idx="32">
                  <c:v>Lithuania1</c:v>
                </c:pt>
                <c:pt idx="33">
                  <c:v>Hungary</c:v>
                </c:pt>
                <c:pt idx="34">
                  <c:v>Mexico2</c:v>
                </c:pt>
                <c:pt idx="35">
                  <c:v>Costa Rica</c:v>
                </c:pt>
                <c:pt idx="36">
                  <c:v>Colombia3</c:v>
                </c:pt>
                <c:pt idx="37">
                  <c:v>Chile</c:v>
                </c:pt>
                <c:pt idx="38">
                  <c:v>Brazil3</c:v>
                </c:pt>
              </c:strCache>
            </c:strRef>
          </c:cat>
          <c:val>
            <c:numRef>
              <c:f>'[962017041p1t028.xlsx]Figure A6.1.'!$B$48:$B$86</c:f>
              <c:numCache>
                <c:formatCode>0</c:formatCode>
                <c:ptCount val="39"/>
                <c:pt idx="0">
                  <c:v>82.302000000000007</c:v>
                </c:pt>
                <c:pt idx="1">
                  <c:v>87.481999999999999</c:v>
                </c:pt>
                <c:pt idx="2">
                  <c:v>76.427000000000007</c:v>
                </c:pt>
                <c:pt idx="3">
                  <c:v>81.209999999999994</c:v>
                </c:pt>
                <c:pt idx="4">
                  <c:v>98.947999999999993</c:v>
                </c:pt>
                <c:pt idx="5">
                  <c:v>77.319000000000003</c:v>
                </c:pt>
                <c:pt idx="6">
                  <c:v>83.870999999999995</c:v>
                </c:pt>
                <c:pt idx="7">
                  <c:v>87.39</c:v>
                </c:pt>
                <c:pt idx="8">
                  <c:v>82.757000000000005</c:v>
                </c:pt>
                <c:pt idx="9">
                  <c:v>72.137</c:v>
                </c:pt>
                <c:pt idx="10">
                  <c:v>77.003</c:v>
                </c:pt>
                <c:pt idx="11">
                  <c:v>87.457999999999998</c:v>
                </c:pt>
                <c:pt idx="12">
                  <c:v>87.162000000000006</c:v>
                </c:pt>
                <c:pt idx="13">
                  <c:v>81.837999999999994</c:v>
                </c:pt>
                <c:pt idx="14">
                  <c:v>76.977000000000004</c:v>
                </c:pt>
                <c:pt idx="15">
                  <c:v>78.341999999999999</c:v>
                </c:pt>
                <c:pt idx="16">
                  <c:v>71.364999999999995</c:v>
                </c:pt>
                <c:pt idx="17">
                  <c:v>75.796999999999997</c:v>
                </c:pt>
                <c:pt idx="18">
                  <c:v>70.525000000000006</c:v>
                </c:pt>
                <c:pt idx="19">
                  <c:v>80.456999999999994</c:v>
                </c:pt>
                <c:pt idx="20">
                  <c:v>77.715000000000003</c:v>
                </c:pt>
                <c:pt idx="21">
                  <c:v>64.152000000000001</c:v>
                </c:pt>
                <c:pt idx="22">
                  <c:v>71.7</c:v>
                </c:pt>
                <c:pt idx="23">
                  <c:v>84.019000000000005</c:v>
                </c:pt>
                <c:pt idx="24">
                  <c:v>82.32</c:v>
                </c:pt>
                <c:pt idx="25">
                  <c:v>75.771000000000001</c:v>
                </c:pt>
                <c:pt idx="26">
                  <c:v>69.504999999999995</c:v>
                </c:pt>
                <c:pt idx="27">
                  <c:v>73.652000000000001</c:v>
                </c:pt>
                <c:pt idx="28">
                  <c:v>74.322999999999993</c:v>
                </c:pt>
                <c:pt idx="29">
                  <c:v>65.256</c:v>
                </c:pt>
                <c:pt idx="30">
                  <c:v>80.466999999999999</c:v>
                </c:pt>
                <c:pt idx="31">
                  <c:v>68.206000000000003</c:v>
                </c:pt>
                <c:pt idx="32">
                  <c:v>85.668999999999997</c:v>
                </c:pt>
                <c:pt idx="33">
                  <c:v>73.438999999999993</c:v>
                </c:pt>
                <c:pt idx="34">
                  <c:v>60.942999999999998</c:v>
                </c:pt>
                <c:pt idx="35">
                  <c:v>71.671000000000006</c:v>
                </c:pt>
                <c:pt idx="36">
                  <c:v>66.662999999999997</c:v>
                </c:pt>
                <c:pt idx="37">
                  <c:v>68.234999999999999</c:v>
                </c:pt>
                <c:pt idx="38">
                  <c:v>62.235999999999997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DD-40CD-A6EF-E9373A16C3AF}"/>
            </c:ext>
          </c:extLst>
        </c:ser>
        <c:ser>
          <c:idx val="2"/>
          <c:order val="1"/>
          <c:tx>
            <c:strRef>
              <c:f>'[962017041p1t028.xlsx]Figure A6.1.'!$C$47</c:f>
              <c:strCache>
                <c:ptCount val="1"/>
                <c:pt idx="0">
                  <c:v>Earning disadvantage* of adults with below upper secondary education</c:v>
                </c:pt>
              </c:strCache>
            </c:strRef>
          </c:tx>
          <c:spPr>
            <a:solidFill>
              <a:srgbClr val="CCCCCC"/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'[962017041p1t028.xlsx]Figure A6.1.'!$A$48:$A$86</c:f>
              <c:strCache>
                <c:ptCount val="39"/>
                <c:pt idx="0">
                  <c:v>Sweden</c:v>
                </c:pt>
                <c:pt idx="1">
                  <c:v>Estonia</c:v>
                </c:pt>
                <c:pt idx="2">
                  <c:v>Norway</c:v>
                </c:pt>
                <c:pt idx="3">
                  <c:v>Denmark1</c:v>
                </c:pt>
                <c:pt idx="4">
                  <c:v>Finland1</c:v>
                </c:pt>
                <c:pt idx="5">
                  <c:v>Greece</c:v>
                </c:pt>
                <c:pt idx="6">
                  <c:v>Belgium1</c:v>
                </c:pt>
                <c:pt idx="7">
                  <c:v>New Zealand</c:v>
                </c:pt>
                <c:pt idx="8">
                  <c:v>Australia</c:v>
                </c:pt>
                <c:pt idx="9">
                  <c:v>Korea</c:v>
                </c:pt>
                <c:pt idx="10">
                  <c:v>Italy1</c:v>
                </c:pt>
                <c:pt idx="11">
                  <c:v>Canada1</c:v>
                </c:pt>
                <c:pt idx="12">
                  <c:v>Latvia2</c:v>
                </c:pt>
                <c:pt idx="13">
                  <c:v>Netherlands1</c:v>
                </c:pt>
                <c:pt idx="14">
                  <c:v>Switzerland3</c:v>
                </c:pt>
                <c:pt idx="15">
                  <c:v>Japan1</c:v>
                </c:pt>
                <c:pt idx="16">
                  <c:v>Spain1</c:v>
                </c:pt>
                <c:pt idx="17">
                  <c:v>United Kingdom</c:v>
                </c:pt>
                <c:pt idx="18">
                  <c:v>Austria</c:v>
                </c:pt>
                <c:pt idx="19">
                  <c:v>France1</c:v>
                </c:pt>
                <c:pt idx="20">
                  <c:v>OECD average</c:v>
                </c:pt>
                <c:pt idx="21">
                  <c:v>Luxembourg1,3</c:v>
                </c:pt>
                <c:pt idx="22">
                  <c:v>Israel</c:v>
                </c:pt>
                <c:pt idx="23">
                  <c:v>Poland1</c:v>
                </c:pt>
                <c:pt idx="24">
                  <c:v>Ireland2</c:v>
                </c:pt>
                <c:pt idx="25">
                  <c:v>Germany</c:v>
                </c:pt>
                <c:pt idx="26">
                  <c:v>Turkey3</c:v>
                </c:pt>
                <c:pt idx="27">
                  <c:v>Portugal</c:v>
                </c:pt>
                <c:pt idx="28">
                  <c:v>Czech Republic3</c:v>
                </c:pt>
                <c:pt idx="29">
                  <c:v>Slovak Republic3</c:v>
                </c:pt>
                <c:pt idx="30">
                  <c:v>Slovenia</c:v>
                </c:pt>
                <c:pt idx="31">
                  <c:v>United States3</c:v>
                </c:pt>
                <c:pt idx="32">
                  <c:v>Lithuania1</c:v>
                </c:pt>
                <c:pt idx="33">
                  <c:v>Hungary</c:v>
                </c:pt>
                <c:pt idx="34">
                  <c:v>Mexico2</c:v>
                </c:pt>
                <c:pt idx="35">
                  <c:v>Costa Rica</c:v>
                </c:pt>
                <c:pt idx="36">
                  <c:v>Colombia3</c:v>
                </c:pt>
                <c:pt idx="37">
                  <c:v>Chile</c:v>
                </c:pt>
                <c:pt idx="38">
                  <c:v>Brazil3</c:v>
                </c:pt>
              </c:strCache>
            </c:strRef>
          </c:cat>
          <c:val>
            <c:numRef>
              <c:f>'[962017041p1t028.xlsx]Figure A6.1.'!$C$48:$C$86</c:f>
              <c:numCache>
                <c:formatCode>0</c:formatCode>
                <c:ptCount val="39"/>
                <c:pt idx="0">
                  <c:v>17.697999999999993</c:v>
                </c:pt>
                <c:pt idx="1">
                  <c:v>12.518000000000001</c:v>
                </c:pt>
                <c:pt idx="2">
                  <c:v>23.572999999999993</c:v>
                </c:pt>
                <c:pt idx="3">
                  <c:v>18.790000000000006</c:v>
                </c:pt>
                <c:pt idx="4">
                  <c:v>1.0520000000000067</c:v>
                </c:pt>
                <c:pt idx="5">
                  <c:v>22.680999999999997</c:v>
                </c:pt>
                <c:pt idx="6">
                  <c:v>16.129000000000005</c:v>
                </c:pt>
                <c:pt idx="7">
                  <c:v>12.61</c:v>
                </c:pt>
                <c:pt idx="8">
                  <c:v>17.242999999999995</c:v>
                </c:pt>
                <c:pt idx="9">
                  <c:v>27.863</c:v>
                </c:pt>
                <c:pt idx="10">
                  <c:v>22.997</c:v>
                </c:pt>
                <c:pt idx="11">
                  <c:v>12.542000000000002</c:v>
                </c:pt>
                <c:pt idx="12">
                  <c:v>12.837999999999994</c:v>
                </c:pt>
                <c:pt idx="13">
                  <c:v>18.162000000000006</c:v>
                </c:pt>
                <c:pt idx="14">
                  <c:v>23.022999999999996</c:v>
                </c:pt>
                <c:pt idx="15">
                  <c:v>21.658000000000001</c:v>
                </c:pt>
                <c:pt idx="16">
                  <c:v>28.635000000000005</c:v>
                </c:pt>
                <c:pt idx="17">
                  <c:v>24.203000000000003</c:v>
                </c:pt>
                <c:pt idx="18">
                  <c:v>29.474999999999994</c:v>
                </c:pt>
                <c:pt idx="19">
                  <c:v>19.543000000000006</c:v>
                </c:pt>
                <c:pt idx="20">
                  <c:v>22.284999999999997</c:v>
                </c:pt>
                <c:pt idx="21">
                  <c:v>35.847999999999999</c:v>
                </c:pt>
                <c:pt idx="22">
                  <c:v>28.299999999999997</c:v>
                </c:pt>
                <c:pt idx="23">
                  <c:v>15.980999999999995</c:v>
                </c:pt>
                <c:pt idx="24">
                  <c:v>17.680000000000007</c:v>
                </c:pt>
                <c:pt idx="25">
                  <c:v>24.228999999999999</c:v>
                </c:pt>
                <c:pt idx="26">
                  <c:v>30.495000000000005</c:v>
                </c:pt>
                <c:pt idx="27">
                  <c:v>26.347999999999999</c:v>
                </c:pt>
                <c:pt idx="28">
                  <c:v>25.677000000000007</c:v>
                </c:pt>
                <c:pt idx="29">
                  <c:v>34.744</c:v>
                </c:pt>
                <c:pt idx="30">
                  <c:v>19.533000000000001</c:v>
                </c:pt>
                <c:pt idx="31">
                  <c:v>31.793999999999997</c:v>
                </c:pt>
                <c:pt idx="32">
                  <c:v>14.331000000000003</c:v>
                </c:pt>
                <c:pt idx="33">
                  <c:v>26.561000000000007</c:v>
                </c:pt>
                <c:pt idx="34">
                  <c:v>39.057000000000002</c:v>
                </c:pt>
                <c:pt idx="35">
                  <c:v>28.328999999999994</c:v>
                </c:pt>
                <c:pt idx="36">
                  <c:v>33.337000000000003</c:v>
                </c:pt>
                <c:pt idx="37">
                  <c:v>31.765000000000001</c:v>
                </c:pt>
                <c:pt idx="38">
                  <c:v>37.764000000000003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DD-40CD-A6EF-E9373A16C3AF}"/>
            </c:ext>
          </c:extLst>
        </c:ser>
        <c:ser>
          <c:idx val="3"/>
          <c:order val="2"/>
          <c:tx>
            <c:strRef>
              <c:f>'[962017041p1t028.xlsx]Figure A6.1.'!$D$47</c:f>
              <c:strCache>
                <c:ptCount val="1"/>
                <c:pt idx="0">
                  <c:v>Earning advantage* of adults with tertiary education</c:v>
                </c:pt>
              </c:strCache>
            </c:strRef>
          </c:tx>
          <c:spPr>
            <a:solidFill>
              <a:srgbClr val="A7B9E3"/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'[962017041p1t028.xlsx]Figure A6.1.'!$A$48:$A$86</c:f>
              <c:strCache>
                <c:ptCount val="39"/>
                <c:pt idx="0">
                  <c:v>Sweden</c:v>
                </c:pt>
                <c:pt idx="1">
                  <c:v>Estonia</c:v>
                </c:pt>
                <c:pt idx="2">
                  <c:v>Norway</c:v>
                </c:pt>
                <c:pt idx="3">
                  <c:v>Denmark1</c:v>
                </c:pt>
                <c:pt idx="4">
                  <c:v>Finland1</c:v>
                </c:pt>
                <c:pt idx="5">
                  <c:v>Greece</c:v>
                </c:pt>
                <c:pt idx="6">
                  <c:v>Belgium1</c:v>
                </c:pt>
                <c:pt idx="7">
                  <c:v>New Zealand</c:v>
                </c:pt>
                <c:pt idx="8">
                  <c:v>Australia</c:v>
                </c:pt>
                <c:pt idx="9">
                  <c:v>Korea</c:v>
                </c:pt>
                <c:pt idx="10">
                  <c:v>Italy1</c:v>
                </c:pt>
                <c:pt idx="11">
                  <c:v>Canada1</c:v>
                </c:pt>
                <c:pt idx="12">
                  <c:v>Latvia2</c:v>
                </c:pt>
                <c:pt idx="13">
                  <c:v>Netherlands1</c:v>
                </c:pt>
                <c:pt idx="14">
                  <c:v>Switzerland3</c:v>
                </c:pt>
                <c:pt idx="15">
                  <c:v>Japan1</c:v>
                </c:pt>
                <c:pt idx="16">
                  <c:v>Spain1</c:v>
                </c:pt>
                <c:pt idx="17">
                  <c:v>United Kingdom</c:v>
                </c:pt>
                <c:pt idx="18">
                  <c:v>Austria</c:v>
                </c:pt>
                <c:pt idx="19">
                  <c:v>France1</c:v>
                </c:pt>
                <c:pt idx="20">
                  <c:v>OECD average</c:v>
                </c:pt>
                <c:pt idx="21">
                  <c:v>Luxembourg1,3</c:v>
                </c:pt>
                <c:pt idx="22">
                  <c:v>Israel</c:v>
                </c:pt>
                <c:pt idx="23">
                  <c:v>Poland1</c:v>
                </c:pt>
                <c:pt idx="24">
                  <c:v>Ireland2</c:v>
                </c:pt>
                <c:pt idx="25">
                  <c:v>Germany</c:v>
                </c:pt>
                <c:pt idx="26">
                  <c:v>Turkey3</c:v>
                </c:pt>
                <c:pt idx="27">
                  <c:v>Portugal</c:v>
                </c:pt>
                <c:pt idx="28">
                  <c:v>Czech Republic3</c:v>
                </c:pt>
                <c:pt idx="29">
                  <c:v>Slovak Republic3</c:v>
                </c:pt>
                <c:pt idx="30">
                  <c:v>Slovenia</c:v>
                </c:pt>
                <c:pt idx="31">
                  <c:v>United States3</c:v>
                </c:pt>
                <c:pt idx="32">
                  <c:v>Lithuania1</c:v>
                </c:pt>
                <c:pt idx="33">
                  <c:v>Hungary</c:v>
                </c:pt>
                <c:pt idx="34">
                  <c:v>Mexico2</c:v>
                </c:pt>
                <c:pt idx="35">
                  <c:v>Costa Rica</c:v>
                </c:pt>
                <c:pt idx="36">
                  <c:v>Colombia3</c:v>
                </c:pt>
                <c:pt idx="37">
                  <c:v>Chile</c:v>
                </c:pt>
                <c:pt idx="38">
                  <c:v>Brazil3</c:v>
                </c:pt>
              </c:strCache>
            </c:strRef>
          </c:cat>
          <c:val>
            <c:numRef>
              <c:f>'[962017041p1t028.xlsx]Figure A6.1.'!$D$48:$D$86</c:f>
              <c:numCache>
                <c:formatCode>0</c:formatCode>
                <c:ptCount val="39"/>
                <c:pt idx="0">
                  <c:v>16.528000000000006</c:v>
                </c:pt>
                <c:pt idx="1">
                  <c:v>23.599000000000004</c:v>
                </c:pt>
                <c:pt idx="2">
                  <c:v>27.692999999999998</c:v>
                </c:pt>
                <c:pt idx="3">
                  <c:v>30.861999999999995</c:v>
                </c:pt>
                <c:pt idx="4">
                  <c:v>36.849999999999994</c:v>
                </c:pt>
                <c:pt idx="5">
                  <c:v>38.963999999999999</c:v>
                </c:pt>
                <c:pt idx="6">
                  <c:v>39.915999999999997</c:v>
                </c:pt>
                <c:pt idx="7">
                  <c:v>40.01400000000001</c:v>
                </c:pt>
                <c:pt idx="8">
                  <c:v>40.027999999999992</c:v>
                </c:pt>
                <c:pt idx="9">
                  <c:v>40.97399999999999</c:v>
                </c:pt>
                <c:pt idx="10">
                  <c:v>41.177999999999997</c:v>
                </c:pt>
                <c:pt idx="11">
                  <c:v>41.411000000000001</c:v>
                </c:pt>
                <c:pt idx="12">
                  <c:v>44.048000000000002</c:v>
                </c:pt>
                <c:pt idx="13">
                  <c:v>50.100999999999999</c:v>
                </c:pt>
                <c:pt idx="14">
                  <c:v>50.633999999999986</c:v>
                </c:pt>
                <c:pt idx="15">
                  <c:v>51.700999999999993</c:v>
                </c:pt>
                <c:pt idx="16">
                  <c:v>52.507000000000005</c:v>
                </c:pt>
                <c:pt idx="17">
                  <c:v>53.031000000000006</c:v>
                </c:pt>
                <c:pt idx="18">
                  <c:v>53.075999999999993</c:v>
                </c:pt>
                <c:pt idx="19">
                  <c:v>54.433999999999997</c:v>
                </c:pt>
                <c:pt idx="20">
                  <c:v>55.596000000000004</c:v>
                </c:pt>
                <c:pt idx="21">
                  <c:v>58.217000000000013</c:v>
                </c:pt>
                <c:pt idx="22">
                  <c:v>58.481999999999999</c:v>
                </c:pt>
                <c:pt idx="23">
                  <c:v>59.580999999999989</c:v>
                </c:pt>
                <c:pt idx="24">
                  <c:v>66.009999999999991</c:v>
                </c:pt>
                <c:pt idx="25">
                  <c:v>66.259999999999991</c:v>
                </c:pt>
                <c:pt idx="26">
                  <c:v>66.757000000000005</c:v>
                </c:pt>
                <c:pt idx="27">
                  <c:v>68.75800000000001</c:v>
                </c:pt>
                <c:pt idx="28">
                  <c:v>69.247000000000014</c:v>
                </c:pt>
                <c:pt idx="29">
                  <c:v>69.88</c:v>
                </c:pt>
                <c:pt idx="30">
                  <c:v>70.518000000000001</c:v>
                </c:pt>
                <c:pt idx="31">
                  <c:v>73.501000000000005</c:v>
                </c:pt>
                <c:pt idx="32">
                  <c:v>79.300999999999988</c:v>
                </c:pt>
                <c:pt idx="33">
                  <c:v>99.09899999999999</c:v>
                </c:pt>
                <c:pt idx="34">
                  <c:v>102.29900000000001</c:v>
                </c:pt>
                <c:pt idx="35">
                  <c:v>115.10499999999999</c:v>
                </c:pt>
                <c:pt idx="36">
                  <c:v>134.47999999999999</c:v>
                </c:pt>
                <c:pt idx="37">
                  <c:v>136.71299999999999</c:v>
                </c:pt>
                <c:pt idx="38">
                  <c:v>148.65600000000001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DD-40CD-A6EF-E9373A16C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512960"/>
        <c:axId val="169514496"/>
      </c:barChart>
      <c:catAx>
        <c:axId val="169512960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low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5400000" vert="horz"/>
          <a:lstStyle/>
          <a:p>
            <a:pPr>
              <a:defRPr sz="750" b="0" i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fr-FR"/>
          </a:p>
        </c:txPr>
        <c:crossAx val="169514496"/>
        <c:crossesAt val="0"/>
        <c:auto val="1"/>
        <c:lblAlgn val="ctr"/>
        <c:lblOffset val="0"/>
        <c:tickLblSkip val="1"/>
        <c:noMultiLvlLbl val="0"/>
      </c:catAx>
      <c:valAx>
        <c:axId val="169514496"/>
        <c:scaling>
          <c:orientation val="minMax"/>
          <c:max val="250"/>
          <c:min val="50"/>
        </c:scaling>
        <c:delete val="0"/>
        <c:axPos val="l"/>
        <c:majorGridlines>
          <c:spPr>
            <a:ln w="9525" cmpd="sng">
              <a:solidFill>
                <a:schemeClr val="bg1">
                  <a:lumMod val="50000"/>
                </a:schemeClr>
              </a:solidFill>
              <a:prstDash val="solid"/>
            </a:ln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vert="horz"/>
          <a:lstStyle/>
          <a:p>
            <a:pPr>
              <a:defRPr sz="750" b="0" i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fr-FR"/>
          </a:p>
        </c:txPr>
        <c:crossAx val="169512960"/>
        <c:crosses val="autoZero"/>
        <c:crossBetween val="between"/>
        <c:majorUnit val="25"/>
        <c:minorUnit val="25"/>
      </c:valAx>
      <c:spPr>
        <a:solidFill>
          <a:srgbClr val="F4FFFF"/>
        </a:solidFill>
        <a:ln w="9525">
          <a:solidFill>
            <a:srgbClr val="000000"/>
          </a:solidFill>
        </a:ln>
      </c:spPr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6.171754617629318E-2"/>
          <c:y val="1.1477882337878496E-2"/>
          <c:w val="0.91920223015601299"/>
          <c:h val="4.3041546635938802E-2"/>
        </c:manualLayout>
      </c:layout>
      <c:overlay val="1"/>
      <c:spPr>
        <a:solidFill>
          <a:srgbClr val="EAEAEA"/>
        </a:solidFill>
        <a:ln w="25400">
          <a:noFill/>
        </a:ln>
      </c:spPr>
      <c:txPr>
        <a:bodyPr/>
        <a:lstStyle/>
        <a:p>
          <a:pPr>
            <a:defRPr sz="750" b="0" i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fr-FR"/>
        </a:p>
      </c:txPr>
    </c:legend>
    <c:plotVisOnly val="1"/>
    <c:dispBlanksAs val="gap"/>
    <c:showDLblsOverMax val="1"/>
  </c:chart>
  <c:spPr>
    <a:noFill/>
    <a:ln w="9525"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absSizeAnchor xmlns:cdr="http://schemas.openxmlformats.org/drawingml/2006/chartDrawing">
    <cdr:from>
      <cdr:x>0.15223</cdr:x>
      <cdr:y>0.99961</cdr:y>
    </cdr:from>
    <cdr:ext cx="7198901" cy="1799"/>
    <cdr:cxnSp macro="">
      <cdr:nvCxnSpPr>
        <cdr:cNvPr id="3" name="Straight Connector 2"/>
        <cdr:cNvCxnSpPr/>
      </cdr:nvCxnSpPr>
      <cdr:spPr>
        <a:xfrm xmlns:a="http://schemas.openxmlformats.org/drawingml/2006/main">
          <a:off x="1531751" y="4661641"/>
          <a:ext cx="7198901" cy="179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absSizeAnchor>
  <cdr:absSizeAnchor xmlns:cdr="http://schemas.openxmlformats.org/drawingml/2006/chartDrawing">
    <cdr:from>
      <cdr:x>0.00479</cdr:x>
      <cdr:y>0.02366</cdr:y>
    </cdr:from>
    <cdr:ext cx="495635" cy="151418"/>
    <cdr:sp macro="" textlink="">
      <cdr:nvSpPr>
        <cdr:cNvPr id="2" name="TextBox 1"/>
        <cdr:cNvSpPr txBox="1"/>
      </cdr:nvSpPr>
      <cdr:spPr>
        <a:xfrm xmlns:a="http://schemas.openxmlformats.org/drawingml/2006/main">
          <a:off x="37042" y="104718"/>
          <a:ext cx="499945" cy="171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750" b="0" i="0">
              <a:solidFill>
                <a:srgbClr val="000000"/>
              </a:solidFill>
              <a:latin typeface="Arial Narrow"/>
            </a:rPr>
            <a:t>Index</a:t>
          </a:r>
        </a:p>
      </cdr:txBody>
    </cdr:sp>
  </cdr:abs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3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166767E9-4DEE-4563-A376-6BFB16677E36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80E72E0B-3A9D-4C26-8225-589A0C51F0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83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6A438581-8378-41DA-907A-7C6AEE5CF2FE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609" y="4778316"/>
            <a:ext cx="5440046" cy="3909675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2766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587" y="9432766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0CC9E728-00E8-401C-8153-795F98363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70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9FD68-D3DB-465C-8D43-D259030DBB9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59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35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20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68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413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196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31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377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58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335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76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85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D7773-CA4F-4E75-838C-D68F3FE7991B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5FD3A-E302-4345-A32A-206C980C6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42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74197\Downloads\8.TLQ_3_2021_Abbiati_Assirelli_Azzolini_Barone_def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Tre</a:t>
            </a:r>
            <a:r>
              <a:rPr lang="fr-FR" dirty="0" smtClean="0"/>
              <a:t> </a:t>
            </a:r>
            <a:r>
              <a:rPr lang="fr-FR" dirty="0" err="1" smtClean="0"/>
              <a:t>nodi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056632"/>
            <a:ext cx="10515600" cy="4351338"/>
          </a:xfrm>
        </p:spPr>
        <p:txBody>
          <a:bodyPr/>
          <a:lstStyle/>
          <a:p>
            <a:r>
              <a:rPr lang="fr-FR" dirty="0" smtClean="0"/>
              <a:t>Le </a:t>
            </a:r>
            <a:r>
              <a:rPr lang="fr-FR" dirty="0" err="1" smtClean="0"/>
              <a:t>ambiguità</a:t>
            </a:r>
            <a:r>
              <a:rPr lang="fr-FR" dirty="0" smtClean="0"/>
              <a:t> </a:t>
            </a:r>
            <a:r>
              <a:rPr lang="fr-FR" dirty="0" err="1" smtClean="0"/>
              <a:t>della</a:t>
            </a:r>
            <a:r>
              <a:rPr lang="fr-FR" dirty="0" smtClean="0"/>
              <a:t> ‘</a:t>
            </a:r>
            <a:r>
              <a:rPr lang="fr-FR" dirty="0" err="1" smtClean="0"/>
              <a:t>meritocrazia</a:t>
            </a:r>
            <a:r>
              <a:rPr lang="fr-FR" dirty="0" smtClean="0"/>
              <a:t>’</a:t>
            </a:r>
          </a:p>
          <a:p>
            <a:endParaRPr lang="fr-FR" dirty="0"/>
          </a:p>
          <a:p>
            <a:r>
              <a:rPr lang="fr-FR" dirty="0" smtClean="0"/>
              <a:t>L’</a:t>
            </a:r>
            <a:r>
              <a:rPr lang="fr-FR" dirty="0" err="1" smtClean="0"/>
              <a:t>ossessione</a:t>
            </a:r>
            <a:r>
              <a:rPr lang="fr-FR" dirty="0" smtClean="0"/>
              <a:t> </a:t>
            </a:r>
            <a:r>
              <a:rPr lang="fr-FR" dirty="0" err="1" smtClean="0"/>
              <a:t>pauperista</a:t>
            </a:r>
            <a:endParaRPr lang="fr-FR" dirty="0" smtClean="0"/>
          </a:p>
          <a:p>
            <a:endParaRPr lang="fr-FR" dirty="0"/>
          </a:p>
          <a:p>
            <a:r>
              <a:rPr lang="fr-FR" dirty="0"/>
              <a:t>L’</a:t>
            </a:r>
            <a:r>
              <a:rPr lang="fr-FR" dirty="0" err="1"/>
              <a:t>ignoranza</a:t>
            </a:r>
            <a:r>
              <a:rPr lang="fr-FR" dirty="0"/>
              <a:t> </a:t>
            </a:r>
            <a:r>
              <a:rPr lang="fr-FR" dirty="0" err="1" smtClean="0"/>
              <a:t>scientifica</a:t>
            </a:r>
            <a:r>
              <a:rPr lang="fr-FR" dirty="0" smtClean="0"/>
              <a:t> </a:t>
            </a:r>
            <a:r>
              <a:rPr lang="fr-FR" dirty="0" err="1" smtClean="0"/>
              <a:t>della</a:t>
            </a:r>
            <a:r>
              <a:rPr lang="fr-FR" dirty="0" smtClean="0"/>
              <a:t> classe </a:t>
            </a:r>
            <a:r>
              <a:rPr lang="fr-FR" dirty="0" err="1" smtClean="0"/>
              <a:t>politica</a:t>
            </a:r>
            <a:r>
              <a:rPr lang="fr-FR" dirty="0" smtClean="0"/>
              <a:t> </a:t>
            </a:r>
            <a:r>
              <a:rPr lang="fr-FR" dirty="0" err="1" smtClean="0"/>
              <a:t>italiana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Cambiare</a:t>
            </a:r>
            <a:r>
              <a:rPr lang="fr-FR" dirty="0" smtClean="0"/>
              <a:t> la </a:t>
            </a:r>
            <a:r>
              <a:rPr lang="fr-FR" dirty="0" err="1" smtClean="0"/>
              <a:t>scuola</a:t>
            </a:r>
            <a:r>
              <a:rPr lang="fr-FR" dirty="0" smtClean="0"/>
              <a:t> non basta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916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93099"/>
            <a:ext cx="10515600" cy="1325563"/>
          </a:xfrm>
        </p:spPr>
        <p:txBody>
          <a:bodyPr/>
          <a:lstStyle/>
          <a:p>
            <a:r>
              <a:rPr lang="fr-FR" dirty="0" smtClean="0"/>
              <a:t>Le </a:t>
            </a:r>
            <a:r>
              <a:rPr lang="fr-FR" dirty="0" err="1" smtClean="0"/>
              <a:t>ambiguità</a:t>
            </a:r>
            <a:r>
              <a:rPr lang="fr-FR" dirty="0" smtClean="0"/>
              <a:t> </a:t>
            </a:r>
            <a:r>
              <a:rPr lang="fr-FR" dirty="0" err="1" smtClean="0"/>
              <a:t>della</a:t>
            </a:r>
            <a:r>
              <a:rPr lang="fr-FR" dirty="0" smtClean="0"/>
              <a:t> </a:t>
            </a:r>
            <a:r>
              <a:rPr lang="fr-FR" dirty="0" err="1" smtClean="0"/>
              <a:t>meritocrazia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2109" y="1464891"/>
            <a:ext cx="10778836" cy="525658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fr-FR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 smtClean="0"/>
              <a:t>  </a:t>
            </a:r>
            <a:r>
              <a:rPr lang="fr-FR" dirty="0" smtClean="0"/>
              <a:t>Le </a:t>
            </a:r>
            <a:r>
              <a:rPr lang="fr-FR" dirty="0" err="1" smtClean="0"/>
              <a:t>disuguaglianze</a:t>
            </a:r>
            <a:r>
              <a:rPr lang="fr-FR" dirty="0" smtClean="0"/>
              <a:t> </a:t>
            </a:r>
            <a:r>
              <a:rPr lang="fr-FR" dirty="0" err="1" smtClean="0"/>
              <a:t>dietro</a:t>
            </a:r>
            <a:r>
              <a:rPr lang="fr-FR" dirty="0" smtClean="0"/>
              <a:t> il ‘</a:t>
            </a:r>
            <a:r>
              <a:rPr lang="fr-FR" dirty="0" err="1" smtClean="0"/>
              <a:t>merito</a:t>
            </a:r>
            <a:r>
              <a:rPr lang="fr-FR" dirty="0" smtClean="0"/>
              <a:t>’</a:t>
            </a:r>
            <a:endParaRPr lang="fr-FR" dirty="0"/>
          </a:p>
          <a:p>
            <a:pPr marL="0" indent="0">
              <a:buNone/>
            </a:pPr>
            <a:endParaRPr lang="fr-FR" b="1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smtClean="0"/>
              <a:t> </a:t>
            </a:r>
            <a:r>
              <a:rPr lang="fr-FR" dirty="0" smtClean="0"/>
              <a:t>Il </a:t>
            </a:r>
            <a:r>
              <a:rPr lang="fr-FR" dirty="0" err="1" smtClean="0"/>
              <a:t>merito</a:t>
            </a:r>
            <a:r>
              <a:rPr lang="fr-FR" dirty="0" smtClean="0"/>
              <a:t> non è mai </a:t>
            </a:r>
            <a:r>
              <a:rPr lang="fr-FR" dirty="0" err="1" smtClean="0"/>
              <a:t>meritato</a:t>
            </a:r>
            <a:r>
              <a:rPr lang="fr-FR" dirty="0" smtClean="0"/>
              <a:t> (e la </a:t>
            </a:r>
            <a:r>
              <a:rPr lang="fr-FR" dirty="0" err="1" smtClean="0"/>
              <a:t>lotteria</a:t>
            </a:r>
            <a:r>
              <a:rPr lang="fr-FR" dirty="0" smtClean="0"/>
              <a:t> </a:t>
            </a:r>
            <a:r>
              <a:rPr lang="fr-FR" dirty="0" err="1" smtClean="0"/>
              <a:t>naturale</a:t>
            </a:r>
            <a:r>
              <a:rPr lang="fr-FR" dirty="0" smtClean="0"/>
              <a:t> non è più </a:t>
            </a:r>
            <a:r>
              <a:rPr lang="fr-FR" dirty="0" err="1" smtClean="0"/>
              <a:t>equa</a:t>
            </a:r>
            <a:r>
              <a:rPr lang="fr-FR" dirty="0" smtClean="0"/>
              <a:t> </a:t>
            </a:r>
            <a:r>
              <a:rPr lang="fr-FR" dirty="0" err="1" smtClean="0"/>
              <a:t>della</a:t>
            </a:r>
            <a:r>
              <a:rPr lang="fr-FR" dirty="0" smtClean="0"/>
              <a:t> </a:t>
            </a:r>
            <a:r>
              <a:rPr lang="fr-FR" dirty="0" err="1" smtClean="0"/>
              <a:t>lotteria</a:t>
            </a:r>
            <a:r>
              <a:rPr lang="fr-FR" dirty="0" smtClean="0"/>
              <a:t> sociale)</a:t>
            </a:r>
            <a:endParaRPr lang="fr-FR" u="sng" dirty="0"/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 smtClean="0"/>
              <a:t> </a:t>
            </a:r>
            <a:r>
              <a:rPr lang="fr-FR" dirty="0" err="1" smtClean="0"/>
              <a:t>Giustizia</a:t>
            </a:r>
            <a:r>
              <a:rPr lang="fr-FR" dirty="0" smtClean="0"/>
              <a:t> sociale</a:t>
            </a:r>
            <a:r>
              <a:rPr lang="fr-FR" dirty="0" smtClean="0"/>
              <a:t>: </a:t>
            </a:r>
            <a:r>
              <a:rPr lang="fr-FR" dirty="0" err="1" smtClean="0"/>
              <a:t>uguali</a:t>
            </a:r>
            <a:r>
              <a:rPr lang="fr-FR" dirty="0" smtClean="0"/>
              <a:t> </a:t>
            </a:r>
            <a:r>
              <a:rPr lang="fr-FR" dirty="0" err="1" smtClean="0"/>
              <a:t>opportunit</a:t>
            </a:r>
            <a:r>
              <a:rPr lang="fr-FR" dirty="0" err="1" smtClean="0"/>
              <a:t>à</a:t>
            </a:r>
            <a:r>
              <a:rPr lang="fr-FR" dirty="0" smtClean="0"/>
              <a:t>,</a:t>
            </a:r>
            <a:r>
              <a:rPr lang="fr-FR" dirty="0" smtClean="0"/>
              <a:t> </a:t>
            </a:r>
            <a:r>
              <a:rPr lang="fr-FR" dirty="0" err="1" smtClean="0"/>
              <a:t>premiare</a:t>
            </a:r>
            <a:r>
              <a:rPr lang="fr-FR" dirty="0" smtClean="0"/>
              <a:t> le </a:t>
            </a:r>
            <a:r>
              <a:rPr lang="fr-FR" dirty="0" err="1" smtClean="0"/>
              <a:t>competenze</a:t>
            </a:r>
            <a:r>
              <a:rPr lang="fr-FR" dirty="0"/>
              <a:t>,</a:t>
            </a:r>
            <a:r>
              <a:rPr lang="fr-FR" dirty="0" smtClean="0"/>
              <a:t> </a:t>
            </a:r>
            <a:r>
              <a:rPr lang="fr-FR" dirty="0" err="1" smtClean="0"/>
              <a:t>redistribuire</a:t>
            </a:r>
            <a:r>
              <a:rPr lang="fr-FR" dirty="0" smtClean="0"/>
              <a:t> le </a:t>
            </a:r>
            <a:r>
              <a:rPr lang="fr-FR" dirty="0" err="1" smtClean="0"/>
              <a:t>ricchezze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B8B-1CE6-4ACA-A5D3-3743DDDED76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8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Istruzione</a:t>
            </a:r>
            <a:r>
              <a:rPr lang="fr-FR" dirty="0" smtClean="0"/>
              <a:t> e </a:t>
            </a:r>
            <a:r>
              <a:rPr lang="fr-FR" dirty="0" err="1" smtClean="0"/>
              <a:t>mobilità</a:t>
            </a:r>
            <a:r>
              <a:rPr lang="fr-FR" dirty="0" smtClean="0"/>
              <a:t> sociale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351584" y="2852937"/>
            <a:ext cx="1512168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SOCIAL</a:t>
            </a:r>
          </a:p>
          <a:p>
            <a:pPr algn="ctr"/>
            <a:r>
              <a:rPr lang="fr-FR" dirty="0"/>
              <a:t>ORIGINS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496426" y="2922048"/>
            <a:ext cx="180020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DESTINATION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109053" y="4283804"/>
            <a:ext cx="216024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FIRST OCCUPATION</a:t>
            </a:r>
          </a:p>
        </p:txBody>
      </p:sp>
      <p:cxnSp>
        <p:nvCxnSpPr>
          <p:cNvPr id="9" name="Connecteur droit avec flèche 8"/>
          <p:cNvCxnSpPr>
            <a:stCxn id="4" idx="3"/>
          </p:cNvCxnSpPr>
          <p:nvPr/>
        </p:nvCxnSpPr>
        <p:spPr>
          <a:xfrm>
            <a:off x="3863752" y="3176102"/>
            <a:ext cx="3168352" cy="9729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4" idx="3"/>
          </p:cNvCxnSpPr>
          <p:nvPr/>
        </p:nvCxnSpPr>
        <p:spPr>
          <a:xfrm>
            <a:off x="3863752" y="3176103"/>
            <a:ext cx="644453" cy="97297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6" idx="0"/>
          </p:cNvCxnSpPr>
          <p:nvPr/>
        </p:nvCxnSpPr>
        <p:spPr>
          <a:xfrm flipV="1">
            <a:off x="7189173" y="3284985"/>
            <a:ext cx="1221180" cy="99881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5"/>
          <p:cNvSpPr txBox="1"/>
          <p:nvPr/>
        </p:nvSpPr>
        <p:spPr>
          <a:xfrm>
            <a:off x="3791744" y="4283804"/>
            <a:ext cx="151216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EDUCATION</a:t>
            </a:r>
          </a:p>
        </p:txBody>
      </p:sp>
      <p:cxnSp>
        <p:nvCxnSpPr>
          <p:cNvPr id="17" name="Connettore 2 16"/>
          <p:cNvCxnSpPr>
            <a:stCxn id="10" idx="3"/>
            <a:endCxn id="6" idx="1"/>
          </p:cNvCxnSpPr>
          <p:nvPr/>
        </p:nvCxnSpPr>
        <p:spPr>
          <a:xfrm>
            <a:off x="5303912" y="4468470"/>
            <a:ext cx="7200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3195087" y="3682458"/>
            <a:ext cx="885535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85-90%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799855" y="2961820"/>
            <a:ext cx="893880" cy="3231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/>
              <a:t>15-10%</a:t>
            </a:r>
            <a:endParaRPr lang="fr-FR" sz="1500" dirty="0"/>
          </a:p>
        </p:txBody>
      </p:sp>
      <p:sp>
        <p:nvSpPr>
          <p:cNvPr id="15" name="ZoneTexte 14"/>
          <p:cNvSpPr txBox="1"/>
          <p:nvPr/>
        </p:nvSpPr>
        <p:spPr>
          <a:xfrm>
            <a:off x="4799856" y="1713582"/>
            <a:ext cx="3528392" cy="9233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Transmission of </a:t>
            </a:r>
            <a:r>
              <a:rPr lang="fr-FR" dirty="0" err="1"/>
              <a:t>family</a:t>
            </a:r>
            <a:r>
              <a:rPr lang="fr-FR" dirty="0"/>
              <a:t> business</a:t>
            </a:r>
          </a:p>
          <a:p>
            <a:pPr marL="285750" indent="-285750">
              <a:buFontTx/>
              <a:buChar char="-"/>
            </a:pPr>
            <a:r>
              <a:rPr lang="fr-FR" dirty="0"/>
              <a:t>Social </a:t>
            </a:r>
            <a:r>
              <a:rPr lang="fr-FR" dirty="0" smtClean="0"/>
              <a:t>networks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Cultural capital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257800" y="573408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>
                <a:solidFill>
                  <a:srgbClr val="333333"/>
                </a:solidFill>
                <a:latin typeface="Century Gothic" panose="020B0502020202020204" pitchFamily="34" charset="0"/>
              </a:rPr>
              <a:t>Bernardi</a:t>
            </a:r>
            <a:r>
              <a:rPr lang="en-US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, F., </a:t>
            </a:r>
            <a:r>
              <a:rPr lang="en-US" dirty="0" err="1" smtClean="0">
                <a:solidFill>
                  <a:srgbClr val="333333"/>
                </a:solidFill>
                <a:latin typeface="Century Gothic" panose="020B0502020202020204" pitchFamily="34" charset="0"/>
              </a:rPr>
              <a:t>Ballarino</a:t>
            </a:r>
            <a:r>
              <a:rPr lang="en-US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 G., 2016, Education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</a:rPr>
              <a:t>, Occupation and Social </a:t>
            </a:r>
            <a:r>
              <a:rPr lang="en-US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Origin, London, Edward Elgar</a:t>
            </a:r>
            <a:endParaRPr lang="en-US" dirty="0">
              <a:solidFill>
                <a:srgbClr val="3333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8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480" y="0"/>
            <a:ext cx="9367520" cy="676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1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559672"/>
              </p:ext>
            </p:extLst>
          </p:nvPr>
        </p:nvGraphicFramePr>
        <p:xfrm>
          <a:off x="1034717" y="733348"/>
          <a:ext cx="9469182" cy="5328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2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3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43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43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87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13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46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68052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 smtClean="0">
                          <a:effectLst/>
                        </a:rPr>
                        <a:t>La </a:t>
                      </a:r>
                      <a:r>
                        <a:rPr lang="en-US" sz="2800" b="1" u="none" strike="noStrike" dirty="0" err="1" smtClean="0">
                          <a:effectLst/>
                        </a:rPr>
                        <a:t>mobilità</a:t>
                      </a:r>
                      <a:r>
                        <a:rPr lang="en-US" sz="2800" b="1" u="none" strike="noStrike" dirty="0" smtClean="0">
                          <a:effectLst/>
                        </a:rPr>
                        <a:t> </a:t>
                      </a:r>
                      <a:r>
                        <a:rPr lang="en-US" sz="2800" b="1" u="none" strike="noStrike" dirty="0" err="1" smtClean="0">
                          <a:effectLst/>
                        </a:rPr>
                        <a:t>sociale</a:t>
                      </a:r>
                      <a:r>
                        <a:rPr lang="en-US" sz="2800" b="1" u="none" strike="noStrike" baseline="0" dirty="0" smtClean="0">
                          <a:effectLst/>
                        </a:rPr>
                        <a:t> in Italia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fr-FR" sz="2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Destinazioni</a:t>
                      </a:r>
                      <a:endParaRPr lang="fr-F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Origini</a:t>
                      </a:r>
                      <a:endParaRPr lang="fr-F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II-</a:t>
                      </a:r>
                      <a:r>
                        <a:rPr lang="fr-FR" sz="2100" u="none" strike="noStrike" dirty="0" err="1">
                          <a:effectLst/>
                        </a:rPr>
                        <a:t>IIIa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IV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V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 err="1">
                          <a:effectLst/>
                        </a:rPr>
                        <a:t>IIIb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VI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 smtClean="0">
                          <a:effectLst/>
                        </a:rPr>
                        <a:t>VII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 smtClean="0">
                          <a:effectLst/>
                        </a:rPr>
                        <a:t>Total</a:t>
                      </a:r>
                      <a:endParaRPr lang="fr-F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>
                          <a:effectLst/>
                        </a:rPr>
                        <a:t>I</a:t>
                      </a:r>
                      <a:r>
                        <a:rPr lang="fr-FR" sz="2100" u="none" strike="noStrike" dirty="0" smtClean="0">
                          <a:effectLst/>
                        </a:rPr>
                        <a:t>:</a:t>
                      </a:r>
                      <a:r>
                        <a:rPr lang="fr-FR" sz="2100" u="none" strike="noStrike" baseline="0" dirty="0" smtClean="0">
                          <a:effectLst/>
                        </a:rPr>
                        <a:t> manager e </a:t>
                      </a:r>
                      <a:r>
                        <a:rPr lang="fr-FR" sz="2100" u="none" strike="noStrike" baseline="0" dirty="0" err="1" smtClean="0">
                          <a:effectLst/>
                        </a:rPr>
                        <a:t>professionisti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41</a:t>
                      </a:r>
                      <a:endParaRPr lang="fr-FR" sz="21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24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9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3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11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3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fr-FR" sz="21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11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>
                          <a:effectLst/>
                        </a:rPr>
                        <a:t>II-</a:t>
                      </a:r>
                      <a:r>
                        <a:rPr lang="fr-FR" sz="2100" u="none" strike="noStrike" dirty="0" err="1">
                          <a:effectLst/>
                        </a:rPr>
                        <a:t>IIIa</a:t>
                      </a:r>
                      <a:r>
                        <a:rPr lang="fr-FR" sz="2100" u="none" strike="noStrike" dirty="0">
                          <a:effectLst/>
                        </a:rPr>
                        <a:t>: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colletti</a:t>
                      </a:r>
                      <a:r>
                        <a:rPr lang="fr-FR" sz="2100" u="none" strike="noStrike" dirty="0" smtClean="0">
                          <a:effectLst/>
                        </a:rPr>
                        <a:t>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bianchi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32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33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6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15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4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9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9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>
                          <a:effectLst/>
                        </a:rPr>
                        <a:t>IV</a:t>
                      </a:r>
                      <a:r>
                        <a:rPr lang="fr-FR" sz="2100" u="none" strike="noStrike" dirty="0" smtClean="0">
                          <a:effectLst/>
                        </a:rPr>
                        <a:t>:</a:t>
                      </a:r>
                      <a:r>
                        <a:rPr lang="fr-FR" sz="21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2100" u="none" strike="noStrike" baseline="0" dirty="0" err="1" smtClean="0">
                          <a:effectLst/>
                        </a:rPr>
                        <a:t>autonomi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13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17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9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16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18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26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31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>
                          <a:effectLst/>
                        </a:rPr>
                        <a:t>V: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tecnici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23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26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9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6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12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11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13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2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 err="1">
                          <a:effectLst/>
                        </a:rPr>
                        <a:t>IIIb</a:t>
                      </a:r>
                      <a:r>
                        <a:rPr lang="fr-FR" sz="2100" u="none" strike="noStrike" dirty="0">
                          <a:effectLst/>
                        </a:rPr>
                        <a:t>: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lavori</a:t>
                      </a:r>
                      <a:r>
                        <a:rPr lang="fr-FR" sz="2100" u="none" strike="noStrike" baseline="0" dirty="0" smtClean="0">
                          <a:effectLst/>
                        </a:rPr>
                        <a:t> non </a:t>
                      </a:r>
                      <a:r>
                        <a:rPr lang="fr-FR" sz="2100" u="none" strike="noStrike" baseline="0" dirty="0" err="1" smtClean="0">
                          <a:effectLst/>
                        </a:rPr>
                        <a:t>manuali</a:t>
                      </a:r>
                      <a:r>
                        <a:rPr lang="fr-FR" sz="2100" u="none" strike="noStrike" baseline="0" dirty="0" smtClean="0">
                          <a:effectLst/>
                        </a:rPr>
                        <a:t> di routine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19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21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5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0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17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16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22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6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>
                          <a:effectLst/>
                        </a:rPr>
                        <a:t>VI: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manuali</a:t>
                      </a:r>
                      <a:r>
                        <a:rPr lang="fr-FR" sz="21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2100" u="none" strike="noStrike" baseline="0" dirty="0" err="1" smtClean="0">
                          <a:effectLst/>
                        </a:rPr>
                        <a:t>qualificati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7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16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3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15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27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effectLst/>
                        </a:rPr>
                        <a:t>31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13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u="none" strike="noStrike" dirty="0">
                          <a:effectLst/>
                        </a:rPr>
                        <a:t>VII: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manuali</a:t>
                      </a:r>
                      <a:r>
                        <a:rPr lang="fr-FR" sz="2100" u="none" strike="noStrike" dirty="0" smtClean="0">
                          <a:effectLst/>
                        </a:rPr>
                        <a:t> </a:t>
                      </a:r>
                      <a:r>
                        <a:rPr lang="fr-FR" sz="2100" u="none" strike="noStrike" dirty="0" err="1" smtClean="0">
                          <a:effectLst/>
                        </a:rPr>
                        <a:t>dequalificati</a:t>
                      </a:r>
                      <a:endParaRPr lang="fr-FR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fr-FR" sz="21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13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4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14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>
                          <a:effectLst/>
                        </a:rPr>
                        <a:t>22</a:t>
                      </a:r>
                      <a:endParaRPr lang="fr-FR" sz="2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38</a:t>
                      </a:r>
                      <a:endParaRPr lang="fr-FR" sz="21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29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l" fontAlgn="b"/>
                      <a:r>
                        <a:rPr lang="fr-FR" sz="2100" b="1" u="none" strike="noStrike" dirty="0" smtClean="0">
                          <a:effectLst/>
                        </a:rPr>
                        <a:t>Total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17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18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7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14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17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26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b="1" u="none" strike="noStrike" dirty="0">
                          <a:effectLst/>
                        </a:rPr>
                        <a:t>20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100" i="1" u="none" strike="noStrike" dirty="0">
                          <a:effectLst/>
                        </a:rPr>
                        <a:t>100</a:t>
                      </a:r>
                      <a:endParaRPr lang="fr-FR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96" marR="8296" marT="829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1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Origini</a:t>
            </a:r>
            <a:r>
              <a:rPr lang="fr-FR" dirty="0" smtClean="0"/>
              <a:t> </a:t>
            </a:r>
            <a:r>
              <a:rPr lang="fr-FR" dirty="0" err="1" smtClean="0"/>
              <a:t>sociali</a:t>
            </a:r>
            <a:r>
              <a:rPr lang="fr-FR" dirty="0" smtClean="0"/>
              <a:t> e </a:t>
            </a:r>
            <a:r>
              <a:rPr lang="fr-FR" dirty="0" err="1" smtClean="0"/>
              <a:t>istruzione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24195" y="3275208"/>
            <a:ext cx="2169622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Parental occupation</a:t>
            </a:r>
          </a:p>
          <a:p>
            <a:r>
              <a:rPr lang="fr-FR" dirty="0" smtClean="0"/>
              <a:t>Parental </a:t>
            </a:r>
            <a:r>
              <a:rPr lang="fr-FR" dirty="0" err="1" smtClean="0"/>
              <a:t>income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24194" y="4145679"/>
            <a:ext cx="216962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Parental </a:t>
            </a:r>
            <a:r>
              <a:rPr lang="fr-FR" dirty="0" err="1" smtClean="0"/>
              <a:t>education</a:t>
            </a:r>
            <a:endParaRPr lang="fr-FR" dirty="0"/>
          </a:p>
        </p:txBody>
      </p:sp>
      <p:sp>
        <p:nvSpPr>
          <p:cNvPr id="7" name="Accolade fermante 6"/>
          <p:cNvSpPr/>
          <p:nvPr/>
        </p:nvSpPr>
        <p:spPr>
          <a:xfrm>
            <a:off x="2643446" y="3208712"/>
            <a:ext cx="299258" cy="13549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969028" y="3535279"/>
            <a:ext cx="142978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Social </a:t>
            </a:r>
            <a:r>
              <a:rPr lang="fr-FR" dirty="0" err="1" smtClean="0"/>
              <a:t>origins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869875" y="3808122"/>
            <a:ext cx="1072343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Student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skills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8" idx="3"/>
            <a:endCxn id="9" idx="1"/>
          </p:cNvCxnSpPr>
          <p:nvPr/>
        </p:nvCxnSpPr>
        <p:spPr>
          <a:xfrm>
            <a:off x="4398817" y="3719945"/>
            <a:ext cx="471058" cy="411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6234545" y="3824162"/>
            <a:ext cx="1087584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Student</a:t>
            </a:r>
            <a:r>
              <a:rPr lang="fr-FR" dirty="0" smtClean="0"/>
              <a:t> </a:t>
            </a:r>
          </a:p>
          <a:p>
            <a:r>
              <a:rPr lang="fr-FR" dirty="0" smtClean="0"/>
              <a:t>grades</a:t>
            </a:r>
            <a:endParaRPr lang="fr-FR" dirty="0"/>
          </a:p>
        </p:txBody>
      </p:sp>
      <p:cxnSp>
        <p:nvCxnSpPr>
          <p:cNvPr id="17" name="Connecteur droit avec flèche 16"/>
          <p:cNvCxnSpPr>
            <a:stCxn id="9" idx="3"/>
            <a:endCxn id="13" idx="1"/>
          </p:cNvCxnSpPr>
          <p:nvPr/>
        </p:nvCxnSpPr>
        <p:spPr>
          <a:xfrm>
            <a:off x="5942218" y="4131288"/>
            <a:ext cx="292327" cy="16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8415250" y="3313205"/>
            <a:ext cx="1917469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Curricular</a:t>
            </a:r>
            <a:r>
              <a:rPr lang="fr-FR" dirty="0" smtClean="0"/>
              <a:t> </a:t>
            </a:r>
            <a:r>
              <a:rPr lang="fr-FR" dirty="0" err="1" smtClean="0"/>
              <a:t>choices</a:t>
            </a:r>
            <a:r>
              <a:rPr lang="fr-FR" dirty="0" smtClean="0"/>
              <a:t> in </a:t>
            </a:r>
            <a:r>
              <a:rPr lang="fr-FR" dirty="0" err="1" smtClean="0"/>
              <a:t>secondary</a:t>
            </a:r>
            <a:r>
              <a:rPr lang="fr-FR" dirty="0" smtClean="0"/>
              <a:t> </a:t>
            </a:r>
            <a:r>
              <a:rPr lang="fr-FR" dirty="0" err="1" smtClean="0"/>
              <a:t>education</a:t>
            </a:r>
            <a:endParaRPr lang="fr-FR" dirty="0"/>
          </a:p>
        </p:txBody>
      </p:sp>
      <p:cxnSp>
        <p:nvCxnSpPr>
          <p:cNvPr id="25" name="Connecteur droit avec flèche 24"/>
          <p:cNvCxnSpPr>
            <a:stCxn id="13" idx="3"/>
            <a:endCxn id="18" idx="1"/>
          </p:cNvCxnSpPr>
          <p:nvPr/>
        </p:nvCxnSpPr>
        <p:spPr>
          <a:xfrm flipV="1">
            <a:off x="7322129" y="3774870"/>
            <a:ext cx="1093121" cy="372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8" idx="3"/>
          </p:cNvCxnSpPr>
          <p:nvPr/>
        </p:nvCxnSpPr>
        <p:spPr>
          <a:xfrm>
            <a:off x="4398817" y="3719945"/>
            <a:ext cx="40095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9626139" y="2366418"/>
            <a:ext cx="1210888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Higher</a:t>
            </a:r>
            <a:r>
              <a:rPr lang="fr-FR" dirty="0" smtClean="0"/>
              <a:t> </a:t>
            </a:r>
            <a:r>
              <a:rPr lang="fr-FR" dirty="0" err="1" smtClean="0"/>
              <a:t>education</a:t>
            </a:r>
            <a:endParaRPr lang="fr-FR" dirty="0"/>
          </a:p>
        </p:txBody>
      </p:sp>
      <p:cxnSp>
        <p:nvCxnSpPr>
          <p:cNvPr id="46" name="Connecteur droit avec flèche 45"/>
          <p:cNvCxnSpPr>
            <a:stCxn id="8" idx="3"/>
            <a:endCxn id="44" idx="1"/>
          </p:cNvCxnSpPr>
          <p:nvPr/>
        </p:nvCxnSpPr>
        <p:spPr>
          <a:xfrm flipV="1">
            <a:off x="4398817" y="2689584"/>
            <a:ext cx="5227322" cy="1030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stCxn id="18" idx="0"/>
            <a:endCxn id="44" idx="1"/>
          </p:cNvCxnSpPr>
          <p:nvPr/>
        </p:nvCxnSpPr>
        <p:spPr>
          <a:xfrm flipV="1">
            <a:off x="9373985" y="2689584"/>
            <a:ext cx="252154" cy="623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8415249" y="4721656"/>
            <a:ext cx="2299855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Drop out in </a:t>
            </a:r>
            <a:r>
              <a:rPr lang="fr-FR" dirty="0" err="1" smtClean="0"/>
              <a:t>secondary</a:t>
            </a:r>
            <a:r>
              <a:rPr lang="fr-FR" dirty="0" smtClean="0"/>
              <a:t> </a:t>
            </a:r>
            <a:r>
              <a:rPr lang="fr-FR" dirty="0" err="1" smtClean="0"/>
              <a:t>education</a:t>
            </a:r>
            <a:endParaRPr lang="fr-FR" dirty="0"/>
          </a:p>
        </p:txBody>
      </p:sp>
      <p:cxnSp>
        <p:nvCxnSpPr>
          <p:cNvPr id="62" name="Connecteur en angle 61"/>
          <p:cNvCxnSpPr>
            <a:stCxn id="8" idx="2"/>
          </p:cNvCxnSpPr>
          <p:nvPr/>
        </p:nvCxnSpPr>
        <p:spPr>
          <a:xfrm rot="16200000" flipH="1">
            <a:off x="5395948" y="2192585"/>
            <a:ext cx="1307276" cy="473132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>
            <a:stCxn id="13" idx="3"/>
            <a:endCxn id="52" idx="1"/>
          </p:cNvCxnSpPr>
          <p:nvPr/>
        </p:nvCxnSpPr>
        <p:spPr>
          <a:xfrm>
            <a:off x="7322129" y="4147328"/>
            <a:ext cx="1093120" cy="897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Accolade fermante 71"/>
          <p:cNvSpPr/>
          <p:nvPr/>
        </p:nvSpPr>
        <p:spPr>
          <a:xfrm rot="5400000">
            <a:off x="6012992" y="3831418"/>
            <a:ext cx="238059" cy="1569235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/>
          <p:cNvSpPr txBox="1"/>
          <p:nvPr/>
        </p:nvSpPr>
        <p:spPr>
          <a:xfrm>
            <a:off x="5404660" y="4681810"/>
            <a:ext cx="197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Performance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94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 err="1" smtClean="0"/>
              <a:t>ossesione</a:t>
            </a:r>
            <a:r>
              <a:rPr lang="fr-FR" dirty="0" smtClean="0"/>
              <a:t> </a:t>
            </a:r>
            <a:r>
              <a:rPr lang="fr-FR" dirty="0" err="1" smtClean="0"/>
              <a:t>pauperista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042193"/>
            <a:ext cx="10515600" cy="4351338"/>
          </a:xfrm>
        </p:spPr>
        <p:txBody>
          <a:bodyPr/>
          <a:lstStyle/>
          <a:p>
            <a:r>
              <a:rPr lang="fr-FR" dirty="0" smtClean="0"/>
              <a:t>Le </a:t>
            </a:r>
            <a:r>
              <a:rPr lang="fr-FR" dirty="0" err="1" smtClean="0"/>
              <a:t>rette</a:t>
            </a:r>
            <a:r>
              <a:rPr lang="fr-FR" dirty="0" smtClean="0"/>
              <a:t> </a:t>
            </a:r>
            <a:r>
              <a:rPr lang="fr-FR" dirty="0" err="1" smtClean="0"/>
              <a:t>universitarie</a:t>
            </a:r>
            <a:r>
              <a:rPr lang="fr-FR" dirty="0" smtClean="0"/>
              <a:t> e il </a:t>
            </a:r>
            <a:r>
              <a:rPr lang="fr-FR" dirty="0" err="1" smtClean="0"/>
              <a:t>diritto</a:t>
            </a:r>
            <a:r>
              <a:rPr lang="fr-FR" dirty="0" smtClean="0"/>
              <a:t> allo studio</a:t>
            </a:r>
          </a:p>
          <a:p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 err="1" smtClean="0"/>
              <a:t>questione</a:t>
            </a:r>
            <a:r>
              <a:rPr lang="fr-FR" dirty="0" smtClean="0"/>
              <a:t> delle </a:t>
            </a:r>
            <a:r>
              <a:rPr lang="fr-FR" dirty="0" err="1" smtClean="0"/>
              <a:t>borse</a:t>
            </a:r>
            <a:r>
              <a:rPr lang="fr-FR" dirty="0" smtClean="0"/>
              <a:t> di studio è solo un piccolo </a:t>
            </a:r>
            <a:r>
              <a:rPr lang="fr-FR" dirty="0" err="1" smtClean="0"/>
              <a:t>pezzo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puzzle</a:t>
            </a:r>
          </a:p>
          <a:p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 err="1" smtClean="0"/>
              <a:t>classi</a:t>
            </a:r>
            <a:r>
              <a:rPr lang="fr-FR" dirty="0" smtClean="0"/>
              <a:t> </a:t>
            </a:r>
            <a:r>
              <a:rPr lang="fr-FR" dirty="0" err="1" smtClean="0"/>
              <a:t>medie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9551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932622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it-IT" altLang="it-IT" sz="2700" dirty="0" smtClean="0"/>
          </a:p>
          <a:p>
            <a:pPr>
              <a:lnSpc>
                <a:spcPct val="80000"/>
              </a:lnSpc>
            </a:pPr>
            <a:r>
              <a:rPr lang="it-IT" altLang="it-IT" sz="2700" dirty="0" smtClean="0"/>
              <a:t>Disuguaglianze </a:t>
            </a:r>
            <a:r>
              <a:rPr lang="it-IT" altLang="it-IT" sz="2700" dirty="0"/>
              <a:t>informative e orientamento universitario</a:t>
            </a:r>
          </a:p>
          <a:p>
            <a:pPr>
              <a:lnSpc>
                <a:spcPct val="80000"/>
              </a:lnSpc>
            </a:pPr>
            <a:endParaRPr lang="it-IT" altLang="it-IT" sz="2700" dirty="0" smtClean="0"/>
          </a:p>
          <a:p>
            <a:pPr>
              <a:lnSpc>
                <a:spcPct val="80000"/>
              </a:lnSpc>
            </a:pPr>
            <a:r>
              <a:rPr lang="it-IT" altLang="it-IT" sz="2700" dirty="0"/>
              <a:t>La scelta della scuola superiore e il ruolo degli insegnanti</a:t>
            </a:r>
          </a:p>
          <a:p>
            <a:pPr>
              <a:lnSpc>
                <a:spcPct val="80000"/>
              </a:lnSpc>
            </a:pPr>
            <a:endParaRPr lang="it-IT" altLang="it-IT" sz="2700" dirty="0"/>
          </a:p>
          <a:p>
            <a:pPr>
              <a:lnSpc>
                <a:spcPct val="80000"/>
              </a:lnSpc>
            </a:pPr>
            <a:r>
              <a:rPr lang="it-IT" altLang="it-IT" sz="2700" dirty="0"/>
              <a:t>Gli abbandoni scolastici e universitari</a:t>
            </a:r>
          </a:p>
          <a:p>
            <a:pPr>
              <a:lnSpc>
                <a:spcPct val="80000"/>
              </a:lnSpc>
            </a:pPr>
            <a:endParaRPr lang="it-IT" altLang="it-IT" sz="2700" dirty="0" smtClean="0"/>
          </a:p>
          <a:p>
            <a:pPr>
              <a:lnSpc>
                <a:spcPct val="80000"/>
              </a:lnSpc>
            </a:pPr>
            <a:r>
              <a:rPr lang="it-IT" altLang="it-IT" sz="2700" dirty="0" smtClean="0"/>
              <a:t>La </a:t>
            </a:r>
            <a:r>
              <a:rPr lang="it-IT" altLang="it-IT" sz="2700" dirty="0"/>
              <a:t>prima </a:t>
            </a:r>
            <a:r>
              <a:rPr lang="it-IT" altLang="it-IT" sz="2700" dirty="0" smtClean="0"/>
              <a:t>infanzia </a:t>
            </a:r>
          </a:p>
          <a:p>
            <a:pPr>
              <a:lnSpc>
                <a:spcPct val="80000"/>
              </a:lnSpc>
            </a:pPr>
            <a:endParaRPr lang="it-IT" altLang="it-IT" sz="2700" dirty="0"/>
          </a:p>
          <a:p>
            <a:pPr>
              <a:lnSpc>
                <a:spcPct val="80000"/>
              </a:lnSpc>
            </a:pPr>
            <a:r>
              <a:rPr lang="it-IT" altLang="it-IT" sz="2700" dirty="0" smtClean="0"/>
              <a:t>I primi anni della primaria e SNV</a:t>
            </a:r>
          </a:p>
          <a:p>
            <a:pPr marL="0" indent="0">
              <a:lnSpc>
                <a:spcPct val="80000"/>
              </a:lnSpc>
              <a:buNone/>
            </a:pPr>
            <a:endParaRPr lang="it-IT" altLang="it-IT" sz="2700" dirty="0" smtClean="0"/>
          </a:p>
          <a:p>
            <a:pPr>
              <a:lnSpc>
                <a:spcPct val="80000"/>
              </a:lnSpc>
            </a:pPr>
            <a:r>
              <a:rPr lang="fr-FR" altLang="it-IT" sz="2700" dirty="0"/>
              <a:t>Classe sociale e </a:t>
            </a:r>
            <a:r>
              <a:rPr lang="fr-FR" altLang="it-IT" sz="2700" dirty="0" err="1"/>
              <a:t>cittadinanza</a:t>
            </a:r>
            <a:r>
              <a:rPr lang="fr-FR" altLang="it-IT" sz="2700" dirty="0"/>
              <a:t>: </a:t>
            </a:r>
            <a:r>
              <a:rPr lang="fr-FR" altLang="it-IT" sz="2700" dirty="0" err="1"/>
              <a:t>gli</a:t>
            </a:r>
            <a:r>
              <a:rPr lang="fr-FR" altLang="it-IT" sz="2700" dirty="0"/>
              <a:t> </a:t>
            </a:r>
            <a:r>
              <a:rPr lang="fr-FR" altLang="it-IT" sz="2700" dirty="0" err="1"/>
              <a:t>alunni</a:t>
            </a:r>
            <a:r>
              <a:rPr lang="fr-FR" altLang="it-IT" sz="2700" dirty="0"/>
              <a:t> </a:t>
            </a:r>
            <a:r>
              <a:rPr lang="fr-FR" altLang="it-IT" sz="2700" dirty="0" err="1" smtClean="0"/>
              <a:t>stranieri</a:t>
            </a:r>
            <a:r>
              <a:rPr lang="fr-FR" altLang="it-IT" sz="2700" dirty="0" smtClean="0"/>
              <a:t>, la </a:t>
            </a:r>
            <a:r>
              <a:rPr lang="fr-FR" altLang="it-IT" sz="2700" dirty="0" err="1" smtClean="0"/>
              <a:t>segregazione</a:t>
            </a:r>
            <a:r>
              <a:rPr lang="fr-FR" altLang="it-IT" sz="2700" dirty="0" smtClean="0"/>
              <a:t> </a:t>
            </a:r>
            <a:r>
              <a:rPr lang="fr-FR" altLang="it-IT" sz="2700" dirty="0" err="1" smtClean="0"/>
              <a:t>residenziale</a:t>
            </a:r>
            <a:endParaRPr lang="fr-FR" sz="2700" dirty="0"/>
          </a:p>
          <a:p>
            <a:pPr>
              <a:lnSpc>
                <a:spcPct val="80000"/>
              </a:lnSpc>
            </a:pPr>
            <a:endParaRPr lang="it-IT" altLang="it-IT" sz="2700" dirty="0"/>
          </a:p>
          <a:p>
            <a:pPr>
              <a:lnSpc>
                <a:spcPct val="80000"/>
              </a:lnSpc>
            </a:pPr>
            <a:endParaRPr lang="it-IT" altLang="it-IT" sz="20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Una </a:t>
            </a:r>
            <a:r>
              <a:rPr lang="fr-FR" dirty="0" err="1" smtClean="0"/>
              <a:t>lunga</a:t>
            </a:r>
            <a:r>
              <a:rPr lang="fr-FR" dirty="0" smtClean="0"/>
              <a:t> lista di </a:t>
            </a:r>
            <a:r>
              <a:rPr lang="fr-FR" dirty="0" err="1" smtClean="0"/>
              <a:t>altri</a:t>
            </a:r>
            <a:r>
              <a:rPr lang="fr-FR" dirty="0" smtClean="0"/>
              <a:t> </a:t>
            </a:r>
            <a:r>
              <a:rPr lang="fr-FR" dirty="0" err="1" smtClean="0"/>
              <a:t>meccanismi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834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 err="1" smtClean="0"/>
              <a:t>approccio</a:t>
            </a:r>
            <a:r>
              <a:rPr lang="fr-FR" dirty="0" smtClean="0"/>
              <a:t> </a:t>
            </a:r>
            <a:r>
              <a:rPr lang="fr-FR" dirty="0" err="1" smtClean="0"/>
              <a:t>evidence-based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909434" cy="4351338"/>
          </a:xfrm>
        </p:spPr>
        <p:txBody>
          <a:bodyPr>
            <a:normAutofit fontScale="92500"/>
          </a:bodyPr>
          <a:lstStyle/>
          <a:p>
            <a:r>
              <a:rPr lang="fr-FR" dirty="0" err="1" smtClean="0"/>
              <a:t>Decidere</a:t>
            </a:r>
            <a:r>
              <a:rPr lang="fr-FR" dirty="0" smtClean="0"/>
              <a:t> in base </a:t>
            </a:r>
            <a:r>
              <a:rPr lang="fr-FR" dirty="0" err="1" smtClean="0"/>
              <a:t>all’evidenza</a:t>
            </a:r>
            <a:r>
              <a:rPr lang="fr-FR" dirty="0" smtClean="0"/>
              <a:t> </a:t>
            </a:r>
            <a:r>
              <a:rPr lang="fr-FR" dirty="0" err="1" smtClean="0"/>
              <a:t>empirica</a:t>
            </a:r>
            <a:r>
              <a:rPr lang="fr-FR" dirty="0" smtClean="0"/>
              <a:t>: </a:t>
            </a:r>
            <a:r>
              <a:rPr lang="fr-FR" dirty="0" err="1" smtClean="0"/>
              <a:t>I’Europa</a:t>
            </a:r>
            <a:r>
              <a:rPr lang="fr-FR" dirty="0" smtClean="0"/>
              <a:t>, l’</a:t>
            </a:r>
            <a:r>
              <a:rPr lang="fr-FR" dirty="0" err="1" smtClean="0"/>
              <a:t>Italia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Sappiamo</a:t>
            </a:r>
            <a:r>
              <a:rPr lang="fr-FR" dirty="0" smtClean="0"/>
              <a:t> </a:t>
            </a:r>
            <a:r>
              <a:rPr lang="fr-FR" dirty="0" err="1" smtClean="0"/>
              <a:t>cosa</a:t>
            </a:r>
            <a:r>
              <a:rPr lang="fr-FR" dirty="0" smtClean="0"/>
              <a:t> </a:t>
            </a:r>
            <a:r>
              <a:rPr lang="fr-FR" dirty="0" err="1" smtClean="0"/>
              <a:t>funziona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r>
              <a:rPr lang="fr-FR" dirty="0" smtClean="0"/>
              <a:t>- </a:t>
            </a:r>
            <a:r>
              <a:rPr lang="fr-FR" dirty="0" err="1" smtClean="0"/>
              <a:t>Asili</a:t>
            </a:r>
            <a:r>
              <a:rPr lang="fr-FR" dirty="0" smtClean="0"/>
              <a:t> </a:t>
            </a:r>
            <a:r>
              <a:rPr lang="fr-FR" dirty="0" err="1" smtClean="0"/>
              <a:t>nido</a:t>
            </a:r>
            <a:r>
              <a:rPr lang="fr-FR" dirty="0" smtClean="0"/>
              <a:t> di </a:t>
            </a:r>
            <a:r>
              <a:rPr lang="fr-FR" dirty="0" err="1" smtClean="0"/>
              <a:t>qualità</a:t>
            </a:r>
            <a:r>
              <a:rPr lang="fr-FR" dirty="0" smtClean="0"/>
              <a:t>, a </a:t>
            </a:r>
            <a:r>
              <a:rPr lang="fr-FR" dirty="0" err="1" smtClean="0"/>
              <a:t>basso</a:t>
            </a:r>
            <a:r>
              <a:rPr lang="fr-FR" dirty="0" smtClean="0"/>
              <a:t> </a:t>
            </a:r>
            <a:r>
              <a:rPr lang="fr-FR" dirty="0" err="1" smtClean="0"/>
              <a:t>costo</a:t>
            </a:r>
            <a:r>
              <a:rPr lang="fr-FR" dirty="0" smtClean="0"/>
              <a:t> e con </a:t>
            </a:r>
            <a:r>
              <a:rPr lang="fr-FR" dirty="0" err="1" smtClean="0"/>
              <a:t>accesso</a:t>
            </a:r>
            <a:r>
              <a:rPr lang="fr-FR" dirty="0" smtClean="0"/>
              <a:t> </a:t>
            </a:r>
            <a:r>
              <a:rPr lang="fr-FR" dirty="0" err="1" smtClean="0"/>
              <a:t>universalistico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 </a:t>
            </a:r>
            <a:r>
              <a:rPr lang="fr-FR" dirty="0" err="1" smtClean="0"/>
              <a:t>Dispositivi</a:t>
            </a:r>
            <a:r>
              <a:rPr lang="fr-FR" dirty="0" smtClean="0"/>
              <a:t> di </a:t>
            </a:r>
            <a:r>
              <a:rPr lang="fr-FR" dirty="0" err="1" smtClean="0"/>
              <a:t>sostegno</a:t>
            </a:r>
            <a:r>
              <a:rPr lang="fr-FR" dirty="0" smtClean="0"/>
              <a:t> allo </a:t>
            </a:r>
            <a:r>
              <a:rPr lang="fr-FR" dirty="0" err="1" smtClean="0"/>
              <a:t>sviluppo</a:t>
            </a:r>
            <a:r>
              <a:rPr lang="fr-FR" dirty="0" smtClean="0"/>
              <a:t> linguistico e </a:t>
            </a:r>
            <a:r>
              <a:rPr lang="fr-FR" dirty="0" err="1" smtClean="0"/>
              <a:t>cognitivo</a:t>
            </a:r>
            <a:r>
              <a:rPr lang="fr-FR" dirty="0" smtClean="0"/>
              <a:t> </a:t>
            </a:r>
            <a:r>
              <a:rPr lang="fr-FR" dirty="0" err="1" smtClean="0"/>
              <a:t>nella</a:t>
            </a:r>
            <a:r>
              <a:rPr lang="fr-FR" dirty="0" smtClean="0"/>
              <a:t> prima </a:t>
            </a:r>
            <a:r>
              <a:rPr lang="fr-FR" dirty="0" err="1" smtClean="0"/>
              <a:t>infanzia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 </a:t>
            </a:r>
            <a:r>
              <a:rPr lang="fr-FR" dirty="0" err="1" smtClean="0"/>
              <a:t>Interventi</a:t>
            </a:r>
            <a:r>
              <a:rPr lang="fr-FR" dirty="0" smtClean="0"/>
              <a:t> </a:t>
            </a:r>
            <a:r>
              <a:rPr lang="fr-FR" dirty="0" err="1" smtClean="0"/>
              <a:t>educativi</a:t>
            </a:r>
            <a:r>
              <a:rPr lang="fr-FR" dirty="0" smtClean="0"/>
              <a:t> </a:t>
            </a:r>
            <a:r>
              <a:rPr lang="fr-FR" dirty="0" err="1" smtClean="0"/>
              <a:t>rimediali</a:t>
            </a:r>
            <a:r>
              <a:rPr lang="fr-FR" dirty="0" smtClean="0"/>
              <a:t> </a:t>
            </a:r>
            <a:r>
              <a:rPr lang="fr-FR" dirty="0" err="1" smtClean="0"/>
              <a:t>precoci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 </a:t>
            </a:r>
            <a:r>
              <a:rPr lang="fr-FR" dirty="0" err="1" smtClean="0"/>
              <a:t>Orientamento</a:t>
            </a:r>
            <a:r>
              <a:rPr lang="fr-FR" dirty="0" smtClean="0"/>
              <a:t> alla </a:t>
            </a:r>
            <a:r>
              <a:rPr lang="fr-FR" dirty="0" err="1" smtClean="0"/>
              <a:t>scelta</a:t>
            </a:r>
            <a:r>
              <a:rPr lang="fr-FR" dirty="0" smtClean="0"/>
              <a:t> </a:t>
            </a:r>
            <a:r>
              <a:rPr lang="fr-FR" dirty="0" err="1" smtClean="0"/>
              <a:t>della</a:t>
            </a:r>
            <a:r>
              <a:rPr lang="fr-FR" dirty="0" smtClean="0"/>
              <a:t> </a:t>
            </a:r>
            <a:r>
              <a:rPr lang="fr-FR" dirty="0" err="1" smtClean="0"/>
              <a:t>scuola</a:t>
            </a:r>
            <a:r>
              <a:rPr lang="fr-FR" dirty="0" smtClean="0"/>
              <a:t> superiore </a:t>
            </a:r>
          </a:p>
          <a:p>
            <a:pPr>
              <a:buFontTx/>
              <a:buChar char="-"/>
            </a:pPr>
            <a:r>
              <a:rPr lang="fr-FR" dirty="0" err="1" smtClean="0"/>
              <a:t>Accompagnamento</a:t>
            </a:r>
            <a:r>
              <a:rPr lang="fr-FR" dirty="0" smtClean="0"/>
              <a:t> alla </a:t>
            </a:r>
            <a:r>
              <a:rPr lang="fr-FR" dirty="0" err="1" smtClean="0"/>
              <a:t>scelta</a:t>
            </a:r>
            <a:r>
              <a:rPr lang="fr-FR" dirty="0" smtClean="0"/>
              <a:t> </a:t>
            </a:r>
            <a:r>
              <a:rPr lang="fr-FR" dirty="0" err="1" smtClean="0"/>
              <a:t>universitaria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Metodo</a:t>
            </a:r>
            <a:r>
              <a:rPr lang="fr-FR" dirty="0" smtClean="0"/>
              <a:t> di studio e </a:t>
            </a:r>
            <a:r>
              <a:rPr lang="fr-FR" dirty="0" err="1" smtClean="0"/>
              <a:t>abbandoni</a:t>
            </a:r>
            <a:r>
              <a:rPr lang="fr-FR" dirty="0" smtClean="0"/>
              <a:t> </a:t>
            </a:r>
            <a:r>
              <a:rPr lang="fr-FR" dirty="0" err="1" smtClean="0"/>
              <a:t>universitari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9396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Cambiare</a:t>
            </a:r>
            <a:r>
              <a:rPr lang="fr-FR" dirty="0" smtClean="0"/>
              <a:t> la </a:t>
            </a:r>
            <a:r>
              <a:rPr lang="fr-FR" dirty="0" err="1" smtClean="0"/>
              <a:t>scuola</a:t>
            </a:r>
            <a:r>
              <a:rPr lang="fr-FR" dirty="0" smtClean="0"/>
              <a:t> non basta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Quanto rende </a:t>
            </a:r>
            <a:r>
              <a:rPr lang="fr-FR" dirty="0" err="1" smtClean="0"/>
              <a:t>investire</a:t>
            </a:r>
            <a:r>
              <a:rPr lang="fr-FR" dirty="0" smtClean="0"/>
              <a:t> in </a:t>
            </a:r>
            <a:r>
              <a:rPr lang="fr-FR" dirty="0" err="1" smtClean="0"/>
              <a:t>istruzione</a:t>
            </a:r>
            <a:r>
              <a:rPr lang="fr-FR" dirty="0" smtClean="0"/>
              <a:t> in </a:t>
            </a:r>
            <a:r>
              <a:rPr lang="fr-FR" dirty="0" err="1" smtClean="0"/>
              <a:t>Italia</a:t>
            </a:r>
            <a:r>
              <a:rPr lang="fr-FR" dirty="0" smtClean="0"/>
              <a:t> ?  </a:t>
            </a:r>
          </a:p>
          <a:p>
            <a:r>
              <a:rPr lang="fr-FR" dirty="0">
                <a:hlinkClick r:id="rId2" action="ppaction://hlinkfile"/>
              </a:rPr>
              <a:t>file:///C:/</a:t>
            </a:r>
            <a:r>
              <a:rPr lang="fr-FR" dirty="0" smtClean="0">
                <a:hlinkClick r:id="rId2" action="ppaction://hlinkfile"/>
              </a:rPr>
              <a:t>Users/74197/Downloads/8.TLQ_3_2021_Abbiati_Assirelli_Azzolini_Barone_def.pdf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 </a:t>
            </a:r>
            <a:r>
              <a:rPr lang="fr-FR" dirty="0" err="1" smtClean="0"/>
              <a:t>fattori</a:t>
            </a:r>
            <a:r>
              <a:rPr lang="fr-FR" dirty="0" smtClean="0"/>
              <a:t> e il </a:t>
            </a:r>
            <a:r>
              <a:rPr lang="fr-FR" dirty="0" err="1" smtClean="0"/>
              <a:t>contesto</a:t>
            </a:r>
            <a:r>
              <a:rPr lang="fr-FR" dirty="0" smtClean="0"/>
              <a:t> </a:t>
            </a:r>
            <a:r>
              <a:rPr lang="fr-FR" dirty="0" err="1" smtClean="0"/>
              <a:t>macro-economico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smtClean="0"/>
              <a:t>Se l’</a:t>
            </a:r>
            <a:r>
              <a:rPr lang="fr-FR" dirty="0" err="1" smtClean="0"/>
              <a:t>istruzione</a:t>
            </a:r>
            <a:r>
              <a:rPr lang="fr-FR" dirty="0" smtClean="0"/>
              <a:t> pesa </a:t>
            </a:r>
            <a:r>
              <a:rPr lang="fr-FR" dirty="0" err="1" smtClean="0"/>
              <a:t>meno</a:t>
            </a:r>
            <a:r>
              <a:rPr lang="fr-FR" dirty="0" smtClean="0"/>
              <a:t> </a:t>
            </a:r>
            <a:r>
              <a:rPr lang="fr-FR" dirty="0" err="1" smtClean="0"/>
              <a:t>che</a:t>
            </a:r>
            <a:r>
              <a:rPr lang="fr-FR" dirty="0" smtClean="0"/>
              <a:t> </a:t>
            </a:r>
            <a:r>
              <a:rPr lang="fr-FR" dirty="0" err="1" smtClean="0"/>
              <a:t>altrove</a:t>
            </a:r>
            <a:r>
              <a:rPr lang="fr-FR" dirty="0" smtClean="0"/>
              <a:t>, i </a:t>
            </a:r>
            <a:r>
              <a:rPr lang="fr-FR" dirty="0" err="1" smtClean="0"/>
              <a:t>particolarismi</a:t>
            </a:r>
            <a:r>
              <a:rPr lang="fr-FR" dirty="0" smtClean="0"/>
              <a:t> </a:t>
            </a:r>
            <a:r>
              <a:rPr lang="fr-FR" dirty="0" err="1" smtClean="0"/>
              <a:t>prevalgono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r>
              <a:rPr lang="fr-FR" dirty="0"/>
              <a:t>Ma non è un </a:t>
            </a:r>
            <a:r>
              <a:rPr lang="fr-FR" dirty="0" err="1"/>
              <a:t>pezzo</a:t>
            </a:r>
            <a:r>
              <a:rPr lang="fr-FR" dirty="0"/>
              <a:t> di </a:t>
            </a:r>
            <a:r>
              <a:rPr lang="fr-FR" dirty="0" smtClean="0"/>
              <a:t>carta (</a:t>
            </a:r>
            <a:r>
              <a:rPr lang="fr-FR" dirty="0" err="1" smtClean="0"/>
              <a:t>nemmeno</a:t>
            </a:r>
            <a:r>
              <a:rPr lang="fr-FR" dirty="0" smtClean="0"/>
              <a:t> in </a:t>
            </a:r>
            <a:r>
              <a:rPr lang="fr-FR" dirty="0" err="1" smtClean="0"/>
              <a:t>Italia</a:t>
            </a:r>
            <a:r>
              <a:rPr lang="fr-FR" dirty="0" smtClean="0"/>
              <a:t>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3720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01" y="48029"/>
            <a:ext cx="10515600" cy="1325563"/>
          </a:xfrm>
        </p:spPr>
        <p:txBody>
          <a:bodyPr/>
          <a:lstStyle/>
          <a:p>
            <a:r>
              <a:rPr lang="fr-FR" dirty="0" err="1" smtClean="0"/>
              <a:t>Istruzione</a:t>
            </a:r>
            <a:r>
              <a:rPr lang="fr-FR" dirty="0" smtClean="0"/>
              <a:t> e </a:t>
            </a:r>
            <a:r>
              <a:rPr lang="fr-FR" dirty="0" err="1" smtClean="0"/>
              <a:t>salari</a:t>
            </a:r>
            <a:endParaRPr lang="fr-FR" dirty="0"/>
          </a:p>
        </p:txBody>
      </p:sp>
      <p:graphicFrame>
        <p:nvGraphicFramePr>
          <p:cNvPr id="4" name="Chart 1"/>
          <p:cNvGraphicFramePr>
            <a:graphicFrameLocks/>
          </p:cNvGraphicFramePr>
          <p:nvPr>
            <p:extLst/>
          </p:nvPr>
        </p:nvGraphicFramePr>
        <p:xfrm>
          <a:off x="1039091" y="1512916"/>
          <a:ext cx="10062296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072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/>
          </p:nvPr>
        </p:nvGraphicFramePr>
        <p:xfrm>
          <a:off x="4990777" y="0"/>
          <a:ext cx="1577399" cy="6875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Australia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10,6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>
                          <a:effectLst/>
                        </a:rPr>
                        <a:t>6,9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4,1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Austria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14,0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11,3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2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4,3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2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Canada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15,4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9,9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5,5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Czech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Re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32,8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28,8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7,2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4,0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Denmark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14,8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7,1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8,7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Finland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16,6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12,2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8,7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4,5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France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23,2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16,4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12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12,4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12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6,8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Germany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18,8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16,0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5,4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Greece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35,7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5,7</a:t>
                      </a:r>
                      <a:endParaRPr lang="fr-FR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32,4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30,0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Hungary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27,9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22,2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12,7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20493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5,7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6964759" y="44624"/>
          <a:ext cx="1917501" cy="6129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Ireland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37,3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>
                          <a:effectLst/>
                        </a:rPr>
                        <a:t>29,4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20,4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7,9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Israel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13,8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>
                          <a:effectLst/>
                        </a:rPr>
                        <a:t>8,3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9,0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5,5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Italy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19,0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5,3</a:t>
                      </a:r>
                      <a:endParaRPr lang="fr-FR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45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13,3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45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13,7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Japan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m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5,2</a:t>
                      </a:r>
                      <a:endParaRPr lang="fr-FR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4,1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Korea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6,5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2,0</a:t>
                      </a:r>
                      <a:endParaRPr lang="fr-FR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5,4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Netherlands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9,4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>
                          <a:effectLst/>
                        </a:rPr>
                        <a:t>6,1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5,1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3,3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New </a:t>
                      </a:r>
                      <a:r>
                        <a:rPr lang="fr-FR" sz="1400" u="none" strike="noStrike" dirty="0" err="1">
                          <a:effectLst/>
                        </a:rPr>
                        <a:t>Zealand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10,7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>
                          <a:effectLst/>
                        </a:rPr>
                        <a:t>5,9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7,5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Norway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6,7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4,1</a:t>
                      </a:r>
                      <a:endParaRPr lang="fr-FR" sz="1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3,2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2,6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Poland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25,4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>
                          <a:effectLst/>
                        </a:rPr>
                        <a:t>17,8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12,2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5431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7,6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143" marR="9143" marT="9143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9110121" y="-10"/>
          <a:ext cx="2057400" cy="55595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Portugal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19,9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 dirty="0">
                          <a:solidFill>
                            <a:srgbClr val="FF0000"/>
                          </a:solidFill>
                          <a:effectLst/>
                          <a:latin typeface="14"/>
                        </a:rPr>
                        <a:t>2,8</a:t>
                      </a:r>
                      <a:endParaRPr lang="fr-FR" sz="1300" b="0" i="0" u="none" strike="noStrike" dirty="0">
                        <a:solidFill>
                          <a:srgbClr val="FF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16,8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17,1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 err="1" smtClean="0">
                          <a:effectLst/>
                          <a:latin typeface="14"/>
                        </a:rPr>
                        <a:t>Slovak</a:t>
                      </a:r>
                      <a:r>
                        <a:rPr lang="fr-FR" sz="1300" u="none" strike="noStrike" baseline="0" dirty="0" smtClean="0">
                          <a:effectLst/>
                          <a:latin typeface="14"/>
                        </a:rPr>
                        <a:t> </a:t>
                      </a:r>
                      <a:r>
                        <a:rPr lang="fr-FR" sz="1300" u="none" strike="noStrike" dirty="0" err="1" smtClean="0">
                          <a:effectLst/>
                          <a:latin typeface="14"/>
                        </a:rPr>
                        <a:t>Rep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53,3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43,7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15,4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9,5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 err="1">
                          <a:effectLst/>
                          <a:latin typeface="14"/>
                        </a:rPr>
                        <a:t>Slovenia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c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7,5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84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10,8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84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11,0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Spain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38,4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18,6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27,9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19,8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 err="1">
                          <a:effectLst/>
                          <a:latin typeface="14"/>
                        </a:rPr>
                        <a:t>Sweden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21,4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16,0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8,1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5,4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 err="1">
                          <a:effectLst/>
                          <a:latin typeface="14"/>
                        </a:rPr>
                        <a:t>Switzerland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14,4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10,8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4,3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3,7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22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United </a:t>
                      </a:r>
                      <a:r>
                        <a:rPr lang="fr-FR" sz="1300" u="none" strike="noStrike" dirty="0" err="1">
                          <a:effectLst/>
                          <a:latin typeface="14"/>
                        </a:rPr>
                        <a:t>Kingdom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17,2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13,0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7,8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4,2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300" u="none" strike="noStrike" dirty="0">
                          <a:effectLst/>
                          <a:latin typeface="14"/>
                        </a:rPr>
                        <a:t>United States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16,8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11,9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12,2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FFFFFF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u="none" strike="noStrike">
                          <a:effectLst/>
                          <a:latin typeface="14"/>
                        </a:rPr>
                        <a:t>4,9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1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3032585" y="44550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/>
          </p:nvPr>
        </p:nvGraphicFramePr>
        <p:xfrm>
          <a:off x="3024275" y="756392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/>
          </p:nvPr>
        </p:nvGraphicFramePr>
        <p:xfrm>
          <a:off x="3014218" y="2132857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/>
          </p:nvPr>
        </p:nvGraphicFramePr>
        <p:xfrm>
          <a:off x="3014226" y="1464202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/>
          </p:nvPr>
        </p:nvGraphicFramePr>
        <p:xfrm>
          <a:off x="3022533" y="2780929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/>
          </p:nvPr>
        </p:nvGraphicFramePr>
        <p:xfrm>
          <a:off x="3022536" y="3467757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/>
          </p:nvPr>
        </p:nvGraphicFramePr>
        <p:xfrm>
          <a:off x="3005913" y="4167254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/>
          </p:nvPr>
        </p:nvGraphicFramePr>
        <p:xfrm>
          <a:off x="2980976" y="4862395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/>
          </p:nvPr>
        </p:nvGraphicFramePr>
        <p:xfrm>
          <a:off x="3005907" y="5555989"/>
          <a:ext cx="1510432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/>
          </p:nvPr>
        </p:nvGraphicFramePr>
        <p:xfrm>
          <a:off x="3032585" y="6237313"/>
          <a:ext cx="1500380" cy="668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999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Below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upper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smtClean="0">
                          <a:effectLst/>
                        </a:rPr>
                        <a:t>sec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9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Upper </a:t>
                      </a:r>
                      <a:r>
                        <a:rPr lang="en-US" sz="1400" u="none" strike="noStrike" dirty="0" smtClean="0">
                          <a:effectLst/>
                        </a:rPr>
                        <a:t>secondary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99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   </a:t>
                      </a:r>
                      <a:r>
                        <a:rPr lang="fr-FR" sz="1400" u="none" strike="noStrike" dirty="0" err="1">
                          <a:effectLst/>
                        </a:rPr>
                        <a:t>Tertiary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education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6989694" y="6174125"/>
          <a:ext cx="1917501" cy="663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4260">
                  <a:extLst>
                    <a:ext uri="{9D8B030D-6E8A-4147-A177-3AD203B41FA5}">
                      <a16:colId xmlns:a16="http://schemas.microsoft.com/office/drawing/2014/main" val="182574146"/>
                    </a:ext>
                  </a:extLst>
                </a:gridCol>
                <a:gridCol w="485293">
                  <a:extLst>
                    <a:ext uri="{9D8B030D-6E8A-4147-A177-3AD203B41FA5}">
                      <a16:colId xmlns:a16="http://schemas.microsoft.com/office/drawing/2014/main" val="265752849"/>
                    </a:ext>
                  </a:extLst>
                </a:gridCol>
                <a:gridCol w="437948">
                  <a:extLst>
                    <a:ext uri="{9D8B030D-6E8A-4147-A177-3AD203B41FA5}">
                      <a16:colId xmlns:a16="http://schemas.microsoft.com/office/drawing/2014/main" val="724852291"/>
                    </a:ext>
                  </a:extLst>
                </a:gridCol>
              </a:tblGrid>
              <a:tr h="21642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Belgium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22,1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400" u="none" strike="noStrike" dirty="0">
                          <a:effectLst/>
                        </a:rPr>
                        <a:t>17,8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4036089746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10,9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2875312389"/>
                  </a:ext>
                </a:extLst>
              </a:tr>
              <a:tr h="216425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4,3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97" marR="7697" marT="7697" marB="0" anchor="b"/>
                </a:tc>
                <a:extLst>
                  <a:ext uri="{0D108BD9-81ED-4DB2-BD59-A6C34878D82A}">
                    <a16:rowId xmlns:a16="http://schemas.microsoft.com/office/drawing/2014/main" val="182105104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1920" y="426119"/>
            <a:ext cx="2446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Tassi</a:t>
            </a:r>
            <a:r>
              <a:rPr lang="fr-FR" dirty="0" smtClean="0"/>
              <a:t> di </a:t>
            </a:r>
            <a:r>
              <a:rPr lang="fr-FR" dirty="0" err="1" smtClean="0"/>
              <a:t>disoccupazione</a:t>
            </a:r>
            <a:endParaRPr lang="fr-FR" dirty="0" smtClean="0"/>
          </a:p>
          <a:p>
            <a:r>
              <a:rPr lang="fr-FR" dirty="0" smtClean="0"/>
              <a:t>25-34 </a:t>
            </a:r>
            <a:r>
              <a:rPr lang="fr-FR" dirty="0" err="1" smtClean="0"/>
              <a:t>anni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50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54697</TotalTime>
  <Words>696</Words>
  <Application>Microsoft Office PowerPoint</Application>
  <PresentationFormat>Grand écran</PresentationFormat>
  <Paragraphs>345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14</vt:lpstr>
      <vt:lpstr>Arial</vt:lpstr>
      <vt:lpstr>Arial Narrow</vt:lpstr>
      <vt:lpstr>Calibri</vt:lpstr>
      <vt:lpstr>Calibri Light</vt:lpstr>
      <vt:lpstr>Century Gothic</vt:lpstr>
      <vt:lpstr>Wingdings</vt:lpstr>
      <vt:lpstr>Thème Office</vt:lpstr>
      <vt:lpstr>Tre nodi </vt:lpstr>
      <vt:lpstr>Le ambiguità della meritocrazia</vt:lpstr>
      <vt:lpstr>Istruzione e mobilità sociale</vt:lpstr>
      <vt:lpstr>Présentation PowerPoint</vt:lpstr>
      <vt:lpstr>Présentation PowerPoint</vt:lpstr>
      <vt:lpstr>Origini sociali e istruzione</vt:lpstr>
      <vt:lpstr>L’ossesione pauperista </vt:lpstr>
      <vt:lpstr>Una lunga lista di altri meccanismi</vt:lpstr>
      <vt:lpstr>L’approccio evidence-based </vt:lpstr>
      <vt:lpstr>Cambiare la scuola non basta</vt:lpstr>
      <vt:lpstr>Istruzione e salari</vt:lpstr>
      <vt:lpstr>Présentation PowerPoint</vt:lpstr>
    </vt:vector>
  </TitlesOfParts>
  <Company>SciencesPo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SciencesPo</dc:creator>
  <cp:lastModifiedBy>Carlo BARONE</cp:lastModifiedBy>
  <cp:revision>317</cp:revision>
  <cp:lastPrinted>2020-01-27T13:20:28Z</cp:lastPrinted>
  <dcterms:created xsi:type="dcterms:W3CDTF">2017-09-04T08:07:37Z</dcterms:created>
  <dcterms:modified xsi:type="dcterms:W3CDTF">2022-11-09T22:01:10Z</dcterms:modified>
</cp:coreProperties>
</file>