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9" r:id="rId4"/>
    <p:sldId id="260" r:id="rId5"/>
    <p:sldId id="265" r:id="rId6"/>
    <p:sldId id="261" r:id="rId7"/>
    <p:sldId id="263" r:id="rId8"/>
    <p:sldId id="281" r:id="rId9"/>
    <p:sldId id="262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3" r:id="rId20"/>
    <p:sldId id="276" r:id="rId21"/>
    <p:sldId id="274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6"/>
    <p:restoredTop sz="94697"/>
  </p:normalViewPr>
  <p:slideViewPr>
    <p:cSldViewPr snapToGrid="0" snapToObjects="1">
      <p:cViewPr varScale="1">
        <p:scale>
          <a:sx n="85" d="100"/>
          <a:sy n="85" d="100"/>
        </p:scale>
        <p:origin x="192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patrizialuongo/Desktop/CNCA/Data/Lavor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patrizialuongo/Desktop/CNCA/Data/Lavor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patrizialuongo/Desktop/CNCA/Data/Lavor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patrizialuongo/Desktop/CNCA/Data/Lavor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Qualita!$L$53</c:f>
          <c:strCache>
            <c:ptCount val="1"/>
            <c:pt idx="0">
              <c:v>Part-time involontario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Qualita!$A$49</c:f>
              <c:strCache>
                <c:ptCount val="1"/>
                <c:pt idx="0">
                  <c:v>Maschi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dashDot"/>
              <a:round/>
            </a:ln>
            <a:effectLst/>
          </c:spPr>
          <c:marker>
            <c:symbol val="triangle"/>
            <c:size val="8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Qualita!$B$48:$R$48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Qualita!$B$49:$R$49</c:f>
              <c:numCache>
                <c:formatCode>General</c:formatCode>
                <c:ptCount val="17"/>
                <c:pt idx="0">
                  <c:v>2.2000000000000002</c:v>
                </c:pt>
                <c:pt idx="1">
                  <c:v>2.2999999999999998</c:v>
                </c:pt>
                <c:pt idx="2">
                  <c:v>2.2000000000000002</c:v>
                </c:pt>
                <c:pt idx="3">
                  <c:v>2.4</c:v>
                </c:pt>
                <c:pt idx="4">
                  <c:v>2.6</c:v>
                </c:pt>
                <c:pt idx="5">
                  <c:v>2.8</c:v>
                </c:pt>
                <c:pt idx="6">
                  <c:v>3.3</c:v>
                </c:pt>
                <c:pt idx="7">
                  <c:v>3.7</c:v>
                </c:pt>
                <c:pt idx="8">
                  <c:v>4.8</c:v>
                </c:pt>
                <c:pt idx="9">
                  <c:v>5.6</c:v>
                </c:pt>
                <c:pt idx="10">
                  <c:v>6.2</c:v>
                </c:pt>
                <c:pt idx="11">
                  <c:v>6.4</c:v>
                </c:pt>
                <c:pt idx="12">
                  <c:v>6.5</c:v>
                </c:pt>
                <c:pt idx="13">
                  <c:v>6.4</c:v>
                </c:pt>
                <c:pt idx="14">
                  <c:v>6.4</c:v>
                </c:pt>
                <c:pt idx="15">
                  <c:v>6.5</c:v>
                </c:pt>
                <c:pt idx="16">
                  <c:v>6.4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4F-D14A-942A-1374D46A7312}"/>
            </c:ext>
          </c:extLst>
        </c:ser>
        <c:ser>
          <c:idx val="1"/>
          <c:order val="1"/>
          <c:tx>
            <c:strRef>
              <c:f>Qualita!$A$50</c:f>
              <c:strCache>
                <c:ptCount val="1"/>
                <c:pt idx="0">
                  <c:v>Femmine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dash"/>
              <a:round/>
            </a:ln>
            <a:effectLst/>
          </c:spPr>
          <c:marker>
            <c:symbol val="diamond"/>
            <c:size val="8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numRef>
              <c:f>Qualita!$B$48:$R$48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Qualita!$B$50:$R$50</c:f>
              <c:numCache>
                <c:formatCode>General</c:formatCode>
                <c:ptCount val="17"/>
                <c:pt idx="0">
                  <c:v>8.1999999999999993</c:v>
                </c:pt>
                <c:pt idx="1">
                  <c:v>9</c:v>
                </c:pt>
                <c:pt idx="2">
                  <c:v>9</c:v>
                </c:pt>
                <c:pt idx="3">
                  <c:v>9.5</c:v>
                </c:pt>
                <c:pt idx="4">
                  <c:v>10.4</c:v>
                </c:pt>
                <c:pt idx="5">
                  <c:v>11.8</c:v>
                </c:pt>
                <c:pt idx="6">
                  <c:v>13.3</c:v>
                </c:pt>
                <c:pt idx="7">
                  <c:v>14.6</c:v>
                </c:pt>
                <c:pt idx="8">
                  <c:v>16.600000000000001</c:v>
                </c:pt>
                <c:pt idx="9">
                  <c:v>18.399999999999999</c:v>
                </c:pt>
                <c:pt idx="10">
                  <c:v>19.2</c:v>
                </c:pt>
                <c:pt idx="11">
                  <c:v>19.399999999999999</c:v>
                </c:pt>
                <c:pt idx="12">
                  <c:v>19.100000000000001</c:v>
                </c:pt>
                <c:pt idx="13">
                  <c:v>18.3</c:v>
                </c:pt>
                <c:pt idx="14">
                  <c:v>19.5</c:v>
                </c:pt>
                <c:pt idx="15">
                  <c:v>19.899999999999999</c:v>
                </c:pt>
                <c:pt idx="16">
                  <c:v>19.600000000000001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4F-D14A-942A-1374D46A7312}"/>
            </c:ext>
          </c:extLst>
        </c:ser>
        <c:ser>
          <c:idx val="2"/>
          <c:order val="2"/>
          <c:tx>
            <c:strRef>
              <c:f>Qualita!$A$51</c:f>
              <c:strCache>
                <c:ptCount val="1"/>
                <c:pt idx="0">
                  <c:v>Totale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sysDot"/>
              <a:round/>
            </a:ln>
            <a:effectLst/>
          </c:spPr>
          <c:marker>
            <c:symbol val="circ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Qualita!$B$48:$R$48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Qualita!$B$51:$R$51</c:f>
              <c:numCache>
                <c:formatCode>General</c:formatCode>
                <c:ptCount val="17"/>
                <c:pt idx="0">
                  <c:v>4.5999999999999996</c:v>
                </c:pt>
                <c:pt idx="1">
                  <c:v>4.9000000000000004</c:v>
                </c:pt>
                <c:pt idx="2">
                  <c:v>4.9000000000000004</c:v>
                </c:pt>
                <c:pt idx="3">
                  <c:v>5.2</c:v>
                </c:pt>
                <c:pt idx="4">
                  <c:v>5.8</c:v>
                </c:pt>
                <c:pt idx="5">
                  <c:v>6.5</c:v>
                </c:pt>
                <c:pt idx="6">
                  <c:v>7.3</c:v>
                </c:pt>
                <c:pt idx="7">
                  <c:v>8.1999999999999993</c:v>
                </c:pt>
                <c:pt idx="8">
                  <c:v>9.6999999999999993</c:v>
                </c:pt>
                <c:pt idx="9">
                  <c:v>11</c:v>
                </c:pt>
                <c:pt idx="10">
                  <c:v>11.7</c:v>
                </c:pt>
                <c:pt idx="11">
                  <c:v>11.8</c:v>
                </c:pt>
                <c:pt idx="12">
                  <c:v>11.8</c:v>
                </c:pt>
                <c:pt idx="13">
                  <c:v>11.4</c:v>
                </c:pt>
                <c:pt idx="14">
                  <c:v>11.9</c:v>
                </c:pt>
                <c:pt idx="15">
                  <c:v>12.2</c:v>
                </c:pt>
                <c:pt idx="16">
                  <c:v>11.9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4F-D14A-942A-1374D46A73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98063423"/>
        <c:axId val="1998065071"/>
      </c:lineChart>
      <c:catAx>
        <c:axId val="1998063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1998065071"/>
        <c:crosses val="autoZero"/>
        <c:auto val="1"/>
        <c:lblAlgn val="ctr"/>
        <c:lblOffset val="100"/>
        <c:noMultiLvlLbl val="0"/>
      </c:catAx>
      <c:valAx>
        <c:axId val="19980650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19980634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Qualita!$A$140</c:f>
              <c:strCache>
                <c:ptCount val="1"/>
                <c:pt idx="0">
                  <c:v>Tasso di infortuni mortali e inabilità permanente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Qualita!$B$139:$M$139</c:f>
              <c:numCache>
                <c:formatCode>General</c:formatCode>
                <c:ptCount val="12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</c:numCache>
            </c:numRef>
          </c:cat>
          <c:val>
            <c:numRef>
              <c:f>Qualita!$B$140:$M$140</c:f>
              <c:numCache>
                <c:formatCode>General</c:formatCode>
                <c:ptCount val="12"/>
                <c:pt idx="0">
                  <c:v>15.4</c:v>
                </c:pt>
                <c:pt idx="1">
                  <c:v>15.2</c:v>
                </c:pt>
                <c:pt idx="2">
                  <c:v>15.3</c:v>
                </c:pt>
                <c:pt idx="3">
                  <c:v>14.3</c:v>
                </c:pt>
                <c:pt idx="4">
                  <c:v>13.4</c:v>
                </c:pt>
                <c:pt idx="5">
                  <c:v>13.3</c:v>
                </c:pt>
                <c:pt idx="6">
                  <c:v>12.8</c:v>
                </c:pt>
                <c:pt idx="7">
                  <c:v>12.4</c:v>
                </c:pt>
                <c:pt idx="8">
                  <c:v>12.3</c:v>
                </c:pt>
                <c:pt idx="9">
                  <c:v>12</c:v>
                </c:pt>
                <c:pt idx="10">
                  <c:v>11.7</c:v>
                </c:pt>
                <c:pt idx="11">
                  <c:v>10.8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4D-3242-9A33-B375395D0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0013471"/>
        <c:axId val="1690046895"/>
      </c:lineChart>
      <c:catAx>
        <c:axId val="1690013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1690046895"/>
        <c:crosses val="autoZero"/>
        <c:auto val="1"/>
        <c:lblAlgn val="ctr"/>
        <c:lblOffset val="100"/>
        <c:noMultiLvlLbl val="0"/>
      </c:catAx>
      <c:valAx>
        <c:axId val="1690046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Qualita!$A$142</c:f>
              <c:strCache>
                <c:ptCount val="1"/>
                <c:pt idx="0">
                  <c:v>Per 10.000 occupati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16900134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Qualita!$B$199</c:f>
              <c:strCache>
                <c:ptCount val="1"/>
                <c:pt idx="0">
                  <c:v>Percezione di insicurezza dell'occupazione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Qualita!$C$198:$I$198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Qualita!$C$199:$I$199</c:f>
              <c:numCache>
                <c:formatCode>General</c:formatCode>
                <c:ptCount val="7"/>
                <c:pt idx="0">
                  <c:v>12.6</c:v>
                </c:pt>
                <c:pt idx="1">
                  <c:v>10.199999999999999</c:v>
                </c:pt>
                <c:pt idx="2">
                  <c:v>8.6</c:v>
                </c:pt>
                <c:pt idx="3">
                  <c:v>7.4</c:v>
                </c:pt>
                <c:pt idx="4">
                  <c:v>6.6</c:v>
                </c:pt>
                <c:pt idx="5">
                  <c:v>6</c:v>
                </c:pt>
                <c:pt idx="6">
                  <c:v>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A5-1142-BF51-B368228BC1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19009439"/>
        <c:axId val="1819124639"/>
      </c:lineChart>
      <c:catAx>
        <c:axId val="1819009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1819124639"/>
        <c:crosses val="autoZero"/>
        <c:auto val="1"/>
        <c:lblAlgn val="ctr"/>
        <c:lblOffset val="100"/>
        <c:noMultiLvlLbl val="0"/>
      </c:catAx>
      <c:valAx>
        <c:axId val="18191246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1819009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Qualita!$A$214</c:f>
          <c:strCache>
            <c:ptCount val="1"/>
            <c:pt idx="0">
              <c:v>Occupati sovraistruiti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Qualita!$B$213</c:f>
              <c:strCache>
                <c:ptCount val="1"/>
                <c:pt idx="0">
                  <c:v>Maschi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Qualita!$C$212:$R$212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Qualita!$C$213:$R$213</c:f>
              <c:numCache>
                <c:formatCode>General</c:formatCode>
                <c:ptCount val="16"/>
                <c:pt idx="0">
                  <c:v>14.7</c:v>
                </c:pt>
                <c:pt idx="1">
                  <c:v>15.8</c:v>
                </c:pt>
                <c:pt idx="2">
                  <c:v>16.600000000000001</c:v>
                </c:pt>
                <c:pt idx="3">
                  <c:v>17.2</c:v>
                </c:pt>
                <c:pt idx="4">
                  <c:v>18</c:v>
                </c:pt>
                <c:pt idx="5">
                  <c:v>18.899999999999999</c:v>
                </c:pt>
                <c:pt idx="6">
                  <c:v>19.7</c:v>
                </c:pt>
                <c:pt idx="7">
                  <c:v>20.100000000000001</c:v>
                </c:pt>
                <c:pt idx="8">
                  <c:v>20.399999999999999</c:v>
                </c:pt>
                <c:pt idx="9">
                  <c:v>20.5</c:v>
                </c:pt>
                <c:pt idx="10">
                  <c:v>21.7</c:v>
                </c:pt>
                <c:pt idx="11">
                  <c:v>22.4</c:v>
                </c:pt>
                <c:pt idx="12">
                  <c:v>22.4</c:v>
                </c:pt>
                <c:pt idx="13">
                  <c:v>22.9</c:v>
                </c:pt>
                <c:pt idx="14">
                  <c:v>23.4</c:v>
                </c:pt>
                <c:pt idx="15">
                  <c:v>23.7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0C-5841-9DEE-D050A8B6547D}"/>
            </c:ext>
          </c:extLst>
        </c:ser>
        <c:ser>
          <c:idx val="1"/>
          <c:order val="1"/>
          <c:tx>
            <c:strRef>
              <c:f>Qualita!$B$214</c:f>
              <c:strCache>
                <c:ptCount val="1"/>
                <c:pt idx="0">
                  <c:v>Femmine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Qualita!$C$212:$R$212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Qualita!$C$214:$R$214</c:f>
              <c:numCache>
                <c:formatCode>General</c:formatCode>
                <c:ptCount val="16"/>
                <c:pt idx="0">
                  <c:v>16.8</c:v>
                </c:pt>
                <c:pt idx="1">
                  <c:v>17.7</c:v>
                </c:pt>
                <c:pt idx="2">
                  <c:v>18.399999999999999</c:v>
                </c:pt>
                <c:pt idx="3">
                  <c:v>19.100000000000001</c:v>
                </c:pt>
                <c:pt idx="4">
                  <c:v>20.399999999999999</c:v>
                </c:pt>
                <c:pt idx="5">
                  <c:v>21.3</c:v>
                </c:pt>
                <c:pt idx="6">
                  <c:v>22.5</c:v>
                </c:pt>
                <c:pt idx="7">
                  <c:v>22.3</c:v>
                </c:pt>
                <c:pt idx="8">
                  <c:v>23.1</c:v>
                </c:pt>
                <c:pt idx="9">
                  <c:v>23.8</c:v>
                </c:pt>
                <c:pt idx="10">
                  <c:v>24.8</c:v>
                </c:pt>
                <c:pt idx="11">
                  <c:v>25.2</c:v>
                </c:pt>
                <c:pt idx="12">
                  <c:v>25.7</c:v>
                </c:pt>
                <c:pt idx="13">
                  <c:v>26</c:v>
                </c:pt>
                <c:pt idx="14">
                  <c:v>26.4</c:v>
                </c:pt>
                <c:pt idx="15">
                  <c:v>26.5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0C-5841-9DEE-D050A8B6547D}"/>
            </c:ext>
          </c:extLst>
        </c:ser>
        <c:ser>
          <c:idx val="2"/>
          <c:order val="2"/>
          <c:tx>
            <c:strRef>
              <c:f>Qualita!$B$215</c:f>
              <c:strCache>
                <c:ptCount val="1"/>
                <c:pt idx="0">
                  <c:v>Totale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Qualita!$C$212:$R$212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Qualita!$C$215:$R$215</c:f>
              <c:numCache>
                <c:formatCode>General</c:formatCode>
                <c:ptCount val="16"/>
                <c:pt idx="0">
                  <c:v>15.5</c:v>
                </c:pt>
                <c:pt idx="1">
                  <c:v>16.600000000000001</c:v>
                </c:pt>
                <c:pt idx="2">
                  <c:v>17.3</c:v>
                </c:pt>
                <c:pt idx="3">
                  <c:v>18</c:v>
                </c:pt>
                <c:pt idx="4">
                  <c:v>18.899999999999999</c:v>
                </c:pt>
                <c:pt idx="5">
                  <c:v>19.8</c:v>
                </c:pt>
                <c:pt idx="6">
                  <c:v>20.9</c:v>
                </c:pt>
                <c:pt idx="7">
                  <c:v>21</c:v>
                </c:pt>
                <c:pt idx="8">
                  <c:v>21.5</c:v>
                </c:pt>
                <c:pt idx="9">
                  <c:v>21.9</c:v>
                </c:pt>
                <c:pt idx="10">
                  <c:v>23</c:v>
                </c:pt>
                <c:pt idx="11">
                  <c:v>23.6</c:v>
                </c:pt>
                <c:pt idx="12">
                  <c:v>23.8</c:v>
                </c:pt>
                <c:pt idx="13">
                  <c:v>24.2</c:v>
                </c:pt>
                <c:pt idx="14">
                  <c:v>24.6</c:v>
                </c:pt>
                <c:pt idx="15">
                  <c:v>24.9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00C-5841-9DEE-D050A8B654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13150287"/>
        <c:axId val="1819421087"/>
      </c:lineChart>
      <c:catAx>
        <c:axId val="1813150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1819421087"/>
        <c:crosses val="autoZero"/>
        <c:auto val="1"/>
        <c:lblAlgn val="ctr"/>
        <c:lblOffset val="100"/>
        <c:noMultiLvlLbl val="0"/>
      </c:catAx>
      <c:valAx>
        <c:axId val="18194210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18131502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84F38-79BF-4445-9BCB-C8A7587AA964}" type="datetimeFigureOut">
              <a:rPr lang="it-IT" smtClean="0"/>
              <a:t>07/03/22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40DFD-9448-2647-804B-DE230C206EE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8417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6BC03-6AA9-124F-A2DA-39FD21484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1E68B6-7C06-D64D-AB23-7FEEC5B970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44223-7953-E84F-8B2B-CD8632A7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EEF81-0152-0843-8A18-9F93647B2ED4}" type="datetime1">
              <a:rPr lang="it-IT" smtClean="0"/>
              <a:t>07/03/22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319A5-D593-4B4A-AB61-123704421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9FC37-0BBC-6345-8523-60755FD8A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030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290A8-EBCE-C44E-98FB-7F7AF0C07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A0876-6E30-804C-AF94-F5DE9E6D4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548C1-E450-8843-8C83-CF79A317C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19B82-760E-B944-8A30-4C1D697A979C}" type="datetime1">
              <a:rPr lang="it-IT" smtClean="0"/>
              <a:t>07/03/22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065E9-A5C5-E544-A4DB-AF358AC79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EE08B-C630-6049-9A14-FEA24F903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2970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288A4-C562-474D-A1F3-8208FD26B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72928-80AB-D845-9698-28288C008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DFDB0-8459-B44A-AAB2-491C9865A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DED0-DEF8-8843-9481-986666607BE3}" type="datetime1">
              <a:rPr lang="it-IT" smtClean="0"/>
              <a:t>07/03/22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2CE32-7D3D-ED4D-9413-AFA127A7E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88196-BEA3-C54F-8934-5FAEF8C81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2796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B3711-BE9A-EE46-903D-3DEC92D37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FE298-22ED-594A-97D4-1306B83415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B53D0E-4CC5-BD48-BD12-073CFAD7D5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32CEE-DC61-2745-9E48-5FF5418C5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87BDE-9A6C-434E-8231-94287DB8A759}" type="datetime1">
              <a:rPr lang="it-IT" smtClean="0"/>
              <a:t>07/03/22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74F1BE-9F14-DA4E-9104-2CA46587C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0D27F-06BC-434D-9227-378642BDA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3114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AB637-2E38-6846-927E-93DE55DDA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51905-9617-C44E-81E9-319B040A9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424212-673C-A541-8DE5-CBFAE41387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F80309-35B6-564C-B0C5-32F532F282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4BBD30-7E67-DF43-8F99-707AC15323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7B976B-22B8-6E48-8B60-EA1AF431D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1E4F-D5AF-374D-9DAD-21B4CAB3A622}" type="datetime1">
              <a:rPr lang="it-IT" smtClean="0"/>
              <a:t>07/03/22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AF2B30-9FD6-7D4E-AF16-5199FF44A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026C92-72D9-744F-8A08-F1E388EEA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8256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78F69-154D-3245-9E31-87C871789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88D394-0621-7641-A0B6-4C581830D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6A260-47F8-9E45-AEBD-3CA4AAF1D226}" type="datetime1">
              <a:rPr lang="it-IT" smtClean="0"/>
              <a:t>07/03/22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50D24D-F794-924A-8A81-C2644FF75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3C9D7D-ED4D-1A41-B413-F2CB5D9F4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0652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443B4E-7C8C-BC4A-8E4F-3AFCD4AF4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A349-6D68-6745-82A5-CC7649C76270}" type="datetime1">
              <a:rPr lang="it-IT" smtClean="0"/>
              <a:t>07/03/22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8DDE92-F9EA-354D-99F1-9D6E1419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F05963-5AAD-9A4C-B7B1-BBFD2624C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55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5FA33-5ECF-B540-932E-B37344590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1D68D-59F5-F241-A32D-034EA3CAB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7BDB3-4FF4-A14C-8EE2-37812A0767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C189A-2A8D-6549-890A-D313C9BB7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A9645-31AD-D04B-BCD9-5D3856AEC15E}" type="datetime1">
              <a:rPr lang="it-IT" smtClean="0"/>
              <a:t>07/03/22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81A8D-DF12-A74E-8F2F-D070547D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1183-0021-A44F-BEAB-4DA0E01C7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1354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7D10A-2567-A341-A580-1B84301D6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5390A2-3E40-E94B-911D-B1A616CFD5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6E057-E872-8F41-9984-81445C700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2C630-7C54-8A43-A922-825ED767C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59F61-EAF1-C949-924D-F8C2D9944905}" type="datetime1">
              <a:rPr lang="it-IT" smtClean="0"/>
              <a:t>07/03/22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37262D-417A-7E4D-AAAC-FC6CB845F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06E932-1BFD-9046-97A7-E21348121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4047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A17B4-758F-FA4A-AC8D-90C6DAE90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F772D7-87BD-0A47-98CE-46845EAA6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DD570-DA76-4E48-8501-D2E2AEED0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1BA29-0EAF-1D4A-9639-433026D7781E}" type="datetime1">
              <a:rPr lang="it-IT" smtClean="0"/>
              <a:t>07/03/22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1616D-6578-AB46-B2AE-44DB83D57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A06EB-C39E-AD4C-916A-5757870B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6203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6B8E3A-1AE6-5B42-AA3E-AC4D32E485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C45AF5-0793-5147-B700-8569B0974B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C2E19-ABF1-2649-8A1A-38B35A30C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8D6E8-CCFA-084D-8540-FC538A165807}" type="datetime1">
              <a:rPr lang="it-IT" smtClean="0"/>
              <a:t>07/03/22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DFAAE-DF09-EA4E-9890-5E417D8B8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B6DA7-920A-0645-854A-D46D7044D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6742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A63BCB-15F4-5A41-8EDC-4C066616A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980F0-F18B-D540-8D98-11CB0CD78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BE9CC-45D0-2C47-A73C-B3B8504183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FCAD7-7130-F14E-B9E1-62BFE2BB9B16}" type="datetime1">
              <a:rPr lang="it-IT" smtClean="0"/>
              <a:t>07/03/22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F8BF6-0803-4B4E-8180-7E03A5629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DD5AE-8DA0-4340-8819-F201017DD0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DBADF-74FC-574C-A7CA-09B44037C6F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289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9FDEA-6208-9E48-AEED-FC4F8D534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rmAutofit/>
          </a:bodyPr>
          <a:lstStyle/>
          <a:p>
            <a:r>
              <a:rPr lang="it-IT" sz="4000" b="1" dirty="0">
                <a:solidFill>
                  <a:srgbClr val="941651"/>
                </a:solidFill>
                <a:latin typeface="Chalkboard SE" panose="03050602040202020205" pitchFamily="66" charset="77"/>
              </a:rPr>
              <a:t>DALLA CONTRATTAZIONE COLLETTIVA AL SALARIO MINIMO, LA TUTELA DEL LAVORATORE DIVENTA UNIVERSALE?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648B09-696C-6742-84C8-89EE77D0E5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63671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it-IT" b="1" dirty="0">
                <a:latin typeface="Chalkboard SE" panose="03050602040202020205" pitchFamily="66" charset="77"/>
              </a:rPr>
              <a:t>CREARE IL DOMANI</a:t>
            </a:r>
          </a:p>
          <a:p>
            <a:r>
              <a:rPr lang="it-IT" b="1" dirty="0">
                <a:latin typeface="Chalkboard SE" panose="03050602040202020205" pitchFamily="66" charset="77"/>
              </a:rPr>
              <a:t>Patrizia Luongo</a:t>
            </a:r>
          </a:p>
          <a:p>
            <a:r>
              <a:rPr lang="it-IT" b="1" dirty="0">
                <a:latin typeface="Chalkboard SE" panose="03050602040202020205" pitchFamily="66" charset="77"/>
              </a:rPr>
              <a:t>Forum Disuguaglianze Diversità</a:t>
            </a:r>
          </a:p>
          <a:p>
            <a:r>
              <a:rPr lang="it-IT" b="1" dirty="0">
                <a:latin typeface="Chalkboard SE" panose="03050602040202020205" pitchFamily="66" charset="77"/>
              </a:rPr>
              <a:t>5 marzo 2022</a:t>
            </a: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2F7DE167-7805-994F-93E8-86923A524B54}"/>
              </a:ext>
            </a:extLst>
          </p:cNvPr>
          <p:cNvGrpSpPr/>
          <p:nvPr/>
        </p:nvGrpSpPr>
        <p:grpSpPr>
          <a:xfrm>
            <a:off x="9982200" y="3872357"/>
            <a:ext cx="3267286" cy="3869436"/>
            <a:chOff x="0" y="0"/>
            <a:chExt cx="4356381" cy="5159248"/>
          </a:xfrm>
        </p:grpSpPr>
        <p:grpSp>
          <p:nvGrpSpPr>
            <p:cNvPr id="9" name="Group 3">
              <a:extLst>
                <a:ext uri="{FF2B5EF4-FFF2-40B4-BE49-F238E27FC236}">
                  <a16:creationId xmlns:a16="http://schemas.microsoft.com/office/drawing/2014/main" id="{6C08F8C0-CE0D-5847-8199-17E27C0D6C43}"/>
                </a:ext>
              </a:extLst>
            </p:cNvPr>
            <p:cNvGrpSpPr/>
            <p:nvPr/>
          </p:nvGrpSpPr>
          <p:grpSpPr>
            <a:xfrm rot="-2700000">
              <a:off x="765811" y="1085943"/>
              <a:ext cx="3639063" cy="1370191"/>
              <a:chOff x="0" y="0"/>
              <a:chExt cx="1079350" cy="406400"/>
            </a:xfrm>
          </p:grpSpPr>
          <p:sp>
            <p:nvSpPr>
              <p:cNvPr id="12" name="Freeform 4">
                <a:extLst>
                  <a:ext uri="{FF2B5EF4-FFF2-40B4-BE49-F238E27FC236}">
                    <a16:creationId xmlns:a16="http://schemas.microsoft.com/office/drawing/2014/main" id="{3981D3F2-E45B-1349-8E6D-6049F722CCA7}"/>
                  </a:ext>
                </a:extLst>
              </p:cNvPr>
              <p:cNvSpPr/>
              <p:nvPr/>
            </p:nvSpPr>
            <p:spPr>
              <a:xfrm>
                <a:off x="17780" y="22860"/>
                <a:ext cx="1053950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053950" h="360680">
                    <a:moveTo>
                      <a:pt x="1053950" y="180340"/>
                    </a:moveTo>
                    <a:cubicBezTo>
                      <a:pt x="1053950" y="81280"/>
                      <a:pt x="973940" y="0"/>
                      <a:pt x="873610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873610" y="360680"/>
                    </a:lnTo>
                    <a:cubicBezTo>
                      <a:pt x="972670" y="360680"/>
                      <a:pt x="1053950" y="279400"/>
                      <a:pt x="1053950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5">
              <a:extLst>
                <a:ext uri="{FF2B5EF4-FFF2-40B4-BE49-F238E27FC236}">
                  <a16:creationId xmlns:a16="http://schemas.microsoft.com/office/drawing/2014/main" id="{8324A09C-B974-1E45-865F-EA54AA06E973}"/>
                </a:ext>
              </a:extLst>
            </p:cNvPr>
            <p:cNvGrpSpPr/>
            <p:nvPr/>
          </p:nvGrpSpPr>
          <p:grpSpPr>
            <a:xfrm rot="-2700000">
              <a:off x="-89626" y="2603810"/>
              <a:ext cx="3919937" cy="1370191"/>
              <a:chOff x="0" y="0"/>
              <a:chExt cx="1162657" cy="406400"/>
            </a:xfrm>
          </p:grpSpPr>
          <p:sp>
            <p:nvSpPr>
              <p:cNvPr id="11" name="Freeform 6">
                <a:extLst>
                  <a:ext uri="{FF2B5EF4-FFF2-40B4-BE49-F238E27FC236}">
                    <a16:creationId xmlns:a16="http://schemas.microsoft.com/office/drawing/2014/main" id="{F05DA28D-8787-3E4E-AB72-EBAB9625F7EA}"/>
                  </a:ext>
                </a:extLst>
              </p:cNvPr>
              <p:cNvSpPr/>
              <p:nvPr/>
            </p:nvSpPr>
            <p:spPr>
              <a:xfrm>
                <a:off x="17780" y="22860"/>
                <a:ext cx="1137257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37257" h="360680">
                    <a:moveTo>
                      <a:pt x="1137257" y="180340"/>
                    </a:moveTo>
                    <a:cubicBezTo>
                      <a:pt x="1137257" y="81280"/>
                      <a:pt x="1057247" y="0"/>
                      <a:pt x="956917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56917" y="360680"/>
                    </a:lnTo>
                    <a:cubicBezTo>
                      <a:pt x="1055977" y="360680"/>
                      <a:pt x="1137257" y="279400"/>
                      <a:pt x="1137257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18" name="Content Placeholder 5">
            <a:extLst>
              <a:ext uri="{FF2B5EF4-FFF2-40B4-BE49-F238E27FC236}">
                <a16:creationId xmlns:a16="http://schemas.microsoft.com/office/drawing/2014/main" id="{9883C755-0BF8-884E-A2EB-411542E7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  <p:grpSp>
        <p:nvGrpSpPr>
          <p:cNvPr id="19" name="Group 12">
            <a:extLst>
              <a:ext uri="{FF2B5EF4-FFF2-40B4-BE49-F238E27FC236}">
                <a16:creationId xmlns:a16="http://schemas.microsoft.com/office/drawing/2014/main" id="{21A9EDC6-40E4-0743-932E-7823EC208B5D}"/>
              </a:ext>
            </a:extLst>
          </p:cNvPr>
          <p:cNvGrpSpPr/>
          <p:nvPr/>
        </p:nvGrpSpPr>
        <p:grpSpPr>
          <a:xfrm>
            <a:off x="-1865580" y="-1330180"/>
            <a:ext cx="5817926" cy="6890152"/>
            <a:chOff x="0" y="0"/>
            <a:chExt cx="7757235" cy="9186869"/>
          </a:xfrm>
        </p:grpSpPr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084A52F9-CB95-5E48-B7CE-058E2949AD89}"/>
                </a:ext>
              </a:extLst>
            </p:cNvPr>
            <p:cNvGrpSpPr/>
            <p:nvPr/>
          </p:nvGrpSpPr>
          <p:grpSpPr>
            <a:xfrm rot="-2700000">
              <a:off x="1363649" y="1933696"/>
              <a:ext cx="6479935" cy="2439845"/>
              <a:chOff x="0" y="0"/>
              <a:chExt cx="1079350" cy="406400"/>
            </a:xfrm>
          </p:grpSpPr>
          <p:sp>
            <p:nvSpPr>
              <p:cNvPr id="23" name="Freeform 14">
                <a:extLst>
                  <a:ext uri="{FF2B5EF4-FFF2-40B4-BE49-F238E27FC236}">
                    <a16:creationId xmlns:a16="http://schemas.microsoft.com/office/drawing/2014/main" id="{611BECDF-671E-8940-847D-7B328242B627}"/>
                  </a:ext>
                </a:extLst>
              </p:cNvPr>
              <p:cNvSpPr/>
              <p:nvPr/>
            </p:nvSpPr>
            <p:spPr>
              <a:xfrm>
                <a:off x="17780" y="22860"/>
                <a:ext cx="1053950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053950" h="360680">
                    <a:moveTo>
                      <a:pt x="1053950" y="180340"/>
                    </a:moveTo>
                    <a:cubicBezTo>
                      <a:pt x="1053950" y="81280"/>
                      <a:pt x="973940" y="0"/>
                      <a:pt x="873610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873610" y="360680"/>
                    </a:lnTo>
                    <a:cubicBezTo>
                      <a:pt x="972670" y="360680"/>
                      <a:pt x="1053950" y="279400"/>
                      <a:pt x="1053950" y="180340"/>
                    </a:cubicBezTo>
                    <a:close/>
                  </a:path>
                </a:pathLst>
              </a:custGeom>
              <a:solidFill>
                <a:srgbClr val="8B0B54">
                  <a:alpha val="14901"/>
                </a:srgbClr>
              </a:solidFill>
            </p:spPr>
          </p:sp>
        </p:grpSp>
        <p:grpSp>
          <p:nvGrpSpPr>
            <p:cNvPr id="21" name="Group 15">
              <a:extLst>
                <a:ext uri="{FF2B5EF4-FFF2-40B4-BE49-F238E27FC236}">
                  <a16:creationId xmlns:a16="http://schemas.microsoft.com/office/drawing/2014/main" id="{1321634F-BD33-8242-98FF-451DF1BD6FE5}"/>
                </a:ext>
              </a:extLst>
            </p:cNvPr>
            <p:cNvGrpSpPr/>
            <p:nvPr/>
          </p:nvGrpSpPr>
          <p:grpSpPr>
            <a:xfrm rot="-2700000">
              <a:off x="-159593" y="4636502"/>
              <a:ext cx="6980076" cy="2439845"/>
              <a:chOff x="0" y="0"/>
              <a:chExt cx="1162657" cy="406400"/>
            </a:xfrm>
          </p:grpSpPr>
          <p:sp>
            <p:nvSpPr>
              <p:cNvPr id="22" name="Freeform 16">
                <a:extLst>
                  <a:ext uri="{FF2B5EF4-FFF2-40B4-BE49-F238E27FC236}">
                    <a16:creationId xmlns:a16="http://schemas.microsoft.com/office/drawing/2014/main" id="{21A13772-36C7-E640-AA44-FDF786659855}"/>
                  </a:ext>
                </a:extLst>
              </p:cNvPr>
              <p:cNvSpPr/>
              <p:nvPr/>
            </p:nvSpPr>
            <p:spPr>
              <a:xfrm>
                <a:off x="17780" y="22860"/>
                <a:ext cx="1137257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37257" h="360680">
                    <a:moveTo>
                      <a:pt x="1137257" y="180340"/>
                    </a:moveTo>
                    <a:cubicBezTo>
                      <a:pt x="1137257" y="81280"/>
                      <a:pt x="1057247" y="0"/>
                      <a:pt x="956917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56917" y="360680"/>
                    </a:lnTo>
                    <a:cubicBezTo>
                      <a:pt x="1055977" y="360680"/>
                      <a:pt x="1137257" y="279400"/>
                      <a:pt x="1137257" y="180340"/>
                    </a:cubicBezTo>
                    <a:close/>
                  </a:path>
                </a:pathLst>
              </a:custGeom>
              <a:solidFill>
                <a:srgbClr val="FFC000">
                  <a:alpha val="14901"/>
                </a:srgbClr>
              </a:solidFill>
            </p:spPr>
          </p:sp>
        </p:grpSp>
      </p:grp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BC3C0BA0-73E8-5849-80E4-04C888CDC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2727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OUTLINE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T" dirty="0"/>
              <a:t>La dignità del lavoro nella Costituzione italiana</a:t>
            </a:r>
          </a:p>
          <a:p>
            <a:r>
              <a:rPr lang="en-IT" dirty="0"/>
              <a:t>Il fenomeno dei working poor</a:t>
            </a:r>
          </a:p>
          <a:p>
            <a:r>
              <a:rPr lang="en-IT" dirty="0"/>
              <a:t>Le disuguaglianze salariali</a:t>
            </a:r>
          </a:p>
          <a:p>
            <a:r>
              <a:rPr lang="en-IT" dirty="0"/>
              <a:t>La qualità del lavoro</a:t>
            </a:r>
          </a:p>
          <a:p>
            <a:r>
              <a:rPr lang="en-IT" dirty="0"/>
              <a:t>Una proposta di salario minimo</a:t>
            </a:r>
          </a:p>
          <a:p>
            <a:r>
              <a:rPr lang="en-IT" dirty="0"/>
              <a:t>Salario minimo e contrattazione collettiva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2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93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La Costituzione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Art. 36, comma 1</a:t>
            </a:r>
          </a:p>
          <a:p>
            <a:pPr marL="0" indent="0">
              <a:buNone/>
            </a:pPr>
            <a:r>
              <a:rPr lang="it-IT" i="1" dirty="0"/>
              <a:t>Il lavoratore ha diritto ad una retribuzione proporzionata alla quantità e qualità del suo lavoro e in ogni caso sufficiente ad assicurare a sé e alla famiglia </a:t>
            </a:r>
            <a:r>
              <a:rPr lang="it-IT" b="1" i="1" dirty="0"/>
              <a:t>un'esistenza libera e dignitosa</a:t>
            </a:r>
            <a:r>
              <a:rPr lang="it-IT" i="1" dirty="0"/>
              <a:t>.</a:t>
            </a:r>
          </a:p>
          <a:p>
            <a:pPr marL="0" indent="0">
              <a:buNone/>
            </a:pPr>
            <a:endParaRPr lang="it-IT" i="1" dirty="0"/>
          </a:p>
          <a:p>
            <a:r>
              <a:rPr lang="it-IT" i="1" dirty="0"/>
              <a:t>Art. 37, comma 1</a:t>
            </a:r>
          </a:p>
          <a:p>
            <a:pPr marL="0" indent="0">
              <a:buNone/>
            </a:pPr>
            <a:r>
              <a:rPr lang="it-IT" i="1" dirty="0"/>
              <a:t>La donna lavoratrice ha gli </a:t>
            </a:r>
            <a:r>
              <a:rPr lang="it-IT" b="1" i="1" dirty="0"/>
              <a:t>stessi diritti </a:t>
            </a:r>
            <a:r>
              <a:rPr lang="it-IT" i="1" dirty="0"/>
              <a:t>e, a parità di lavoro, le </a:t>
            </a:r>
            <a:r>
              <a:rPr lang="it-IT" b="1" i="1" dirty="0"/>
              <a:t>stesse retribuzioni</a:t>
            </a:r>
            <a:r>
              <a:rPr lang="it-IT" i="1" dirty="0"/>
              <a:t> che spettano al lavoratore</a:t>
            </a:r>
            <a:r>
              <a:rPr lang="it-IT" dirty="0"/>
              <a:t>.</a:t>
            </a:r>
            <a:endParaRPr lang="it-IT" i="1" dirty="0"/>
          </a:p>
          <a:p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3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487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Il fenomeno dei </a:t>
            </a:r>
            <a:r>
              <a:rPr lang="it-IT" b="1" i="1" dirty="0" err="1">
                <a:solidFill>
                  <a:srgbClr val="941651"/>
                </a:solidFill>
                <a:latin typeface="Chalkboard SE" panose="03050602040202020205" pitchFamily="66" charset="77"/>
              </a:rPr>
              <a:t>working</a:t>
            </a:r>
            <a:r>
              <a:rPr lang="it-IT" b="1" i="1" dirty="0">
                <a:solidFill>
                  <a:srgbClr val="941651"/>
                </a:solidFill>
                <a:latin typeface="Chalkboard SE" panose="03050602040202020205" pitchFamily="66" charset="77"/>
              </a:rPr>
              <a:t> </a:t>
            </a:r>
            <a:r>
              <a:rPr lang="it-IT" b="1" i="1" dirty="0" err="1">
                <a:solidFill>
                  <a:srgbClr val="941651"/>
                </a:solidFill>
                <a:latin typeface="Chalkboard SE" panose="03050602040202020205" pitchFamily="66" charset="77"/>
              </a:rPr>
              <a:t>poor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r>
              <a:rPr lang="it-IT" b="1" dirty="0"/>
              <a:t>La definizione UE</a:t>
            </a:r>
          </a:p>
          <a:p>
            <a:r>
              <a:rPr lang="en-GB" dirty="0"/>
              <a:t>Secondo </a:t>
            </a:r>
            <a:r>
              <a:rPr lang="en-GB" dirty="0" err="1"/>
              <a:t>l’indicatore</a:t>
            </a:r>
            <a:r>
              <a:rPr lang="en-GB" dirty="0"/>
              <a:t> </a:t>
            </a:r>
            <a:r>
              <a:rPr lang="en-GB" dirty="0" err="1"/>
              <a:t>adottato</a:t>
            </a:r>
            <a:r>
              <a:rPr lang="en-GB" dirty="0"/>
              <a:t> </a:t>
            </a:r>
            <a:r>
              <a:rPr lang="en-GB" dirty="0" err="1"/>
              <a:t>dall’Unione</a:t>
            </a:r>
            <a:r>
              <a:rPr lang="en-GB" dirty="0"/>
              <a:t> </a:t>
            </a:r>
            <a:r>
              <a:rPr lang="en-GB" dirty="0" err="1"/>
              <a:t>Europea</a:t>
            </a:r>
            <a:r>
              <a:rPr lang="en-GB" dirty="0"/>
              <a:t>, un </a:t>
            </a:r>
            <a:r>
              <a:rPr lang="en-GB" dirty="0" err="1"/>
              <a:t>individuo</a:t>
            </a:r>
            <a:r>
              <a:rPr lang="en-GB" dirty="0"/>
              <a:t> </a:t>
            </a:r>
            <a:r>
              <a:rPr lang="en-GB" dirty="0" err="1"/>
              <a:t>è</a:t>
            </a:r>
            <a:r>
              <a:rPr lang="en-GB" dirty="0"/>
              <a:t> </a:t>
            </a:r>
            <a:r>
              <a:rPr lang="en-GB" dirty="0" err="1"/>
              <a:t>considerato</a:t>
            </a:r>
            <a:r>
              <a:rPr lang="en-GB" dirty="0"/>
              <a:t> </a:t>
            </a:r>
            <a:r>
              <a:rPr lang="en-GB" i="1" dirty="0"/>
              <a:t>in-work poor </a:t>
            </a:r>
            <a:r>
              <a:rPr lang="en-GB" dirty="0"/>
              <a:t>(IWP) se </a:t>
            </a:r>
            <a:r>
              <a:rPr lang="en-GB" dirty="0" err="1"/>
              <a:t>dichiara</a:t>
            </a:r>
            <a:r>
              <a:rPr lang="en-GB" dirty="0"/>
              <a:t> di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stato</a:t>
            </a:r>
            <a:r>
              <a:rPr lang="en-GB" dirty="0"/>
              <a:t> </a:t>
            </a:r>
            <a:r>
              <a:rPr lang="en-GB" dirty="0" err="1"/>
              <a:t>occupato</a:t>
            </a:r>
            <a:r>
              <a:rPr lang="en-GB" dirty="0"/>
              <a:t> per un </a:t>
            </a:r>
            <a:r>
              <a:rPr lang="en-GB" dirty="0" err="1"/>
              <a:t>certo</a:t>
            </a:r>
            <a:r>
              <a:rPr lang="en-GB" dirty="0"/>
              <a:t> numero di </a:t>
            </a:r>
            <a:r>
              <a:rPr lang="en-GB" dirty="0" err="1"/>
              <a:t>mesi</a:t>
            </a:r>
            <a:r>
              <a:rPr lang="en-GB" dirty="0"/>
              <a:t> (</a:t>
            </a:r>
            <a:r>
              <a:rPr lang="en-GB" dirty="0" err="1"/>
              <a:t>solitamente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) </a:t>
            </a:r>
            <a:r>
              <a:rPr lang="en-GB" dirty="0" err="1"/>
              <a:t>nell’anno</a:t>
            </a:r>
            <a:r>
              <a:rPr lang="en-GB" dirty="0"/>
              <a:t> di </a:t>
            </a:r>
            <a:r>
              <a:rPr lang="en-GB" dirty="0" err="1"/>
              <a:t>riferimento</a:t>
            </a:r>
            <a:r>
              <a:rPr lang="en-GB" dirty="0"/>
              <a:t> e se </a:t>
            </a:r>
            <a:r>
              <a:rPr lang="en-GB" dirty="0" err="1"/>
              <a:t>vive</a:t>
            </a:r>
            <a:r>
              <a:rPr lang="en-GB" dirty="0"/>
              <a:t> in un </a:t>
            </a:r>
            <a:r>
              <a:rPr lang="en-GB" dirty="0" err="1"/>
              <a:t>nucleo</a:t>
            </a:r>
            <a:r>
              <a:rPr lang="en-GB" dirty="0"/>
              <a:t> </a:t>
            </a:r>
            <a:r>
              <a:rPr lang="en-GB" dirty="0" err="1"/>
              <a:t>familiare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gode</a:t>
            </a:r>
            <a:r>
              <a:rPr lang="en-GB" dirty="0"/>
              <a:t> di un reddito </a:t>
            </a:r>
            <a:r>
              <a:rPr lang="en-GB" dirty="0" err="1"/>
              <a:t>equivalente</a:t>
            </a:r>
            <a:r>
              <a:rPr lang="en-GB" dirty="0"/>
              <a:t> </a:t>
            </a:r>
            <a:r>
              <a:rPr lang="en-GB" dirty="0" err="1"/>
              <a:t>disponibile</a:t>
            </a:r>
            <a:r>
              <a:rPr lang="en-GB" dirty="0"/>
              <a:t> </a:t>
            </a:r>
            <a:r>
              <a:rPr lang="en-GB" dirty="0" err="1"/>
              <a:t>inferiore</a:t>
            </a:r>
            <a:r>
              <a:rPr lang="en-GB" dirty="0"/>
              <a:t> </a:t>
            </a:r>
            <a:r>
              <a:rPr lang="en-GB" dirty="0" err="1"/>
              <a:t>alla</a:t>
            </a:r>
            <a:r>
              <a:rPr lang="en-GB" dirty="0"/>
              <a:t> </a:t>
            </a:r>
            <a:r>
              <a:rPr lang="en-GB" dirty="0" err="1"/>
              <a:t>soglia</a:t>
            </a:r>
            <a:r>
              <a:rPr lang="en-GB" dirty="0"/>
              <a:t> di </a:t>
            </a:r>
            <a:r>
              <a:rPr lang="en-GB" dirty="0" err="1"/>
              <a:t>povertà</a:t>
            </a:r>
            <a:r>
              <a:rPr lang="en-GB" dirty="0"/>
              <a:t> </a:t>
            </a:r>
            <a:r>
              <a:rPr lang="en-GB" dirty="0" err="1"/>
              <a:t>stabilita</a:t>
            </a:r>
            <a:r>
              <a:rPr lang="en-GB" dirty="0"/>
              <a:t>, </a:t>
            </a:r>
            <a:r>
              <a:rPr lang="en-GB" dirty="0" err="1"/>
              <a:t>solitamente</a:t>
            </a:r>
            <a:r>
              <a:rPr lang="en-GB" dirty="0"/>
              <a:t> il 60% del reddito </a:t>
            </a:r>
            <a:r>
              <a:rPr lang="en-GB" dirty="0" err="1"/>
              <a:t>mediano</a:t>
            </a:r>
            <a:r>
              <a:rPr lang="en-GB" dirty="0"/>
              <a:t> nazionale.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4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749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Problemi nella definizione UE (1)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 err="1"/>
              <a:t>Esclude</a:t>
            </a:r>
            <a:r>
              <a:rPr lang="en-GB" dirty="0"/>
              <a:t> tutti </a:t>
            </a:r>
            <a:r>
              <a:rPr lang="en-GB" dirty="0" err="1"/>
              <a:t>quelli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lavorano</a:t>
            </a:r>
            <a:r>
              <a:rPr lang="en-GB" dirty="0"/>
              <a:t> (</a:t>
            </a:r>
            <a:r>
              <a:rPr lang="en-GB" dirty="0" err="1"/>
              <a:t>involontariamente</a:t>
            </a:r>
            <a:r>
              <a:rPr lang="en-GB" dirty="0"/>
              <a:t>) per </a:t>
            </a:r>
            <a:r>
              <a:rPr lang="en-GB" dirty="0" err="1"/>
              <a:t>meno</a:t>
            </a:r>
            <a:r>
              <a:rPr lang="en-GB" dirty="0"/>
              <a:t> di 7 </a:t>
            </a:r>
            <a:r>
              <a:rPr lang="en-GB" dirty="0" err="1"/>
              <a:t>mesi</a:t>
            </a:r>
            <a:r>
              <a:rPr lang="en-GB" dirty="0"/>
              <a:t> </a:t>
            </a:r>
            <a:r>
              <a:rPr lang="en-GB" dirty="0" err="1"/>
              <a:t>durante</a:t>
            </a:r>
            <a:r>
              <a:rPr lang="en-GB" dirty="0"/>
              <a:t> </a:t>
            </a:r>
            <a:r>
              <a:rPr lang="en-GB" dirty="0" err="1"/>
              <a:t>l'anno</a:t>
            </a:r>
            <a:r>
              <a:rPr lang="en-GB" dirty="0"/>
              <a:t>,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probabilmente</a:t>
            </a:r>
            <a:r>
              <a:rPr lang="en-GB" dirty="0"/>
              <a:t> </a:t>
            </a:r>
            <a:r>
              <a:rPr lang="en-GB" dirty="0" err="1"/>
              <a:t>tra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più</a:t>
            </a:r>
            <a:r>
              <a:rPr lang="en-GB" dirty="0"/>
              <a:t> </a:t>
            </a:r>
            <a:r>
              <a:rPr lang="en-GB" dirty="0" err="1"/>
              <a:t>vulnerabili</a:t>
            </a:r>
            <a:r>
              <a:rPr lang="en-GB" dirty="0"/>
              <a:t>. </a:t>
            </a:r>
          </a:p>
          <a:p>
            <a:r>
              <a:rPr lang="en-GB" dirty="0"/>
              <a:t>Se </a:t>
            </a:r>
            <a:r>
              <a:rPr lang="en-GB" dirty="0" err="1"/>
              <a:t>aumentasse</a:t>
            </a:r>
            <a:r>
              <a:rPr lang="en-GB" dirty="0"/>
              <a:t> la </a:t>
            </a:r>
            <a:r>
              <a:rPr lang="en-GB" dirty="0" err="1"/>
              <a:t>precarietà</a:t>
            </a:r>
            <a:r>
              <a:rPr lang="en-GB" dirty="0"/>
              <a:t> e di </a:t>
            </a:r>
            <a:r>
              <a:rPr lang="en-GB" dirty="0" err="1"/>
              <a:t>conseguenza</a:t>
            </a:r>
            <a:r>
              <a:rPr lang="en-GB" dirty="0"/>
              <a:t> il numero di chi </a:t>
            </a:r>
            <a:r>
              <a:rPr lang="en-GB" dirty="0" err="1"/>
              <a:t>lavora</a:t>
            </a:r>
            <a:r>
              <a:rPr lang="en-GB" dirty="0"/>
              <a:t> </a:t>
            </a:r>
            <a:r>
              <a:rPr lang="en-GB" dirty="0" err="1"/>
              <a:t>meno</a:t>
            </a:r>
            <a:r>
              <a:rPr lang="en-GB" dirty="0"/>
              <a:t> di 7 </a:t>
            </a:r>
            <a:r>
              <a:rPr lang="en-GB" dirty="0" err="1"/>
              <a:t>mesi</a:t>
            </a:r>
            <a:r>
              <a:rPr lang="en-GB" dirty="0"/>
              <a:t> in un anno, ci </a:t>
            </a:r>
            <a:r>
              <a:rPr lang="en-GB" dirty="0" err="1"/>
              <a:t>sarebbe</a:t>
            </a:r>
            <a:r>
              <a:rPr lang="en-GB" dirty="0"/>
              <a:t> un </a:t>
            </a:r>
            <a:r>
              <a:rPr lang="en-GB" dirty="0" err="1"/>
              <a:t>miglioramento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povertà</a:t>
            </a:r>
            <a:r>
              <a:rPr lang="en-GB" dirty="0"/>
              <a:t> </a:t>
            </a:r>
            <a:r>
              <a:rPr lang="en-GB" dirty="0" err="1"/>
              <a:t>lavorativa</a:t>
            </a:r>
            <a:r>
              <a:rPr lang="en-GB" dirty="0"/>
              <a:t> </a:t>
            </a:r>
            <a:r>
              <a:rPr lang="en-GB" dirty="0" err="1"/>
              <a:t>perché</a:t>
            </a:r>
            <a:r>
              <a:rPr lang="en-GB" dirty="0"/>
              <a:t> </a:t>
            </a:r>
            <a:r>
              <a:rPr lang="en-GB" dirty="0" err="1"/>
              <a:t>questi</a:t>
            </a:r>
            <a:r>
              <a:rPr lang="en-GB" dirty="0"/>
              <a:t> </a:t>
            </a:r>
            <a:r>
              <a:rPr lang="en-GB" dirty="0" err="1"/>
              <a:t>lavoratori</a:t>
            </a:r>
            <a:r>
              <a:rPr lang="en-GB" dirty="0"/>
              <a:t>/trici </a:t>
            </a:r>
            <a:r>
              <a:rPr lang="en-GB" dirty="0" err="1"/>
              <a:t>escono</a:t>
            </a:r>
            <a:r>
              <a:rPr lang="en-GB" dirty="0"/>
              <a:t> </a:t>
            </a:r>
            <a:r>
              <a:rPr lang="en-GB" dirty="0" err="1"/>
              <a:t>dalla</a:t>
            </a:r>
            <a:r>
              <a:rPr lang="en-GB" dirty="0"/>
              <a:t> </a:t>
            </a:r>
            <a:r>
              <a:rPr lang="en-GB" dirty="0" err="1"/>
              <a:t>popolazione</a:t>
            </a:r>
            <a:r>
              <a:rPr lang="en-GB" dirty="0"/>
              <a:t> di </a:t>
            </a:r>
            <a:r>
              <a:rPr lang="en-GB" dirty="0" err="1"/>
              <a:t>riferimento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5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154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Il fenomeno dei </a:t>
            </a:r>
            <a:r>
              <a:rPr lang="it-IT" b="1" i="1" dirty="0" err="1">
                <a:solidFill>
                  <a:srgbClr val="941651"/>
                </a:solidFill>
                <a:latin typeface="Chalkboard SE" panose="03050602040202020205" pitchFamily="66" charset="77"/>
              </a:rPr>
              <a:t>working</a:t>
            </a:r>
            <a:r>
              <a:rPr lang="it-IT" b="1" i="1" dirty="0">
                <a:solidFill>
                  <a:srgbClr val="941651"/>
                </a:solidFill>
                <a:latin typeface="Chalkboard SE" panose="03050602040202020205" pitchFamily="66" charset="77"/>
              </a:rPr>
              <a:t> </a:t>
            </a:r>
            <a:r>
              <a:rPr lang="it-IT" b="1" i="1" dirty="0" err="1">
                <a:solidFill>
                  <a:srgbClr val="941651"/>
                </a:solidFill>
                <a:latin typeface="Chalkboard SE" panose="03050602040202020205" pitchFamily="66" charset="77"/>
              </a:rPr>
              <a:t>poor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6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  <p:pic>
        <p:nvPicPr>
          <p:cNvPr id="19" name="Content Placeholder 18" descr="Table&#10;&#10;Description automatically generated">
            <a:extLst>
              <a:ext uri="{FF2B5EF4-FFF2-40B4-BE49-F238E27FC236}">
                <a16:creationId xmlns:a16="http://schemas.microsoft.com/office/drawing/2014/main" id="{10D5F0E1-5F53-DA4F-A16B-66B5411D38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68785" y="1703020"/>
            <a:ext cx="9254430" cy="435133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F698BC-F765-DB4A-9C3F-B52F824A9F1A}"/>
              </a:ext>
            </a:extLst>
          </p:cNvPr>
          <p:cNvSpPr txBox="1"/>
          <p:nvPr/>
        </p:nvSpPr>
        <p:spPr>
          <a:xfrm>
            <a:off x="2413416" y="6054358"/>
            <a:ext cx="79148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Fonte:</a:t>
            </a:r>
            <a:r>
              <a:rPr lang="en-GB" dirty="0"/>
              <a:t> </a:t>
            </a:r>
            <a:r>
              <a:rPr lang="en-GB" dirty="0" err="1"/>
              <a:t>Relazione</a:t>
            </a:r>
            <a:r>
              <a:rPr lang="en-GB" dirty="0"/>
              <a:t> del Gruppo di </a:t>
            </a:r>
            <a:r>
              <a:rPr lang="en-GB" dirty="0" err="1"/>
              <a:t>lavoro</a:t>
            </a:r>
            <a:r>
              <a:rPr lang="en-GB" dirty="0"/>
              <a:t> </a:t>
            </a:r>
            <a:r>
              <a:rPr lang="en-GB" dirty="0" err="1"/>
              <a:t>sugli</a:t>
            </a:r>
            <a:r>
              <a:rPr lang="en-GB" dirty="0"/>
              <a:t> </a:t>
            </a:r>
            <a:r>
              <a:rPr lang="en-GB" dirty="0" err="1"/>
              <a:t>interventi</a:t>
            </a:r>
            <a:r>
              <a:rPr lang="en-GB" dirty="0"/>
              <a:t> e le </a:t>
            </a:r>
            <a:r>
              <a:rPr lang="en-GB" dirty="0" err="1"/>
              <a:t>misure</a:t>
            </a:r>
            <a:r>
              <a:rPr lang="en-GB" dirty="0"/>
              <a:t> di </a:t>
            </a:r>
            <a:r>
              <a:rPr lang="en-GB" dirty="0" err="1"/>
              <a:t>contrasto</a:t>
            </a:r>
            <a:r>
              <a:rPr lang="en-GB" dirty="0"/>
              <a:t> </a:t>
            </a:r>
            <a:r>
              <a:rPr lang="en-GB" dirty="0" err="1"/>
              <a:t>alla</a:t>
            </a:r>
            <a:r>
              <a:rPr lang="en-GB" dirty="0"/>
              <a:t> </a:t>
            </a:r>
            <a:r>
              <a:rPr lang="en-GB" dirty="0" err="1"/>
              <a:t>povertà</a:t>
            </a:r>
            <a:r>
              <a:rPr lang="en-GB" dirty="0"/>
              <a:t> </a:t>
            </a:r>
            <a:r>
              <a:rPr lang="en-GB" dirty="0" err="1"/>
              <a:t>lavorativa</a:t>
            </a:r>
            <a:r>
              <a:rPr lang="en-GB" dirty="0"/>
              <a:t> in Italia, </a:t>
            </a:r>
            <a:r>
              <a:rPr lang="en-GB" dirty="0" err="1"/>
              <a:t>novembre</a:t>
            </a:r>
            <a:r>
              <a:rPr lang="en-GB" dirty="0"/>
              <a:t> 2021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1854278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Il fenomeno dei </a:t>
            </a:r>
            <a:r>
              <a:rPr lang="it-IT" b="1" i="1" dirty="0" err="1">
                <a:solidFill>
                  <a:srgbClr val="941651"/>
                </a:solidFill>
                <a:latin typeface="Chalkboard SE" panose="03050602040202020205" pitchFamily="66" charset="77"/>
              </a:rPr>
              <a:t>working</a:t>
            </a:r>
            <a:r>
              <a:rPr lang="it-IT" b="1" i="1" dirty="0">
                <a:solidFill>
                  <a:srgbClr val="941651"/>
                </a:solidFill>
                <a:latin typeface="Chalkboard SE" panose="03050602040202020205" pitchFamily="66" charset="77"/>
              </a:rPr>
              <a:t> </a:t>
            </a:r>
            <a:r>
              <a:rPr lang="it-IT" b="1" i="1" dirty="0" err="1">
                <a:solidFill>
                  <a:srgbClr val="941651"/>
                </a:solidFill>
                <a:latin typeface="Chalkboard SE" panose="03050602040202020205" pitchFamily="66" charset="77"/>
              </a:rPr>
              <a:t>poor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7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  <p:pic>
        <p:nvPicPr>
          <p:cNvPr id="6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A832508D-3938-B544-810E-97D4D5BC78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16629" y="1825625"/>
            <a:ext cx="7358742" cy="4351338"/>
          </a:xfr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D7A4899-FB76-7043-96C6-8E74E404D27F}"/>
              </a:ext>
            </a:extLst>
          </p:cNvPr>
          <p:cNvSpPr txBox="1"/>
          <p:nvPr/>
        </p:nvSpPr>
        <p:spPr>
          <a:xfrm>
            <a:off x="2413416" y="6054358"/>
            <a:ext cx="79148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Fonte:</a:t>
            </a:r>
            <a:r>
              <a:rPr lang="en-GB" dirty="0"/>
              <a:t> </a:t>
            </a:r>
            <a:r>
              <a:rPr lang="en-GB" dirty="0" err="1"/>
              <a:t>Relazione</a:t>
            </a:r>
            <a:r>
              <a:rPr lang="en-GB" dirty="0"/>
              <a:t> del Gruppo di </a:t>
            </a:r>
            <a:r>
              <a:rPr lang="en-GB" dirty="0" err="1"/>
              <a:t>lavoro</a:t>
            </a:r>
            <a:r>
              <a:rPr lang="en-GB" dirty="0"/>
              <a:t> </a:t>
            </a:r>
            <a:r>
              <a:rPr lang="en-GB" dirty="0" err="1"/>
              <a:t>sugli</a:t>
            </a:r>
            <a:r>
              <a:rPr lang="en-GB" dirty="0"/>
              <a:t> </a:t>
            </a:r>
            <a:r>
              <a:rPr lang="en-GB" dirty="0" err="1"/>
              <a:t>interventi</a:t>
            </a:r>
            <a:r>
              <a:rPr lang="en-GB" dirty="0"/>
              <a:t> e le </a:t>
            </a:r>
            <a:r>
              <a:rPr lang="en-GB" dirty="0" err="1"/>
              <a:t>misure</a:t>
            </a:r>
            <a:r>
              <a:rPr lang="en-GB" dirty="0"/>
              <a:t> di </a:t>
            </a:r>
            <a:r>
              <a:rPr lang="en-GB" dirty="0" err="1"/>
              <a:t>contrasto</a:t>
            </a:r>
            <a:r>
              <a:rPr lang="en-GB" dirty="0"/>
              <a:t> </a:t>
            </a:r>
            <a:r>
              <a:rPr lang="en-GB" dirty="0" err="1"/>
              <a:t>alla</a:t>
            </a:r>
            <a:r>
              <a:rPr lang="en-GB" dirty="0"/>
              <a:t> </a:t>
            </a:r>
            <a:r>
              <a:rPr lang="en-GB" dirty="0" err="1"/>
              <a:t>povertà</a:t>
            </a:r>
            <a:r>
              <a:rPr lang="en-GB" dirty="0"/>
              <a:t> </a:t>
            </a:r>
            <a:r>
              <a:rPr lang="en-GB" dirty="0" err="1"/>
              <a:t>lavorativa</a:t>
            </a:r>
            <a:r>
              <a:rPr lang="en-GB" dirty="0"/>
              <a:t> in Italia, </a:t>
            </a:r>
            <a:r>
              <a:rPr lang="en-GB" dirty="0" err="1"/>
              <a:t>novembre</a:t>
            </a:r>
            <a:r>
              <a:rPr lang="en-GB" dirty="0"/>
              <a:t> 2021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590674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Problemi nella definizione UE (2)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Non </a:t>
            </a:r>
            <a:r>
              <a:rPr lang="en-GB" dirty="0" err="1"/>
              <a:t>tiene</a:t>
            </a:r>
            <a:r>
              <a:rPr lang="en-GB" dirty="0"/>
              <a:t> in </a:t>
            </a:r>
            <a:r>
              <a:rPr lang="en-GB" dirty="0" err="1"/>
              <a:t>nessun</a:t>
            </a:r>
            <a:r>
              <a:rPr lang="en-GB" dirty="0"/>
              <a:t> modo </a:t>
            </a:r>
            <a:r>
              <a:rPr lang="en-GB" dirty="0" err="1"/>
              <a:t>conto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remunerazione</a:t>
            </a:r>
            <a:r>
              <a:rPr lang="en-GB" dirty="0"/>
              <a:t> </a:t>
            </a:r>
            <a:r>
              <a:rPr lang="en-GB" dirty="0" err="1"/>
              <a:t>ottenuta</a:t>
            </a:r>
            <a:r>
              <a:rPr lang="en-GB" dirty="0"/>
              <a:t> </a:t>
            </a:r>
            <a:r>
              <a:rPr lang="en-GB" dirty="0" err="1"/>
              <a:t>dai</a:t>
            </a:r>
            <a:r>
              <a:rPr lang="en-GB" dirty="0"/>
              <a:t> </a:t>
            </a:r>
            <a:r>
              <a:rPr lang="en-GB" dirty="0" err="1"/>
              <a:t>singoli</a:t>
            </a:r>
            <a:r>
              <a:rPr lang="en-GB" dirty="0"/>
              <a:t> </a:t>
            </a:r>
            <a:r>
              <a:rPr lang="en-GB" dirty="0" err="1"/>
              <a:t>componenti</a:t>
            </a:r>
            <a:r>
              <a:rPr lang="en-GB" dirty="0"/>
              <a:t> del </a:t>
            </a:r>
            <a:r>
              <a:rPr lang="en-GB" dirty="0" err="1"/>
              <a:t>nucleo</a:t>
            </a:r>
            <a:r>
              <a:rPr lang="en-GB" dirty="0"/>
              <a:t> </a:t>
            </a:r>
            <a:r>
              <a:rPr lang="en-GB" dirty="0" err="1"/>
              <a:t>familiare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</a:t>
            </a:r>
            <a:r>
              <a:rPr lang="en-GB" dirty="0" err="1"/>
              <a:t>mercato</a:t>
            </a:r>
            <a:r>
              <a:rPr lang="en-GB" dirty="0"/>
              <a:t> del </a:t>
            </a:r>
            <a:r>
              <a:rPr lang="en-GB" dirty="0" err="1"/>
              <a:t>lavoro</a:t>
            </a:r>
            <a:r>
              <a:rPr lang="en-GB" dirty="0"/>
              <a:t>.</a:t>
            </a:r>
          </a:p>
          <a:p>
            <a:r>
              <a:rPr lang="en-GB" dirty="0" err="1"/>
              <a:t>Sottostima</a:t>
            </a:r>
            <a:r>
              <a:rPr lang="en-GB" dirty="0"/>
              <a:t> il </a:t>
            </a:r>
            <a:r>
              <a:rPr lang="en-GB" dirty="0" err="1"/>
              <a:t>rischio</a:t>
            </a:r>
            <a:r>
              <a:rPr lang="en-GB" dirty="0"/>
              <a:t> per le </a:t>
            </a:r>
            <a:r>
              <a:rPr lang="en-GB" dirty="0" err="1"/>
              <a:t>donne</a:t>
            </a:r>
            <a:r>
              <a:rPr lang="en-GB" dirty="0"/>
              <a:t>,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</a:t>
            </a:r>
            <a:r>
              <a:rPr lang="en-GB" dirty="0" err="1"/>
              <a:t>maggior</a:t>
            </a:r>
            <a:r>
              <a:rPr lang="en-GB" dirty="0"/>
              <a:t> </a:t>
            </a:r>
            <a:r>
              <a:rPr lang="en-GB" dirty="0" err="1"/>
              <a:t>parte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casi</a:t>
            </a:r>
            <a:r>
              <a:rPr lang="en-GB" dirty="0"/>
              <a:t> “</a:t>
            </a:r>
            <a:r>
              <a:rPr lang="en-GB" dirty="0" err="1"/>
              <a:t>seconde</a:t>
            </a:r>
            <a:r>
              <a:rPr lang="en-GB" dirty="0"/>
              <a:t> </a:t>
            </a:r>
            <a:r>
              <a:rPr lang="en-GB" dirty="0" err="1"/>
              <a:t>percettrici</a:t>
            </a:r>
            <a:r>
              <a:rPr lang="en-GB" dirty="0"/>
              <a:t>” in nuclei con </a:t>
            </a:r>
            <a:r>
              <a:rPr lang="en-GB" dirty="0" err="1"/>
              <a:t>almeno</a:t>
            </a:r>
            <a:r>
              <a:rPr lang="en-GB" dirty="0"/>
              <a:t> un </a:t>
            </a:r>
            <a:r>
              <a:rPr lang="en-GB" dirty="0" err="1"/>
              <a:t>altro</a:t>
            </a:r>
            <a:r>
              <a:rPr lang="en-GB" dirty="0"/>
              <a:t> </a:t>
            </a:r>
            <a:r>
              <a:rPr lang="en-GB" dirty="0" err="1"/>
              <a:t>lavoratore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8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691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Il fenomeno dei </a:t>
            </a:r>
            <a:r>
              <a:rPr lang="it-IT" b="1" i="1" dirty="0" err="1">
                <a:solidFill>
                  <a:srgbClr val="941651"/>
                </a:solidFill>
                <a:latin typeface="Chalkboard SE" panose="03050602040202020205" pitchFamily="66" charset="77"/>
              </a:rPr>
              <a:t>working</a:t>
            </a:r>
            <a:r>
              <a:rPr lang="it-IT" b="1" i="1" dirty="0">
                <a:solidFill>
                  <a:srgbClr val="941651"/>
                </a:solidFill>
                <a:latin typeface="Chalkboard SE" panose="03050602040202020205" pitchFamily="66" charset="77"/>
              </a:rPr>
              <a:t> </a:t>
            </a:r>
            <a:r>
              <a:rPr lang="it-IT" b="1" i="1" dirty="0" err="1">
                <a:solidFill>
                  <a:srgbClr val="941651"/>
                </a:solidFill>
                <a:latin typeface="Chalkboard SE" panose="03050602040202020205" pitchFamily="66" charset="77"/>
              </a:rPr>
              <a:t>poor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9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  <p:pic>
        <p:nvPicPr>
          <p:cNvPr id="8" name="Content Placeholder 7" descr="Table&#10;&#10;Description automatically generated">
            <a:extLst>
              <a:ext uri="{FF2B5EF4-FFF2-40B4-BE49-F238E27FC236}">
                <a16:creationId xmlns:a16="http://schemas.microsoft.com/office/drawing/2014/main" id="{D93FB45D-470F-7540-A318-D3345ACECD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2753" y="1669760"/>
            <a:ext cx="9446494" cy="4351338"/>
          </a:xfr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E84346C-CE9A-FD4B-AB5A-E566ABCB0B89}"/>
              </a:ext>
            </a:extLst>
          </p:cNvPr>
          <p:cNvSpPr txBox="1"/>
          <p:nvPr/>
        </p:nvSpPr>
        <p:spPr>
          <a:xfrm>
            <a:off x="2343205" y="5986170"/>
            <a:ext cx="79148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Fonte:</a:t>
            </a:r>
            <a:r>
              <a:rPr lang="en-GB" dirty="0"/>
              <a:t> </a:t>
            </a:r>
            <a:r>
              <a:rPr lang="en-GB" dirty="0" err="1"/>
              <a:t>Relazione</a:t>
            </a:r>
            <a:r>
              <a:rPr lang="en-GB" dirty="0"/>
              <a:t> del Gruppo di </a:t>
            </a:r>
            <a:r>
              <a:rPr lang="en-GB" dirty="0" err="1"/>
              <a:t>lavoro</a:t>
            </a:r>
            <a:r>
              <a:rPr lang="en-GB" dirty="0"/>
              <a:t> </a:t>
            </a:r>
            <a:r>
              <a:rPr lang="en-GB" dirty="0" err="1"/>
              <a:t>sugli</a:t>
            </a:r>
            <a:r>
              <a:rPr lang="en-GB" dirty="0"/>
              <a:t> </a:t>
            </a:r>
            <a:r>
              <a:rPr lang="en-GB" dirty="0" err="1"/>
              <a:t>interventi</a:t>
            </a:r>
            <a:r>
              <a:rPr lang="en-GB" dirty="0"/>
              <a:t> e le </a:t>
            </a:r>
            <a:r>
              <a:rPr lang="en-GB" dirty="0" err="1"/>
              <a:t>misure</a:t>
            </a:r>
            <a:r>
              <a:rPr lang="en-GB" dirty="0"/>
              <a:t> di </a:t>
            </a:r>
            <a:r>
              <a:rPr lang="en-GB" dirty="0" err="1"/>
              <a:t>contrasto</a:t>
            </a:r>
            <a:r>
              <a:rPr lang="en-GB" dirty="0"/>
              <a:t> </a:t>
            </a:r>
            <a:r>
              <a:rPr lang="en-GB" dirty="0" err="1"/>
              <a:t>alla</a:t>
            </a:r>
            <a:r>
              <a:rPr lang="en-GB" dirty="0"/>
              <a:t> </a:t>
            </a:r>
            <a:r>
              <a:rPr lang="en-GB" dirty="0" err="1"/>
              <a:t>povertà</a:t>
            </a:r>
            <a:r>
              <a:rPr lang="en-GB" dirty="0"/>
              <a:t> </a:t>
            </a:r>
            <a:r>
              <a:rPr lang="en-GB" dirty="0" err="1"/>
              <a:t>lavorativa</a:t>
            </a:r>
            <a:r>
              <a:rPr lang="en-GB" dirty="0"/>
              <a:t> in Italia, </a:t>
            </a:r>
            <a:r>
              <a:rPr lang="en-GB" dirty="0" err="1"/>
              <a:t>novembre</a:t>
            </a:r>
            <a:r>
              <a:rPr lang="en-GB" dirty="0"/>
              <a:t> 2021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295465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Il fenomeno dei </a:t>
            </a:r>
            <a:r>
              <a:rPr lang="it-IT" b="1" i="1" dirty="0" err="1">
                <a:solidFill>
                  <a:srgbClr val="941651"/>
                </a:solidFill>
                <a:latin typeface="Chalkboard SE" panose="03050602040202020205" pitchFamily="66" charset="77"/>
              </a:rPr>
              <a:t>working</a:t>
            </a:r>
            <a:r>
              <a:rPr lang="it-IT" b="1" i="1" dirty="0">
                <a:solidFill>
                  <a:srgbClr val="941651"/>
                </a:solidFill>
                <a:latin typeface="Chalkboard SE" panose="03050602040202020205" pitchFamily="66" charset="77"/>
              </a:rPr>
              <a:t> </a:t>
            </a:r>
            <a:r>
              <a:rPr lang="it-IT" b="1" i="1" dirty="0" err="1">
                <a:solidFill>
                  <a:srgbClr val="941651"/>
                </a:solidFill>
                <a:latin typeface="Chalkboard SE" panose="03050602040202020205" pitchFamily="66" charset="77"/>
              </a:rPr>
              <a:t>poor</a:t>
            </a:r>
            <a:r>
              <a:rPr lang="it-IT" b="1" i="1" dirty="0">
                <a:solidFill>
                  <a:srgbClr val="941651"/>
                </a:solidFill>
                <a:latin typeface="Chalkboard SE" panose="03050602040202020205" pitchFamily="66" charset="77"/>
              </a:rPr>
              <a:t> nei diversi settori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10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  <p:pic>
        <p:nvPicPr>
          <p:cNvPr id="8" name="Content Placeholder 7" descr="Chart, bar chart&#10;&#10;Description automatically generated">
            <a:extLst>
              <a:ext uri="{FF2B5EF4-FFF2-40B4-BE49-F238E27FC236}">
                <a16:creationId xmlns:a16="http://schemas.microsoft.com/office/drawing/2014/main" id="{B6ADBEF0-3B1E-BC46-809D-14E1CB1D9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79765" y="1685857"/>
            <a:ext cx="8032469" cy="4351338"/>
          </a:xfr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23F59FD-4614-844A-9FE1-EB74A8E319A0}"/>
              </a:ext>
            </a:extLst>
          </p:cNvPr>
          <p:cNvSpPr txBox="1"/>
          <p:nvPr/>
        </p:nvSpPr>
        <p:spPr>
          <a:xfrm>
            <a:off x="2413416" y="6054358"/>
            <a:ext cx="79148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Fonte:</a:t>
            </a:r>
            <a:r>
              <a:rPr lang="en-GB" dirty="0"/>
              <a:t> </a:t>
            </a:r>
            <a:r>
              <a:rPr lang="en-GB" dirty="0" err="1"/>
              <a:t>Relazione</a:t>
            </a:r>
            <a:r>
              <a:rPr lang="en-GB" dirty="0"/>
              <a:t> del Gruppo di </a:t>
            </a:r>
            <a:r>
              <a:rPr lang="en-GB" dirty="0" err="1"/>
              <a:t>lavoro</a:t>
            </a:r>
            <a:r>
              <a:rPr lang="en-GB" dirty="0"/>
              <a:t> </a:t>
            </a:r>
            <a:r>
              <a:rPr lang="en-GB" dirty="0" err="1"/>
              <a:t>sugli</a:t>
            </a:r>
            <a:r>
              <a:rPr lang="en-GB" dirty="0"/>
              <a:t> </a:t>
            </a:r>
            <a:r>
              <a:rPr lang="en-GB" dirty="0" err="1"/>
              <a:t>interventi</a:t>
            </a:r>
            <a:r>
              <a:rPr lang="en-GB" dirty="0"/>
              <a:t> e le </a:t>
            </a:r>
            <a:r>
              <a:rPr lang="en-GB" dirty="0" err="1"/>
              <a:t>misure</a:t>
            </a:r>
            <a:r>
              <a:rPr lang="en-GB" dirty="0"/>
              <a:t> di </a:t>
            </a:r>
            <a:r>
              <a:rPr lang="en-GB" dirty="0" err="1"/>
              <a:t>contrasto</a:t>
            </a:r>
            <a:r>
              <a:rPr lang="en-GB" dirty="0"/>
              <a:t> </a:t>
            </a:r>
            <a:r>
              <a:rPr lang="en-GB" dirty="0" err="1"/>
              <a:t>alla</a:t>
            </a:r>
            <a:r>
              <a:rPr lang="en-GB" dirty="0"/>
              <a:t> </a:t>
            </a:r>
            <a:r>
              <a:rPr lang="en-GB" dirty="0" err="1"/>
              <a:t>povertà</a:t>
            </a:r>
            <a:r>
              <a:rPr lang="en-GB" dirty="0"/>
              <a:t> </a:t>
            </a:r>
            <a:r>
              <a:rPr lang="en-GB" dirty="0" err="1"/>
              <a:t>lavorativa</a:t>
            </a:r>
            <a:r>
              <a:rPr lang="en-GB" dirty="0"/>
              <a:t> in Italia, </a:t>
            </a:r>
            <a:r>
              <a:rPr lang="en-GB" dirty="0" err="1"/>
              <a:t>novembre</a:t>
            </a:r>
            <a:r>
              <a:rPr lang="en-GB" dirty="0"/>
              <a:t> 2021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362134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Le disuguaglianze salariali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11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  <p:pic>
        <p:nvPicPr>
          <p:cNvPr id="6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2DC75F89-4920-1241-A363-CBD406EAE0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69693" y="1825625"/>
            <a:ext cx="6052613" cy="435133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2CE5C9-6287-E141-8EAF-50805CCFA949}"/>
              </a:ext>
            </a:extLst>
          </p:cNvPr>
          <p:cNvSpPr txBox="1"/>
          <p:nvPr/>
        </p:nvSpPr>
        <p:spPr>
          <a:xfrm>
            <a:off x="2592048" y="6243746"/>
            <a:ext cx="7390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400" dirty="0"/>
              <a:t>Fonte: “Il mercato rende diseguali? La disuguaglianza dei redditi in Italia” a cura di Maurizio Franzini e Michele Raitano, il Mulino, 2018</a:t>
            </a:r>
          </a:p>
        </p:txBody>
      </p:sp>
    </p:spTree>
    <p:extLst>
      <p:ext uri="{BB962C8B-B14F-4D97-AF65-F5344CB8AC3E}">
        <p14:creationId xmlns:p14="http://schemas.microsoft.com/office/powerpoint/2010/main" val="553077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La qualità del lavoro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Il </a:t>
            </a:r>
            <a:r>
              <a:rPr lang="en-GB" dirty="0" err="1"/>
              <a:t>salario</a:t>
            </a:r>
            <a:r>
              <a:rPr lang="en-GB" dirty="0"/>
              <a:t> </a:t>
            </a:r>
            <a:r>
              <a:rPr lang="en-GB" dirty="0" err="1"/>
              <a:t>è</a:t>
            </a:r>
            <a:r>
              <a:rPr lang="en-GB" dirty="0"/>
              <a:t> solo una </a:t>
            </a:r>
            <a:r>
              <a:rPr lang="en-GB" dirty="0" err="1"/>
              <a:t>delle</a:t>
            </a:r>
            <a:r>
              <a:rPr lang="en-GB" dirty="0"/>
              <a:t> </a:t>
            </a:r>
            <a:r>
              <a:rPr lang="en-GB" dirty="0" err="1"/>
              <a:t>caratteristiche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determinano</a:t>
            </a:r>
            <a:r>
              <a:rPr lang="en-GB" dirty="0"/>
              <a:t> la </a:t>
            </a:r>
            <a:r>
              <a:rPr lang="en-GB" dirty="0" err="1"/>
              <a:t>qualità</a:t>
            </a:r>
            <a:r>
              <a:rPr lang="en-GB" dirty="0"/>
              <a:t> del </a:t>
            </a:r>
            <a:r>
              <a:rPr lang="en-GB" dirty="0" err="1"/>
              <a:t>lavoro</a:t>
            </a:r>
            <a:r>
              <a:rPr lang="en-GB" dirty="0"/>
              <a:t> e il </a:t>
            </a:r>
            <a:r>
              <a:rPr lang="en-GB" dirty="0" err="1"/>
              <a:t>suo</a:t>
            </a:r>
            <a:r>
              <a:rPr lang="en-GB" dirty="0"/>
              <a:t> </a:t>
            </a:r>
            <a:r>
              <a:rPr lang="en-GB" dirty="0" err="1"/>
              <a:t>essere</a:t>
            </a:r>
            <a:r>
              <a:rPr lang="en-GB" dirty="0"/>
              <a:t> “</a:t>
            </a:r>
            <a:r>
              <a:rPr lang="en-GB" dirty="0" err="1"/>
              <a:t>dignitoso</a:t>
            </a:r>
            <a:r>
              <a:rPr lang="en-GB" dirty="0"/>
              <a:t>”</a:t>
            </a:r>
          </a:p>
          <a:p>
            <a:r>
              <a:rPr lang="en-GB" dirty="0" err="1"/>
              <a:t>Altri</a:t>
            </a:r>
            <a:r>
              <a:rPr lang="en-GB" dirty="0"/>
              <a:t> </a:t>
            </a:r>
            <a:r>
              <a:rPr lang="en-GB" dirty="0" err="1"/>
              <a:t>elementi</a:t>
            </a:r>
            <a:endParaRPr lang="en-GB" dirty="0"/>
          </a:p>
          <a:p>
            <a:pPr marL="514350" indent="-514350">
              <a:buAutoNum type="arabicPeriod"/>
            </a:pPr>
            <a:r>
              <a:rPr lang="en-GB" dirty="0"/>
              <a:t>“</a:t>
            </a:r>
            <a:r>
              <a:rPr lang="en-GB" dirty="0" err="1"/>
              <a:t>Quantità</a:t>
            </a:r>
            <a:r>
              <a:rPr lang="en-GB" dirty="0"/>
              <a:t>”</a:t>
            </a:r>
          </a:p>
          <a:p>
            <a:pPr marL="514350" indent="-514350">
              <a:buAutoNum type="arabicPeriod"/>
            </a:pPr>
            <a:r>
              <a:rPr lang="en-GB" dirty="0" err="1"/>
              <a:t>Sicurezza</a:t>
            </a:r>
            <a:endParaRPr lang="en-GB" dirty="0"/>
          </a:p>
          <a:p>
            <a:pPr marL="514350" indent="-514350">
              <a:buAutoNum type="arabicPeriod"/>
            </a:pPr>
            <a:r>
              <a:rPr lang="en-GB" dirty="0" err="1"/>
              <a:t>Stabilità</a:t>
            </a:r>
            <a:endParaRPr lang="en-GB" dirty="0"/>
          </a:p>
          <a:p>
            <a:pPr marL="514350" indent="-514350">
              <a:buAutoNum type="arabicPeriod"/>
            </a:pPr>
            <a:r>
              <a:rPr lang="en-GB" dirty="0"/>
              <a:t>Skill mismatch</a:t>
            </a:r>
          </a:p>
          <a:p>
            <a:pPr marL="514350" indent="-514350">
              <a:buAutoNum type="arabicPeriod"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12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80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Part-time involontario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13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A4C333F8-B601-D74A-976F-9AE3E76C57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010836"/>
              </p:ext>
            </p:extLst>
          </p:nvPr>
        </p:nvGraphicFramePr>
        <p:xfrm>
          <a:off x="1674054" y="2047875"/>
          <a:ext cx="9097915" cy="3345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524BBE6-47CF-1242-84AC-2DE8F131ED48}"/>
              </a:ext>
            </a:extLst>
          </p:cNvPr>
          <p:cNvSpPr txBox="1"/>
          <p:nvPr/>
        </p:nvSpPr>
        <p:spPr>
          <a:xfrm>
            <a:off x="2623279" y="5981075"/>
            <a:ext cx="7704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Fonte: elaborazione su dati ISTAT</a:t>
            </a:r>
          </a:p>
        </p:txBody>
      </p:sp>
    </p:spTree>
    <p:extLst>
      <p:ext uri="{BB962C8B-B14F-4D97-AF65-F5344CB8AC3E}">
        <p14:creationId xmlns:p14="http://schemas.microsoft.com/office/powerpoint/2010/main" val="4141409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Sicurezza sul lavoro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14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EE098EF5-4D03-B84D-A82C-A79582323D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1172049"/>
              </p:ext>
            </p:extLst>
          </p:nvPr>
        </p:nvGraphicFramePr>
        <p:xfrm>
          <a:off x="2715066" y="2035175"/>
          <a:ext cx="7343334" cy="3226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484600CE-D356-C645-9FCF-A2481A6D8A35}"/>
              </a:ext>
            </a:extLst>
          </p:cNvPr>
          <p:cNvSpPr txBox="1"/>
          <p:nvPr/>
        </p:nvSpPr>
        <p:spPr>
          <a:xfrm>
            <a:off x="2623279" y="5981075"/>
            <a:ext cx="7704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Fonte: elaborazione su dati ISTAT</a:t>
            </a:r>
          </a:p>
        </p:txBody>
      </p:sp>
    </p:spTree>
    <p:extLst>
      <p:ext uri="{BB962C8B-B14F-4D97-AF65-F5344CB8AC3E}">
        <p14:creationId xmlns:p14="http://schemas.microsoft.com/office/powerpoint/2010/main" val="2823881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Sicurezza del lavoro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15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0D182483-93A4-F146-AFC4-B913E4E570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1089075"/>
              </p:ext>
            </p:extLst>
          </p:nvPr>
        </p:nvGraphicFramePr>
        <p:xfrm>
          <a:off x="2811274" y="1825625"/>
          <a:ext cx="6831470" cy="3551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CA95A85-3DC0-494E-8907-A20B89D61A6B}"/>
              </a:ext>
            </a:extLst>
          </p:cNvPr>
          <p:cNvSpPr txBox="1"/>
          <p:nvPr/>
        </p:nvSpPr>
        <p:spPr>
          <a:xfrm>
            <a:off x="2623279" y="5981075"/>
            <a:ext cx="7704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Fonte: elaborazione su dati ISTAT</a:t>
            </a:r>
          </a:p>
        </p:txBody>
      </p:sp>
    </p:spTree>
    <p:extLst>
      <p:ext uri="{BB962C8B-B14F-4D97-AF65-F5344CB8AC3E}">
        <p14:creationId xmlns:p14="http://schemas.microsoft.com/office/powerpoint/2010/main" val="3145963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Occupati </a:t>
            </a:r>
            <a:r>
              <a:rPr lang="it-IT" b="1" dirty="0" err="1">
                <a:solidFill>
                  <a:srgbClr val="941651"/>
                </a:solidFill>
                <a:latin typeface="Chalkboard SE" panose="03050602040202020205" pitchFamily="66" charset="77"/>
              </a:rPr>
              <a:t>sovraistruiti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16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D2F907E9-E0A0-3849-8996-26C8604B29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4557887"/>
              </p:ext>
            </p:extLst>
          </p:nvPr>
        </p:nvGraphicFramePr>
        <p:xfrm>
          <a:off x="2275200" y="1851025"/>
          <a:ext cx="8134891" cy="3410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878F76C5-392C-E24D-95FF-54C0676CBD5C}"/>
              </a:ext>
            </a:extLst>
          </p:cNvPr>
          <p:cNvSpPr txBox="1"/>
          <p:nvPr/>
        </p:nvSpPr>
        <p:spPr>
          <a:xfrm>
            <a:off x="2623279" y="5981075"/>
            <a:ext cx="7704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Fonte: elaborazione su dati ISTAT</a:t>
            </a:r>
          </a:p>
        </p:txBody>
      </p:sp>
    </p:spTree>
    <p:extLst>
      <p:ext uri="{BB962C8B-B14F-4D97-AF65-F5344CB8AC3E}">
        <p14:creationId xmlns:p14="http://schemas.microsoft.com/office/powerpoint/2010/main" val="199697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Una proposta di salario minimo (1) 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1. </a:t>
            </a:r>
            <a:r>
              <a:rPr lang="en-GB" dirty="0" err="1"/>
              <a:t>Stabilire</a:t>
            </a:r>
            <a:r>
              <a:rPr lang="en-GB" dirty="0"/>
              <a:t>, per via </a:t>
            </a:r>
            <a:r>
              <a:rPr lang="en-GB" dirty="0" err="1"/>
              <a:t>legislativa</a:t>
            </a:r>
            <a:r>
              <a:rPr lang="en-GB" dirty="0"/>
              <a:t> e </a:t>
            </a:r>
            <a:r>
              <a:rPr lang="en-GB" dirty="0" err="1"/>
              <a:t>previo</a:t>
            </a:r>
            <a:r>
              <a:rPr lang="en-GB" dirty="0"/>
              <a:t> </a:t>
            </a:r>
            <a:r>
              <a:rPr lang="en-GB" dirty="0" err="1"/>
              <a:t>l’accordo</a:t>
            </a:r>
            <a:r>
              <a:rPr lang="en-GB" dirty="0"/>
              <a:t> con le </a:t>
            </a:r>
            <a:r>
              <a:rPr lang="en-GB" dirty="0" err="1"/>
              <a:t>organizzazioni</a:t>
            </a:r>
            <a:r>
              <a:rPr lang="en-GB" dirty="0"/>
              <a:t> </a:t>
            </a:r>
            <a:r>
              <a:rPr lang="en-GB" dirty="0" err="1"/>
              <a:t>sindacali</a:t>
            </a:r>
            <a:r>
              <a:rPr lang="en-GB" dirty="0"/>
              <a:t> e </a:t>
            </a:r>
            <a:r>
              <a:rPr lang="en-GB" dirty="0" err="1"/>
              <a:t>datoriali</a:t>
            </a:r>
            <a:r>
              <a:rPr lang="en-GB" dirty="0"/>
              <a:t>, </a:t>
            </a:r>
            <a:r>
              <a:rPr lang="en-GB" dirty="0" err="1"/>
              <a:t>l’estensione</a:t>
            </a:r>
            <a:r>
              <a:rPr lang="en-GB" dirty="0"/>
              <a:t> </a:t>
            </a:r>
            <a:r>
              <a:rPr lang="en-GB" i="1" dirty="0" err="1"/>
              <a:t>erga</a:t>
            </a:r>
            <a:r>
              <a:rPr lang="en-GB" i="1" dirty="0"/>
              <a:t> omnes </a:t>
            </a:r>
            <a:r>
              <a:rPr lang="en-GB" dirty="0" err="1"/>
              <a:t>dell’efficacia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contratti</a:t>
            </a:r>
            <a:r>
              <a:rPr lang="en-GB" dirty="0"/>
              <a:t> </a:t>
            </a:r>
            <a:r>
              <a:rPr lang="en-GB" dirty="0" err="1"/>
              <a:t>firmati</a:t>
            </a:r>
            <a:r>
              <a:rPr lang="en-GB" dirty="0"/>
              <a:t> </a:t>
            </a:r>
            <a:r>
              <a:rPr lang="en-GB" dirty="0" err="1"/>
              <a:t>dalle</a:t>
            </a:r>
            <a:r>
              <a:rPr lang="en-GB" dirty="0"/>
              <a:t> </a:t>
            </a:r>
            <a:r>
              <a:rPr lang="en-GB" dirty="0" err="1"/>
              <a:t>organizzazioni</a:t>
            </a:r>
            <a:r>
              <a:rPr lang="en-GB" dirty="0"/>
              <a:t> </a:t>
            </a:r>
            <a:r>
              <a:rPr lang="en-GB" dirty="0" err="1"/>
              <a:t>sindacali</a:t>
            </a:r>
            <a:r>
              <a:rPr lang="en-GB" dirty="0"/>
              <a:t> e </a:t>
            </a:r>
            <a:r>
              <a:rPr lang="en-GB" dirty="0" err="1"/>
              <a:t>datoriali</a:t>
            </a:r>
            <a:r>
              <a:rPr lang="en-GB" dirty="0"/>
              <a:t> </a:t>
            </a:r>
            <a:r>
              <a:rPr lang="en-GB" dirty="0" err="1"/>
              <a:t>rappresentative</a:t>
            </a:r>
            <a:r>
              <a:rPr lang="en-GB" dirty="0"/>
              <a:t>, in modo da </a:t>
            </a:r>
            <a:r>
              <a:rPr lang="en-GB" dirty="0" err="1"/>
              <a:t>evitare</a:t>
            </a:r>
            <a:r>
              <a:rPr lang="en-GB" dirty="0"/>
              <a:t> la </a:t>
            </a:r>
            <a:r>
              <a:rPr lang="en-GB" dirty="0" err="1"/>
              <a:t>proliferazione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“</a:t>
            </a:r>
            <a:r>
              <a:rPr lang="en-GB" dirty="0" err="1"/>
              <a:t>contratti</a:t>
            </a:r>
            <a:r>
              <a:rPr lang="en-GB" dirty="0"/>
              <a:t> </a:t>
            </a:r>
            <a:r>
              <a:rPr lang="en-GB" dirty="0" err="1"/>
              <a:t>pirata</a:t>
            </a:r>
            <a:r>
              <a:rPr lang="en-GB" dirty="0"/>
              <a:t>”. 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17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664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Una proposta di salario minimo (2)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In base al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attuato</a:t>
            </a:r>
            <a:r>
              <a:rPr lang="en-GB" dirty="0"/>
              <a:t> </a:t>
            </a:r>
            <a:r>
              <a:rPr lang="en-GB" dirty="0" err="1"/>
              <a:t>articolo</a:t>
            </a:r>
            <a:r>
              <a:rPr lang="en-GB" dirty="0"/>
              <a:t> 39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Costituzione</a:t>
            </a:r>
            <a:r>
              <a:rPr lang="en-GB" dirty="0"/>
              <a:t>, solo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contratti</a:t>
            </a:r>
            <a:r>
              <a:rPr lang="en-GB" dirty="0"/>
              <a:t> </a:t>
            </a:r>
            <a:r>
              <a:rPr lang="en-GB" dirty="0" err="1"/>
              <a:t>firmati</a:t>
            </a:r>
            <a:r>
              <a:rPr lang="en-GB" dirty="0"/>
              <a:t> da </a:t>
            </a:r>
            <a:r>
              <a:rPr lang="en-GB" dirty="0" err="1"/>
              <a:t>sindacati</a:t>
            </a:r>
            <a:r>
              <a:rPr lang="en-GB" dirty="0"/>
              <a:t> </a:t>
            </a:r>
            <a:r>
              <a:rPr lang="en-GB" dirty="0" err="1"/>
              <a:t>registrati</a:t>
            </a:r>
            <a:r>
              <a:rPr lang="en-GB" dirty="0"/>
              <a:t> </a:t>
            </a:r>
            <a:r>
              <a:rPr lang="en-GB" dirty="0" err="1"/>
              <a:t>possono</a:t>
            </a:r>
            <a:r>
              <a:rPr lang="en-GB" dirty="0"/>
              <a:t> </a:t>
            </a:r>
            <a:r>
              <a:rPr lang="en-GB" dirty="0" err="1"/>
              <a:t>avere</a:t>
            </a:r>
            <a:r>
              <a:rPr lang="en-GB" dirty="0"/>
              <a:t> </a:t>
            </a:r>
            <a:r>
              <a:rPr lang="en-GB" dirty="0" err="1"/>
              <a:t>un’efficacia</a:t>
            </a:r>
            <a:r>
              <a:rPr lang="en-GB" dirty="0"/>
              <a:t> </a:t>
            </a:r>
            <a:r>
              <a:rPr lang="en-GB" dirty="0" err="1"/>
              <a:t>obbligatoria</a:t>
            </a:r>
            <a:r>
              <a:rPr lang="en-GB" dirty="0"/>
              <a:t> </a:t>
            </a:r>
            <a:r>
              <a:rPr lang="en-GB" dirty="0" err="1"/>
              <a:t>nei</a:t>
            </a:r>
            <a:r>
              <a:rPr lang="en-GB" dirty="0"/>
              <a:t> </a:t>
            </a:r>
            <a:r>
              <a:rPr lang="en-GB" dirty="0" err="1"/>
              <a:t>confronti</a:t>
            </a:r>
            <a:r>
              <a:rPr lang="en-GB" dirty="0"/>
              <a:t> di tutti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appartenenti</a:t>
            </a:r>
            <a:r>
              <a:rPr lang="en-GB" dirty="0"/>
              <a:t> alle </a:t>
            </a:r>
            <a:r>
              <a:rPr lang="en-GB" dirty="0" err="1"/>
              <a:t>categorie</a:t>
            </a:r>
            <a:r>
              <a:rPr lang="en-GB" dirty="0"/>
              <a:t> alle </a:t>
            </a:r>
            <a:r>
              <a:rPr lang="en-GB" dirty="0" err="1"/>
              <a:t>quali</a:t>
            </a:r>
            <a:r>
              <a:rPr lang="en-GB" dirty="0"/>
              <a:t> il </a:t>
            </a:r>
            <a:r>
              <a:rPr lang="en-GB" dirty="0" err="1"/>
              <a:t>contratto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riferisce</a:t>
            </a:r>
            <a:r>
              <a:rPr lang="en-GB" dirty="0"/>
              <a:t> (</a:t>
            </a:r>
            <a:r>
              <a:rPr lang="en-GB" dirty="0" err="1"/>
              <a:t>quindi</a:t>
            </a:r>
            <a:r>
              <a:rPr lang="en-GB" dirty="0"/>
              <a:t> non solo per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lavoratori</a:t>
            </a:r>
            <a:r>
              <a:rPr lang="en-GB" dirty="0"/>
              <a:t> e </a:t>
            </a:r>
            <a:r>
              <a:rPr lang="en-GB" dirty="0" err="1"/>
              <a:t>lavoratrici</a:t>
            </a:r>
            <a:r>
              <a:rPr lang="en-GB" dirty="0"/>
              <a:t> </a:t>
            </a:r>
            <a:r>
              <a:rPr lang="en-GB" dirty="0" err="1"/>
              <a:t>iscritti</a:t>
            </a:r>
            <a:r>
              <a:rPr lang="en-GB" dirty="0"/>
              <a:t>/e al </a:t>
            </a:r>
            <a:r>
              <a:rPr lang="en-GB" dirty="0" err="1"/>
              <a:t>sindacato</a:t>
            </a:r>
            <a:r>
              <a:rPr lang="en-GB" dirty="0"/>
              <a:t> o le </a:t>
            </a:r>
            <a:r>
              <a:rPr lang="en-GB" dirty="0" err="1"/>
              <a:t>aziende</a:t>
            </a:r>
            <a:r>
              <a:rPr lang="en-GB" dirty="0"/>
              <a:t> </a:t>
            </a:r>
            <a:r>
              <a:rPr lang="en-GB" dirty="0" err="1"/>
              <a:t>parte</a:t>
            </a:r>
            <a:r>
              <a:rPr lang="en-GB" dirty="0"/>
              <a:t> di </a:t>
            </a:r>
            <a:r>
              <a:rPr lang="en-GB" dirty="0" err="1"/>
              <a:t>un’as</a:t>
            </a:r>
            <a:r>
              <a:rPr lang="en-GB" dirty="0"/>
              <a:t>- </a:t>
            </a:r>
            <a:r>
              <a:rPr lang="en-GB" dirty="0" err="1"/>
              <a:t>sociazione</a:t>
            </a:r>
            <a:r>
              <a:rPr lang="en-GB" dirty="0"/>
              <a:t> </a:t>
            </a:r>
            <a:r>
              <a:rPr lang="en-GB" dirty="0" err="1"/>
              <a:t>firmataria</a:t>
            </a:r>
            <a:r>
              <a:rPr lang="en-GB" dirty="0"/>
              <a:t>). In </a:t>
            </a:r>
            <a:r>
              <a:rPr lang="en-GB" dirty="0" err="1"/>
              <a:t>assenza</a:t>
            </a:r>
            <a:r>
              <a:rPr lang="en-GB" dirty="0"/>
              <a:t> di </a:t>
            </a:r>
            <a:r>
              <a:rPr lang="en-GB" dirty="0" err="1"/>
              <a:t>questa</a:t>
            </a:r>
            <a:r>
              <a:rPr lang="en-GB" dirty="0"/>
              <a:t> </a:t>
            </a:r>
            <a:r>
              <a:rPr lang="en-GB" dirty="0" err="1"/>
              <a:t>registrazione</a:t>
            </a:r>
            <a:r>
              <a:rPr lang="en-GB" dirty="0"/>
              <a:t>,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avvenuta</a:t>
            </a:r>
            <a:r>
              <a:rPr lang="en-GB" dirty="0"/>
              <a:t> dal 1948, è </a:t>
            </a:r>
            <a:r>
              <a:rPr lang="en-GB" dirty="0" err="1"/>
              <a:t>invalso</a:t>
            </a:r>
            <a:r>
              <a:rPr lang="en-GB" dirty="0"/>
              <a:t> </a:t>
            </a:r>
            <a:r>
              <a:rPr lang="en-GB" dirty="0" err="1"/>
              <a:t>l’uso</a:t>
            </a:r>
            <a:r>
              <a:rPr lang="en-GB" dirty="0"/>
              <a:t> di </a:t>
            </a:r>
            <a:r>
              <a:rPr lang="en-GB" dirty="0" err="1"/>
              <a:t>considerare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mi- </a:t>
            </a:r>
            <a:r>
              <a:rPr lang="en-GB" dirty="0" err="1"/>
              <a:t>nimi</a:t>
            </a:r>
            <a:r>
              <a:rPr lang="en-GB" dirty="0"/>
              <a:t> </a:t>
            </a:r>
            <a:r>
              <a:rPr lang="en-GB" dirty="0" err="1"/>
              <a:t>tabellari</a:t>
            </a:r>
            <a:r>
              <a:rPr lang="en-GB" dirty="0"/>
              <a:t> </a:t>
            </a:r>
            <a:r>
              <a:rPr lang="en-GB" dirty="0" err="1"/>
              <a:t>fissati</a:t>
            </a:r>
            <a:r>
              <a:rPr lang="en-GB" dirty="0"/>
              <a:t> </a:t>
            </a:r>
            <a:r>
              <a:rPr lang="en-GB" dirty="0" err="1"/>
              <a:t>dai</a:t>
            </a:r>
            <a:r>
              <a:rPr lang="en-GB" dirty="0"/>
              <a:t> </a:t>
            </a:r>
            <a:r>
              <a:rPr lang="en-GB" dirty="0" err="1"/>
              <a:t>contratti</a:t>
            </a:r>
            <a:r>
              <a:rPr lang="en-GB" dirty="0"/>
              <a:t> </a:t>
            </a:r>
            <a:r>
              <a:rPr lang="en-GB" dirty="0" err="1"/>
              <a:t>collettivi</a:t>
            </a:r>
            <a:r>
              <a:rPr lang="en-GB" dirty="0"/>
              <a:t> quale </a:t>
            </a:r>
            <a:r>
              <a:rPr lang="en-GB" dirty="0" err="1"/>
              <a:t>riferimento</a:t>
            </a:r>
            <a:r>
              <a:rPr lang="en-GB" dirty="0"/>
              <a:t> per </a:t>
            </a:r>
            <a:r>
              <a:rPr lang="en-GB" dirty="0" err="1"/>
              <a:t>determinare</a:t>
            </a:r>
            <a:r>
              <a:rPr lang="en-GB" dirty="0"/>
              <a:t> la “</a:t>
            </a:r>
            <a:r>
              <a:rPr lang="en-GB" dirty="0" err="1"/>
              <a:t>retribuzione</a:t>
            </a:r>
            <a:r>
              <a:rPr lang="en-GB" dirty="0"/>
              <a:t> </a:t>
            </a:r>
            <a:r>
              <a:rPr lang="en-GB" dirty="0" err="1"/>
              <a:t>proporzionata</a:t>
            </a:r>
            <a:r>
              <a:rPr lang="en-GB" dirty="0"/>
              <a:t> e </a:t>
            </a:r>
            <a:r>
              <a:rPr lang="en-GB" dirty="0" err="1"/>
              <a:t>sufficiente</a:t>
            </a:r>
            <a:r>
              <a:rPr lang="en-GB" dirty="0"/>
              <a:t>” </a:t>
            </a:r>
            <a:r>
              <a:rPr lang="en-GB" dirty="0" err="1"/>
              <a:t>prevista</a:t>
            </a:r>
            <a:r>
              <a:rPr lang="en-GB" dirty="0"/>
              <a:t> </a:t>
            </a:r>
            <a:r>
              <a:rPr lang="en-GB" dirty="0" err="1"/>
              <a:t>dall’articolo</a:t>
            </a:r>
            <a:r>
              <a:rPr lang="en-GB" dirty="0"/>
              <a:t> 36. </a:t>
            </a:r>
          </a:p>
          <a:p>
            <a:r>
              <a:rPr lang="en-GB" dirty="0" err="1"/>
              <a:t>L’estensione</a:t>
            </a:r>
            <a:r>
              <a:rPr lang="en-GB" dirty="0"/>
              <a:t> </a:t>
            </a:r>
            <a:r>
              <a:rPr lang="en-GB" dirty="0" err="1"/>
              <a:t>formale</a:t>
            </a:r>
            <a:r>
              <a:rPr lang="en-GB" dirty="0"/>
              <a:t> </a:t>
            </a:r>
            <a:r>
              <a:rPr lang="en-GB" dirty="0" err="1"/>
              <a:t>dell’efficacia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contratti</a:t>
            </a:r>
            <a:r>
              <a:rPr lang="en-GB" dirty="0"/>
              <a:t>, al </a:t>
            </a:r>
            <a:r>
              <a:rPr lang="en-GB" dirty="0" err="1"/>
              <a:t>momento</a:t>
            </a:r>
            <a:r>
              <a:rPr lang="en-GB" dirty="0"/>
              <a:t> </a:t>
            </a:r>
            <a:r>
              <a:rPr lang="en-GB" dirty="0" err="1"/>
              <a:t>assente</a:t>
            </a:r>
            <a:r>
              <a:rPr lang="en-GB" dirty="0"/>
              <a:t> </a:t>
            </a:r>
            <a:r>
              <a:rPr lang="en-GB" dirty="0" err="1"/>
              <a:t>perche</a:t>
            </a:r>
            <a:r>
              <a:rPr lang="en-GB" dirty="0"/>
              <a:t>́ non </a:t>
            </a:r>
            <a:r>
              <a:rPr lang="en-GB" dirty="0" err="1"/>
              <a:t>costituzionale</a:t>
            </a:r>
            <a:r>
              <a:rPr lang="en-GB" dirty="0"/>
              <a:t> rispetto </a:t>
            </a:r>
            <a:r>
              <a:rPr lang="en-GB" dirty="0" err="1"/>
              <a:t>all’articolo</a:t>
            </a:r>
            <a:r>
              <a:rPr lang="en-GB" dirty="0"/>
              <a:t> 39, </a:t>
            </a:r>
            <a:r>
              <a:rPr lang="en-GB" dirty="0" err="1"/>
              <a:t>aiuterebbe</a:t>
            </a:r>
            <a:r>
              <a:rPr lang="en-GB" dirty="0"/>
              <a:t> a </a:t>
            </a:r>
            <a:r>
              <a:rPr lang="en-GB" dirty="0" err="1"/>
              <a:t>combattere</a:t>
            </a:r>
            <a:r>
              <a:rPr lang="en-GB" dirty="0"/>
              <a:t> il </a:t>
            </a:r>
            <a:r>
              <a:rPr lang="en-GB" dirty="0" err="1"/>
              <a:t>fenomeno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contratti</a:t>
            </a:r>
            <a:r>
              <a:rPr lang="en-GB" dirty="0"/>
              <a:t> </a:t>
            </a:r>
            <a:r>
              <a:rPr lang="en-GB" dirty="0" err="1"/>
              <a:t>pirata</a:t>
            </a:r>
            <a:r>
              <a:rPr lang="en-GB" dirty="0"/>
              <a:t>, a </a:t>
            </a:r>
            <a:r>
              <a:rPr lang="en-GB" dirty="0" err="1"/>
              <a:t>ridurre</a:t>
            </a:r>
            <a:r>
              <a:rPr lang="en-GB" dirty="0"/>
              <a:t> le </a:t>
            </a:r>
            <a:r>
              <a:rPr lang="en-GB" dirty="0" err="1"/>
              <a:t>disparita</a:t>
            </a:r>
            <a:r>
              <a:rPr lang="en-GB" dirty="0"/>
              <a:t>̀ di </a:t>
            </a:r>
            <a:r>
              <a:rPr lang="en-GB" dirty="0" err="1"/>
              <a:t>trattamento</a:t>
            </a:r>
            <a:r>
              <a:rPr lang="en-GB" dirty="0"/>
              <a:t> </a:t>
            </a:r>
            <a:r>
              <a:rPr lang="en-GB" dirty="0" err="1"/>
              <a:t>tra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/le </a:t>
            </a:r>
            <a:r>
              <a:rPr lang="en-GB" dirty="0" err="1"/>
              <a:t>dipendenti</a:t>
            </a:r>
            <a:r>
              <a:rPr lang="en-GB" dirty="0"/>
              <a:t> e a </a:t>
            </a:r>
            <a:r>
              <a:rPr lang="en-GB" dirty="0" err="1"/>
              <a:t>stabilizzare</a:t>
            </a:r>
            <a:r>
              <a:rPr lang="en-GB" dirty="0"/>
              <a:t> le </a:t>
            </a:r>
            <a:r>
              <a:rPr lang="en-GB" dirty="0" err="1"/>
              <a:t>modalita</a:t>
            </a:r>
            <a:r>
              <a:rPr lang="en-GB" dirty="0"/>
              <a:t>̀ di </a:t>
            </a:r>
            <a:r>
              <a:rPr lang="en-GB" dirty="0" err="1"/>
              <a:t>contrattazione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18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60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Una proposta di salario minimo (3)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2. Ove </a:t>
            </a:r>
            <a:r>
              <a:rPr lang="en-GB" dirty="0" err="1"/>
              <a:t>sia</a:t>
            </a:r>
            <a:r>
              <a:rPr lang="en-GB" dirty="0"/>
              <a:t> </a:t>
            </a:r>
            <a:r>
              <a:rPr lang="en-GB" dirty="0" err="1"/>
              <a:t>soddisfatta</a:t>
            </a:r>
            <a:r>
              <a:rPr lang="en-GB" dirty="0"/>
              <a:t> </a:t>
            </a:r>
            <a:r>
              <a:rPr lang="en-GB" dirty="0" err="1"/>
              <a:t>questa</a:t>
            </a:r>
            <a:r>
              <a:rPr lang="en-GB" dirty="0"/>
              <a:t> prima </a:t>
            </a:r>
            <a:r>
              <a:rPr lang="en-GB" dirty="0" err="1"/>
              <a:t>condizione</a:t>
            </a:r>
            <a:r>
              <a:rPr lang="en-GB" dirty="0"/>
              <a:t>, </a:t>
            </a:r>
            <a:r>
              <a:rPr lang="en-GB" dirty="0" err="1"/>
              <a:t>introdurre</a:t>
            </a:r>
            <a:r>
              <a:rPr lang="en-GB" dirty="0"/>
              <a:t>, </a:t>
            </a:r>
            <a:r>
              <a:rPr lang="en-GB" dirty="0" err="1"/>
              <a:t>d’intesa</a:t>
            </a:r>
            <a:r>
              <a:rPr lang="en-GB" dirty="0"/>
              <a:t> con le </a:t>
            </a:r>
            <a:r>
              <a:rPr lang="en-GB" dirty="0" err="1"/>
              <a:t>organizzazioni</a:t>
            </a:r>
            <a:r>
              <a:rPr lang="en-GB" dirty="0"/>
              <a:t> </a:t>
            </a:r>
            <a:r>
              <a:rPr lang="en-GB" dirty="0" err="1"/>
              <a:t>sindacali</a:t>
            </a:r>
            <a:r>
              <a:rPr lang="en-GB" dirty="0"/>
              <a:t>, un </a:t>
            </a:r>
            <a:r>
              <a:rPr lang="en-GB" dirty="0" err="1"/>
              <a:t>salario</a:t>
            </a:r>
            <a:r>
              <a:rPr lang="en-GB" dirty="0"/>
              <a:t> </a:t>
            </a:r>
            <a:r>
              <a:rPr lang="en-GB" dirty="0" err="1"/>
              <a:t>orario</a:t>
            </a:r>
            <a:r>
              <a:rPr lang="en-GB" dirty="0"/>
              <a:t> </a:t>
            </a:r>
            <a:r>
              <a:rPr lang="en-GB" dirty="0" err="1"/>
              <a:t>minimo</a:t>
            </a:r>
            <a:r>
              <a:rPr lang="en-GB" dirty="0"/>
              <a:t> </a:t>
            </a:r>
            <a:r>
              <a:rPr lang="en-GB" dirty="0" err="1"/>
              <a:t>legale</a:t>
            </a:r>
            <a:r>
              <a:rPr lang="en-GB" dirty="0"/>
              <a:t>. 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19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219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Una proposta di salario minimo (4)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err="1"/>
              <a:t>Pur</a:t>
            </a:r>
            <a:r>
              <a:rPr lang="en-GB" dirty="0"/>
              <a:t> </a:t>
            </a:r>
            <a:r>
              <a:rPr lang="en-GB" dirty="0" err="1"/>
              <a:t>avendo</a:t>
            </a:r>
            <a:r>
              <a:rPr lang="en-GB" dirty="0"/>
              <a:t> </a:t>
            </a:r>
            <a:r>
              <a:rPr lang="en-GB" dirty="0" err="1"/>
              <a:t>validita</a:t>
            </a:r>
            <a:r>
              <a:rPr lang="en-GB" dirty="0"/>
              <a:t>̀ </a:t>
            </a:r>
            <a:r>
              <a:rPr lang="en-GB" dirty="0" err="1"/>
              <a:t>generale</a:t>
            </a:r>
            <a:r>
              <a:rPr lang="en-GB" dirty="0"/>
              <a:t>, senza </a:t>
            </a:r>
            <a:r>
              <a:rPr lang="en-GB" dirty="0" err="1"/>
              <a:t>eccezione</a:t>
            </a:r>
            <a:r>
              <a:rPr lang="en-GB" dirty="0"/>
              <a:t>, il </a:t>
            </a:r>
            <a:r>
              <a:rPr lang="en-GB" dirty="0" err="1"/>
              <a:t>salario</a:t>
            </a:r>
            <a:r>
              <a:rPr lang="en-GB" dirty="0"/>
              <a:t> </a:t>
            </a:r>
            <a:r>
              <a:rPr lang="en-GB" dirty="0" err="1"/>
              <a:t>minimo</a:t>
            </a:r>
            <a:r>
              <a:rPr lang="en-GB" dirty="0"/>
              <a:t> “</a:t>
            </a:r>
            <a:r>
              <a:rPr lang="en-GB" dirty="0" err="1"/>
              <a:t>morderebbe</a:t>
            </a:r>
            <a:r>
              <a:rPr lang="en-GB" dirty="0"/>
              <a:t>” </a:t>
            </a:r>
            <a:r>
              <a:rPr lang="en-GB" dirty="0" err="1"/>
              <a:t>nei</a:t>
            </a:r>
            <a:r>
              <a:rPr lang="en-GB" dirty="0"/>
              <a:t> </a:t>
            </a:r>
            <a:r>
              <a:rPr lang="en-GB" dirty="0" err="1"/>
              <a:t>settori</a:t>
            </a:r>
            <a:r>
              <a:rPr lang="en-GB" dirty="0"/>
              <a:t> in cui </a:t>
            </a:r>
            <a:r>
              <a:rPr lang="en-GB" dirty="0" err="1"/>
              <a:t>l’assenza</a:t>
            </a:r>
            <a:r>
              <a:rPr lang="en-GB" dirty="0"/>
              <a:t> di parti </a:t>
            </a:r>
            <a:r>
              <a:rPr lang="en-GB" dirty="0" err="1"/>
              <a:t>sociali</a:t>
            </a:r>
            <a:r>
              <a:rPr lang="en-GB" dirty="0"/>
              <a:t> </a:t>
            </a:r>
            <a:r>
              <a:rPr lang="en-GB" dirty="0" err="1"/>
              <a:t>rappresentative</a:t>
            </a:r>
            <a:r>
              <a:rPr lang="en-GB" dirty="0"/>
              <a:t> </a:t>
            </a:r>
            <a:r>
              <a:rPr lang="en-GB" dirty="0" err="1"/>
              <a:t>impedisce</a:t>
            </a:r>
            <a:r>
              <a:rPr lang="en-GB" dirty="0"/>
              <a:t> di </a:t>
            </a:r>
            <a:r>
              <a:rPr lang="en-GB" dirty="0" err="1"/>
              <a:t>stipulare</a:t>
            </a:r>
            <a:r>
              <a:rPr lang="en-GB" dirty="0"/>
              <a:t> </a:t>
            </a:r>
            <a:r>
              <a:rPr lang="en-GB" dirty="0" err="1"/>
              <a:t>contratti</a:t>
            </a:r>
            <a:r>
              <a:rPr lang="en-GB" dirty="0"/>
              <a:t> </a:t>
            </a:r>
            <a:r>
              <a:rPr lang="en-GB" dirty="0" err="1"/>
              <a:t>collettivi</a:t>
            </a:r>
            <a:r>
              <a:rPr lang="en-GB" dirty="0"/>
              <a:t>. Il </a:t>
            </a:r>
            <a:r>
              <a:rPr lang="en-GB" dirty="0" err="1"/>
              <a:t>salario</a:t>
            </a:r>
            <a:r>
              <a:rPr lang="en-GB" dirty="0"/>
              <a:t> </a:t>
            </a:r>
            <a:r>
              <a:rPr lang="en-GB" dirty="0" err="1"/>
              <a:t>minimo</a:t>
            </a:r>
            <a:r>
              <a:rPr lang="en-GB" dirty="0"/>
              <a:t> </a:t>
            </a:r>
            <a:r>
              <a:rPr lang="en-GB" dirty="0" err="1"/>
              <a:t>legale</a:t>
            </a:r>
            <a:r>
              <a:rPr lang="en-GB" dirty="0"/>
              <a:t> </a:t>
            </a:r>
            <a:r>
              <a:rPr lang="en-GB" dirty="0" err="1"/>
              <a:t>rappresenterebbe</a:t>
            </a:r>
            <a:r>
              <a:rPr lang="en-GB" dirty="0"/>
              <a:t> un </a:t>
            </a:r>
            <a:r>
              <a:rPr lang="en-GB" dirty="0" err="1"/>
              <a:t>valore</a:t>
            </a:r>
            <a:r>
              <a:rPr lang="en-GB" dirty="0"/>
              <a:t> di </a:t>
            </a:r>
            <a:r>
              <a:rPr lang="en-GB" dirty="0" err="1"/>
              <a:t>riferimento</a:t>
            </a:r>
            <a:r>
              <a:rPr lang="en-GB" dirty="0"/>
              <a:t> per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lavoratori</a:t>
            </a:r>
            <a:r>
              <a:rPr lang="en-GB" dirty="0"/>
              <a:t> e </a:t>
            </a:r>
            <a:r>
              <a:rPr lang="en-GB" dirty="0" err="1"/>
              <a:t>lavoratrici</a:t>
            </a:r>
            <a:r>
              <a:rPr lang="en-GB" dirty="0"/>
              <a:t> </a:t>
            </a:r>
            <a:r>
              <a:rPr lang="en-GB" dirty="0" err="1"/>
              <a:t>ufficialmente</a:t>
            </a:r>
            <a:r>
              <a:rPr lang="en-GB" dirty="0"/>
              <a:t> </a:t>
            </a:r>
            <a:r>
              <a:rPr lang="en-GB" dirty="0" err="1"/>
              <a:t>autonomi</a:t>
            </a:r>
            <a:r>
              <a:rPr lang="en-GB" dirty="0"/>
              <a:t>/e e con </a:t>
            </a:r>
            <a:r>
              <a:rPr lang="en-GB" dirty="0" err="1"/>
              <a:t>scarso</a:t>
            </a:r>
            <a:r>
              <a:rPr lang="en-GB" dirty="0"/>
              <a:t> o </a:t>
            </a:r>
            <a:r>
              <a:rPr lang="en-GB" dirty="0" err="1"/>
              <a:t>nullo</a:t>
            </a:r>
            <a:r>
              <a:rPr lang="en-GB" dirty="0"/>
              <a:t> </a:t>
            </a:r>
            <a:r>
              <a:rPr lang="en-GB" dirty="0" err="1"/>
              <a:t>potere</a:t>
            </a:r>
            <a:r>
              <a:rPr lang="en-GB" dirty="0"/>
              <a:t> di </a:t>
            </a:r>
            <a:r>
              <a:rPr lang="en-GB" dirty="0" err="1"/>
              <a:t>negoziazione</a:t>
            </a:r>
            <a:r>
              <a:rPr lang="en-GB" dirty="0"/>
              <a:t>. </a:t>
            </a:r>
            <a:r>
              <a:rPr lang="en-GB" dirty="0" err="1"/>
              <a:t>Anche</a:t>
            </a:r>
            <a:r>
              <a:rPr lang="en-GB" dirty="0"/>
              <a:t> a </a:t>
            </a:r>
            <a:r>
              <a:rPr lang="en-GB" dirty="0" err="1"/>
              <a:t>prescindere</a:t>
            </a:r>
            <a:r>
              <a:rPr lang="en-GB" dirty="0"/>
              <a:t> dal </a:t>
            </a:r>
            <a:r>
              <a:rPr lang="en-GB" dirty="0" err="1"/>
              <a:t>riconoscimento</a:t>
            </a:r>
            <a:r>
              <a:rPr lang="en-GB" dirty="0"/>
              <a:t> di </a:t>
            </a:r>
            <a:r>
              <a:rPr lang="en-GB" dirty="0" err="1"/>
              <a:t>queste</a:t>
            </a:r>
            <a:r>
              <a:rPr lang="en-GB" dirty="0"/>
              <a:t> </a:t>
            </a:r>
            <a:r>
              <a:rPr lang="en-GB" dirty="0" err="1"/>
              <a:t>attivita</a:t>
            </a:r>
            <a:r>
              <a:rPr lang="en-GB" dirty="0"/>
              <a:t>̀ come “</a:t>
            </a:r>
            <a:r>
              <a:rPr lang="en-GB" dirty="0" err="1"/>
              <a:t>lavoro</a:t>
            </a:r>
            <a:r>
              <a:rPr lang="en-GB" dirty="0"/>
              <a:t> </a:t>
            </a:r>
            <a:r>
              <a:rPr lang="en-GB" dirty="0" err="1"/>
              <a:t>subordinato</a:t>
            </a:r>
            <a:r>
              <a:rPr lang="en-GB" dirty="0"/>
              <a:t>”, il </a:t>
            </a:r>
            <a:r>
              <a:rPr lang="en-GB" dirty="0" err="1"/>
              <a:t>salario</a:t>
            </a:r>
            <a:r>
              <a:rPr lang="en-GB" dirty="0"/>
              <a:t> </a:t>
            </a:r>
            <a:r>
              <a:rPr lang="en-GB" dirty="0" err="1"/>
              <a:t>minimo</a:t>
            </a:r>
            <a:r>
              <a:rPr lang="en-GB" dirty="0"/>
              <a:t> </a:t>
            </a:r>
            <a:r>
              <a:rPr lang="en-GB" dirty="0" err="1"/>
              <a:t>legale</a:t>
            </a:r>
            <a:r>
              <a:rPr lang="en-GB" dirty="0"/>
              <a:t> </a:t>
            </a:r>
            <a:r>
              <a:rPr lang="en-GB" dirty="0" err="1"/>
              <a:t>diverrebbe</a:t>
            </a:r>
            <a:r>
              <a:rPr lang="en-GB" dirty="0"/>
              <a:t> un punto di </a:t>
            </a:r>
            <a:r>
              <a:rPr lang="en-GB" dirty="0" err="1"/>
              <a:t>riferimento</a:t>
            </a:r>
            <a:r>
              <a:rPr lang="en-GB" dirty="0"/>
              <a:t> per tutti/e </a:t>
            </a:r>
            <a:r>
              <a:rPr lang="en-GB" dirty="0" err="1"/>
              <a:t>loro</a:t>
            </a:r>
            <a:r>
              <a:rPr lang="en-GB" dirty="0"/>
              <a:t> in </a:t>
            </a:r>
            <a:r>
              <a:rPr lang="en-GB" dirty="0" err="1"/>
              <a:t>quanto</a:t>
            </a:r>
            <a:r>
              <a:rPr lang="en-GB" dirty="0"/>
              <a:t> </a:t>
            </a:r>
            <a:r>
              <a:rPr lang="en-GB" dirty="0" err="1"/>
              <a:t>lavoratori</a:t>
            </a:r>
            <a:r>
              <a:rPr lang="en-GB" dirty="0"/>
              <a:t> e </a:t>
            </a:r>
            <a:r>
              <a:rPr lang="en-GB" dirty="0" err="1"/>
              <a:t>lavoratrici</a:t>
            </a:r>
            <a:r>
              <a:rPr lang="en-GB" dirty="0"/>
              <a:t> </a:t>
            </a:r>
            <a:r>
              <a:rPr lang="en-GB" dirty="0" err="1"/>
              <a:t>dipendenti</a:t>
            </a:r>
            <a:r>
              <a:rPr lang="en-GB" dirty="0"/>
              <a:t>. 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20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813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Una proposta di salario minimo (4)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3. Dare più forza </a:t>
            </a:r>
            <a:r>
              <a:rPr lang="en-GB" dirty="0" err="1"/>
              <a:t>alla</a:t>
            </a:r>
            <a:r>
              <a:rPr lang="en-GB" dirty="0"/>
              <a:t> </a:t>
            </a:r>
            <a:r>
              <a:rPr lang="en-GB" dirty="0" err="1"/>
              <a:t>capacita</a:t>
            </a:r>
            <a:r>
              <a:rPr lang="en-GB" dirty="0"/>
              <a:t>̀ </a:t>
            </a:r>
            <a:r>
              <a:rPr lang="en-GB" dirty="0" err="1"/>
              <a:t>ispettiva</a:t>
            </a:r>
            <a:r>
              <a:rPr lang="en-GB" dirty="0"/>
              <a:t> </a:t>
            </a:r>
            <a:r>
              <a:rPr lang="en-GB" dirty="0" err="1"/>
              <a:t>dell’INAIL</a:t>
            </a:r>
            <a:r>
              <a:rPr lang="en-GB" dirty="0"/>
              <a:t> e </a:t>
            </a:r>
            <a:r>
              <a:rPr lang="en-GB" dirty="0" err="1"/>
              <a:t>degli</a:t>
            </a:r>
            <a:r>
              <a:rPr lang="en-GB" dirty="0"/>
              <a:t> </a:t>
            </a:r>
            <a:r>
              <a:rPr lang="en-GB" dirty="0" err="1"/>
              <a:t>altri</a:t>
            </a:r>
            <a:r>
              <a:rPr lang="en-GB" dirty="0"/>
              <a:t> </a:t>
            </a:r>
            <a:r>
              <a:rPr lang="en-GB" dirty="0" err="1"/>
              <a:t>enti</a:t>
            </a:r>
            <a:r>
              <a:rPr lang="en-GB" dirty="0"/>
              <a:t> </a:t>
            </a:r>
            <a:r>
              <a:rPr lang="en-GB" dirty="0" err="1"/>
              <a:t>ispettivi</a:t>
            </a:r>
            <a:r>
              <a:rPr lang="en-GB" dirty="0"/>
              <a:t> e </a:t>
            </a:r>
            <a:r>
              <a:rPr lang="en-GB" dirty="0" err="1"/>
              <a:t>costruire</a:t>
            </a:r>
            <a:r>
              <a:rPr lang="en-GB" dirty="0"/>
              <a:t> </a:t>
            </a:r>
            <a:r>
              <a:rPr lang="en-GB" dirty="0" err="1"/>
              <a:t>forme</a:t>
            </a:r>
            <a:r>
              <a:rPr lang="en-GB" dirty="0"/>
              <a:t> </a:t>
            </a:r>
            <a:r>
              <a:rPr lang="en-GB" dirty="0" err="1"/>
              <a:t>pubbliche</a:t>
            </a:r>
            <a:r>
              <a:rPr lang="en-GB" dirty="0"/>
              <a:t> di </a:t>
            </a:r>
            <a:r>
              <a:rPr lang="en-GB" dirty="0" err="1"/>
              <a:t>monitoraggio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21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441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Una proposta di salario minimo (5)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err="1"/>
              <a:t>È</a:t>
            </a:r>
            <a:r>
              <a:rPr lang="en-GB" dirty="0"/>
              <a:t> </a:t>
            </a:r>
            <a:r>
              <a:rPr lang="en-GB" dirty="0" err="1"/>
              <a:t>necessario</a:t>
            </a:r>
            <a:r>
              <a:rPr lang="en-GB" dirty="0"/>
              <a:t> un </a:t>
            </a:r>
            <a:r>
              <a:rPr lang="en-GB" dirty="0" err="1"/>
              <a:t>rafforzamento</a:t>
            </a:r>
            <a:r>
              <a:rPr lang="en-GB" dirty="0"/>
              <a:t> del </a:t>
            </a:r>
            <a:r>
              <a:rPr lang="en-GB" dirty="0" err="1"/>
              <a:t>sistema</a:t>
            </a:r>
            <a:r>
              <a:rPr lang="en-GB" dirty="0"/>
              <a:t> </a:t>
            </a:r>
            <a:r>
              <a:rPr lang="en-GB" dirty="0" err="1"/>
              <a:t>ispettivo</a:t>
            </a:r>
            <a:r>
              <a:rPr lang="en-GB" dirty="0"/>
              <a:t>, </a:t>
            </a:r>
            <a:r>
              <a:rPr lang="en-GB" dirty="0" err="1"/>
              <a:t>avvantaggiandosi</a:t>
            </a:r>
            <a:r>
              <a:rPr lang="en-GB" dirty="0"/>
              <a:t> </a:t>
            </a:r>
            <a:r>
              <a:rPr lang="en-GB" dirty="0" err="1"/>
              <a:t>anche</a:t>
            </a:r>
            <a:r>
              <a:rPr lang="en-GB" dirty="0"/>
              <a:t> </a:t>
            </a:r>
            <a:r>
              <a:rPr lang="en-GB" dirty="0" err="1"/>
              <a:t>dell’uso</a:t>
            </a:r>
            <a:r>
              <a:rPr lang="en-GB" dirty="0"/>
              <a:t> di </a:t>
            </a:r>
            <a:r>
              <a:rPr lang="en-GB" dirty="0" err="1"/>
              <a:t>dati</a:t>
            </a:r>
            <a:r>
              <a:rPr lang="en-GB" dirty="0"/>
              <a:t> e </a:t>
            </a:r>
            <a:r>
              <a:rPr lang="en-GB" dirty="0" err="1"/>
              <a:t>tecnologie</a:t>
            </a:r>
            <a:r>
              <a:rPr lang="en-GB" dirty="0"/>
              <a:t>. </a:t>
            </a:r>
          </a:p>
          <a:p>
            <a:pPr marL="0" indent="0">
              <a:buNone/>
            </a:pPr>
            <a:r>
              <a:rPr lang="en-GB" dirty="0"/>
              <a:t>È </a:t>
            </a:r>
            <a:r>
              <a:rPr lang="en-GB" dirty="0" err="1"/>
              <a:t>inoltre</a:t>
            </a:r>
            <a:r>
              <a:rPr lang="en-GB" dirty="0"/>
              <a:t> </a:t>
            </a:r>
            <a:r>
              <a:rPr lang="en-GB" dirty="0" err="1"/>
              <a:t>necessario</a:t>
            </a:r>
            <a:r>
              <a:rPr lang="en-GB" dirty="0"/>
              <a:t>, come </a:t>
            </a:r>
            <a:r>
              <a:rPr lang="en-GB" dirty="0" err="1"/>
              <a:t>argomentano</a:t>
            </a:r>
            <a:r>
              <a:rPr lang="en-GB" dirty="0"/>
              <a:t> </a:t>
            </a:r>
            <a:r>
              <a:rPr lang="en-GB" dirty="0" err="1"/>
              <a:t>Ggil</a:t>
            </a:r>
            <a:r>
              <a:rPr lang="en-GB" dirty="0"/>
              <a:t>, </a:t>
            </a:r>
            <a:r>
              <a:rPr lang="en-GB" dirty="0" err="1"/>
              <a:t>Cisl</a:t>
            </a:r>
            <a:r>
              <a:rPr lang="en-GB" dirty="0"/>
              <a:t> e </a:t>
            </a:r>
            <a:r>
              <a:rPr lang="en-GB" dirty="0" err="1"/>
              <a:t>Uil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Memoria per </a:t>
            </a:r>
            <a:r>
              <a:rPr lang="en-GB" dirty="0" err="1"/>
              <a:t>l’audizione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Commissione</a:t>
            </a:r>
            <a:r>
              <a:rPr lang="en-GB" dirty="0"/>
              <a:t> </a:t>
            </a:r>
            <a:r>
              <a:rPr lang="en-GB" dirty="0" err="1"/>
              <a:t>Lavoro</a:t>
            </a:r>
            <a:r>
              <a:rPr lang="en-GB" dirty="0"/>
              <a:t> del </a:t>
            </a:r>
            <a:r>
              <a:rPr lang="en-GB" dirty="0" err="1"/>
              <a:t>Senato</a:t>
            </a:r>
            <a:r>
              <a:rPr lang="en-GB" dirty="0"/>
              <a:t> del 12 </a:t>
            </a:r>
            <a:r>
              <a:rPr lang="en-GB" dirty="0" err="1"/>
              <a:t>marzo</a:t>
            </a:r>
            <a:r>
              <a:rPr lang="en-GB" dirty="0"/>
              <a:t> 2019, </a:t>
            </a:r>
            <a:r>
              <a:rPr lang="en-GB" dirty="0" err="1"/>
              <a:t>realizzare</a:t>
            </a:r>
            <a:r>
              <a:rPr lang="en-GB" dirty="0"/>
              <a:t> un più </a:t>
            </a:r>
            <a:r>
              <a:rPr lang="en-GB" dirty="0" err="1"/>
              <a:t>efficace</a:t>
            </a:r>
            <a:r>
              <a:rPr lang="en-GB" dirty="0"/>
              <a:t> </a:t>
            </a:r>
            <a:r>
              <a:rPr lang="en-GB" dirty="0" err="1"/>
              <a:t>coordinamento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diversi</a:t>
            </a:r>
            <a:r>
              <a:rPr lang="en-GB" dirty="0"/>
              <a:t> </a:t>
            </a:r>
            <a:r>
              <a:rPr lang="en-GB" dirty="0" err="1"/>
              <a:t>soggetti</a:t>
            </a:r>
            <a:r>
              <a:rPr lang="en-GB" dirty="0"/>
              <a:t> </a:t>
            </a:r>
            <a:r>
              <a:rPr lang="en-GB" dirty="0" err="1"/>
              <a:t>istituzionali</a:t>
            </a:r>
            <a:r>
              <a:rPr lang="en-GB" dirty="0"/>
              <a:t> </a:t>
            </a:r>
            <a:r>
              <a:rPr lang="en-GB" dirty="0" err="1"/>
              <a:t>preposti</a:t>
            </a:r>
            <a:r>
              <a:rPr lang="en-GB" dirty="0"/>
              <a:t> a </a:t>
            </a:r>
            <a:r>
              <a:rPr lang="en-GB" dirty="0" err="1"/>
              <a:t>questa</a:t>
            </a:r>
            <a:r>
              <a:rPr lang="en-GB" dirty="0"/>
              <a:t> </a:t>
            </a:r>
            <a:r>
              <a:rPr lang="en-GB" dirty="0" err="1"/>
              <a:t>funzione</a:t>
            </a:r>
            <a:r>
              <a:rPr lang="en-GB" dirty="0"/>
              <a:t>, </a:t>
            </a:r>
            <a:r>
              <a:rPr lang="en-GB" dirty="0" err="1"/>
              <a:t>assicurare</a:t>
            </a:r>
            <a:r>
              <a:rPr lang="en-GB" dirty="0"/>
              <a:t> una </a:t>
            </a:r>
            <a:r>
              <a:rPr lang="en-GB" dirty="0" err="1"/>
              <a:t>formazione</a:t>
            </a:r>
            <a:r>
              <a:rPr lang="en-GB" dirty="0"/>
              <a:t> del </a:t>
            </a:r>
            <a:r>
              <a:rPr lang="en-GB" dirty="0" err="1"/>
              <a:t>personale</a:t>
            </a:r>
            <a:r>
              <a:rPr lang="en-GB" dirty="0"/>
              <a:t> per </a:t>
            </a:r>
            <a:r>
              <a:rPr lang="en-GB" dirty="0" err="1"/>
              <a:t>rafforzare</a:t>
            </a:r>
            <a:r>
              <a:rPr lang="en-GB" dirty="0"/>
              <a:t> la </a:t>
            </a:r>
            <a:r>
              <a:rPr lang="en-GB" dirty="0" err="1"/>
              <a:t>sua</a:t>
            </a:r>
            <a:r>
              <a:rPr lang="en-GB" dirty="0"/>
              <a:t> </a:t>
            </a:r>
            <a:r>
              <a:rPr lang="en-GB" dirty="0" err="1"/>
              <a:t>capacita</a:t>
            </a:r>
            <a:r>
              <a:rPr lang="en-GB" dirty="0"/>
              <a:t>̀ di </a:t>
            </a:r>
            <a:r>
              <a:rPr lang="en-GB" dirty="0" err="1"/>
              <a:t>valutazione</a:t>
            </a:r>
            <a:r>
              <a:rPr lang="en-GB" dirty="0"/>
              <a:t> di </a:t>
            </a:r>
            <a:r>
              <a:rPr lang="en-GB" dirty="0" err="1"/>
              <a:t>forme</a:t>
            </a:r>
            <a:r>
              <a:rPr lang="en-GB" dirty="0"/>
              <a:t> di </a:t>
            </a:r>
            <a:r>
              <a:rPr lang="en-GB" dirty="0" err="1"/>
              <a:t>irre</a:t>
            </a:r>
            <a:r>
              <a:rPr lang="en-GB" dirty="0"/>
              <a:t>- </a:t>
            </a:r>
            <a:r>
              <a:rPr lang="en-GB" dirty="0" err="1"/>
              <a:t>golarita</a:t>
            </a:r>
            <a:r>
              <a:rPr lang="en-GB" dirty="0"/>
              <a:t>̀ assai diverse e </a:t>
            </a:r>
            <a:r>
              <a:rPr lang="en-GB" dirty="0" err="1"/>
              <a:t>talora</a:t>
            </a:r>
            <a:r>
              <a:rPr lang="en-GB" dirty="0"/>
              <a:t> </a:t>
            </a:r>
            <a:r>
              <a:rPr lang="en-GB" dirty="0" err="1"/>
              <a:t>complesse</a:t>
            </a:r>
            <a:r>
              <a:rPr lang="en-GB" dirty="0"/>
              <a:t>, e </a:t>
            </a:r>
            <a:r>
              <a:rPr lang="en-GB" dirty="0" err="1"/>
              <a:t>adeguare</a:t>
            </a:r>
            <a:r>
              <a:rPr lang="en-GB" dirty="0"/>
              <a:t> le </a:t>
            </a:r>
            <a:r>
              <a:rPr lang="en-GB" dirty="0" err="1"/>
              <a:t>infrastrutture</a:t>
            </a:r>
            <a:r>
              <a:rPr lang="en-GB" dirty="0"/>
              <a:t> </a:t>
            </a:r>
            <a:r>
              <a:rPr lang="en-GB" dirty="0" err="1"/>
              <a:t>materiali</a:t>
            </a:r>
            <a:r>
              <a:rPr lang="en-GB" dirty="0"/>
              <a:t> e </a:t>
            </a:r>
            <a:r>
              <a:rPr lang="en-GB" dirty="0" err="1"/>
              <a:t>immateriali</a:t>
            </a:r>
            <a:r>
              <a:rPr lang="en-GB" dirty="0"/>
              <a:t> a </a:t>
            </a:r>
            <a:r>
              <a:rPr lang="en-GB" dirty="0" err="1"/>
              <a:t>disposizione</a:t>
            </a:r>
            <a:r>
              <a:rPr lang="en-GB" dirty="0"/>
              <a:t> </a:t>
            </a:r>
            <a:r>
              <a:rPr lang="en-GB" dirty="0" err="1"/>
              <a:t>dell’azione</a:t>
            </a:r>
            <a:r>
              <a:rPr lang="en-GB" dirty="0"/>
              <a:t> </a:t>
            </a:r>
            <a:r>
              <a:rPr lang="en-GB" dirty="0" err="1"/>
              <a:t>ispettiva</a:t>
            </a:r>
            <a:r>
              <a:rPr lang="en-GB" dirty="0"/>
              <a:t>. 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22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614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Proposte di salario minimo in Italia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In italia i </a:t>
            </a:r>
            <a:r>
              <a:rPr lang="en-GB" dirty="0" err="1"/>
              <a:t>minimi</a:t>
            </a:r>
            <a:r>
              <a:rPr lang="en-GB" dirty="0"/>
              <a:t> </a:t>
            </a:r>
            <a:r>
              <a:rPr lang="en-GB" dirty="0" err="1"/>
              <a:t>proposti</a:t>
            </a:r>
            <a:r>
              <a:rPr lang="en-GB" dirty="0"/>
              <a:t> </a:t>
            </a:r>
            <a:r>
              <a:rPr lang="en-GB" dirty="0" err="1"/>
              <a:t>variano</a:t>
            </a:r>
            <a:r>
              <a:rPr lang="en-GB" dirty="0"/>
              <a:t>, 9 euro (</a:t>
            </a:r>
            <a:r>
              <a:rPr lang="en-GB" dirty="0" err="1"/>
              <a:t>netti</a:t>
            </a:r>
            <a:r>
              <a:rPr lang="en-GB" dirty="0"/>
              <a:t> in due </a:t>
            </a:r>
            <a:r>
              <a:rPr lang="en-GB" dirty="0" err="1"/>
              <a:t>casi</a:t>
            </a:r>
            <a:r>
              <a:rPr lang="en-GB" dirty="0"/>
              <a:t> e </a:t>
            </a:r>
            <a:r>
              <a:rPr lang="en-GB" dirty="0" err="1"/>
              <a:t>lordi</a:t>
            </a:r>
            <a:r>
              <a:rPr lang="en-GB" dirty="0"/>
              <a:t> in uno) in 3 </a:t>
            </a:r>
            <a:r>
              <a:rPr lang="en-GB" dirty="0" err="1"/>
              <a:t>casi</a:t>
            </a:r>
            <a:r>
              <a:rPr lang="en-GB" dirty="0"/>
              <a:t>, e 50% del </a:t>
            </a:r>
            <a:r>
              <a:rPr lang="en-GB" dirty="0" err="1"/>
              <a:t>livello</a:t>
            </a:r>
            <a:r>
              <a:rPr lang="en-GB" dirty="0"/>
              <a:t> medio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salari</a:t>
            </a:r>
            <a:r>
              <a:rPr lang="en-GB" dirty="0"/>
              <a:t> </a:t>
            </a:r>
            <a:r>
              <a:rPr lang="en-GB" dirty="0" err="1"/>
              <a:t>negli</a:t>
            </a:r>
            <a:r>
              <a:rPr lang="en-GB" dirty="0"/>
              <a:t> </a:t>
            </a:r>
            <a:r>
              <a:rPr lang="en-GB" dirty="0" err="1"/>
              <a:t>altri</a:t>
            </a:r>
            <a:r>
              <a:rPr lang="en-GB" dirty="0"/>
              <a:t>; con </a:t>
            </a:r>
            <a:r>
              <a:rPr lang="en-GB" dirty="0" err="1"/>
              <a:t>proposte</a:t>
            </a:r>
            <a:r>
              <a:rPr lang="en-GB" dirty="0"/>
              <a:t>, in un </a:t>
            </a:r>
            <a:r>
              <a:rPr lang="en-GB" dirty="0" err="1"/>
              <a:t>caso</a:t>
            </a:r>
            <a:r>
              <a:rPr lang="en-GB" dirty="0"/>
              <a:t>, di </a:t>
            </a:r>
            <a:r>
              <a:rPr lang="en-GB" dirty="0" err="1"/>
              <a:t>differenziazione</a:t>
            </a:r>
            <a:r>
              <a:rPr lang="en-GB" dirty="0"/>
              <a:t> </a:t>
            </a:r>
            <a:r>
              <a:rPr lang="en-GB" dirty="0" err="1"/>
              <a:t>territoriale</a:t>
            </a:r>
            <a:r>
              <a:rPr lang="en-GB" dirty="0"/>
              <a:t> (</a:t>
            </a:r>
            <a:r>
              <a:rPr lang="en-GB" dirty="0" err="1"/>
              <a:t>basata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reddito, </a:t>
            </a:r>
            <a:r>
              <a:rPr lang="en-GB" dirty="0" err="1"/>
              <a:t>occupazione</a:t>
            </a:r>
            <a:r>
              <a:rPr lang="en-GB" dirty="0"/>
              <a:t> e </a:t>
            </a:r>
            <a:r>
              <a:rPr lang="en-GB" dirty="0" err="1"/>
              <a:t>produttivi</a:t>
            </a:r>
            <a:r>
              <a:rPr lang="en-GB" dirty="0"/>
              <a:t>- tà </a:t>
            </a:r>
            <a:r>
              <a:rPr lang="en-GB" dirty="0" err="1"/>
              <a:t>regionale</a:t>
            </a:r>
            <a:r>
              <a:rPr lang="en-GB" dirty="0"/>
              <a:t>). </a:t>
            </a:r>
            <a:r>
              <a:rPr lang="en-GB" dirty="0" err="1"/>
              <a:t>Differenze</a:t>
            </a:r>
            <a:r>
              <a:rPr lang="en-GB" dirty="0"/>
              <a:t> </a:t>
            </a:r>
            <a:r>
              <a:rPr lang="en-GB" dirty="0" err="1"/>
              <a:t>tra</a:t>
            </a:r>
            <a:r>
              <a:rPr lang="en-GB" dirty="0"/>
              <a:t> le </a:t>
            </a:r>
            <a:r>
              <a:rPr lang="en-GB" dirty="0" err="1"/>
              <a:t>proposte</a:t>
            </a:r>
            <a:r>
              <a:rPr lang="en-GB" dirty="0"/>
              <a:t> </a:t>
            </a:r>
            <a:r>
              <a:rPr lang="en-GB" dirty="0" err="1"/>
              <a:t>esistono</a:t>
            </a:r>
            <a:r>
              <a:rPr lang="en-GB" dirty="0"/>
              <a:t> </a:t>
            </a:r>
            <a:r>
              <a:rPr lang="en-GB" dirty="0" err="1"/>
              <a:t>anche</a:t>
            </a:r>
            <a:r>
              <a:rPr lang="en-GB" dirty="0"/>
              <a:t> per </a:t>
            </a:r>
            <a:r>
              <a:rPr lang="en-GB" dirty="0" err="1"/>
              <a:t>quanto</a:t>
            </a:r>
            <a:r>
              <a:rPr lang="en-GB" dirty="0"/>
              <a:t> </a:t>
            </a:r>
            <a:r>
              <a:rPr lang="en-GB" dirty="0" err="1"/>
              <a:t>riguarda</a:t>
            </a:r>
            <a:r>
              <a:rPr lang="en-GB" dirty="0"/>
              <a:t> il campo di </a:t>
            </a:r>
            <a:r>
              <a:rPr lang="en-GB" dirty="0" err="1"/>
              <a:t>applicazione</a:t>
            </a:r>
            <a:r>
              <a:rPr lang="en-GB" dirty="0"/>
              <a:t>: in </a:t>
            </a:r>
            <a:r>
              <a:rPr lang="en-GB" dirty="0" err="1"/>
              <a:t>alcuni</a:t>
            </a:r>
            <a:r>
              <a:rPr lang="en-GB" dirty="0"/>
              <a:t> </a:t>
            </a:r>
            <a:r>
              <a:rPr lang="en-GB" dirty="0" err="1"/>
              <a:t>casi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parla</a:t>
            </a:r>
            <a:r>
              <a:rPr lang="en-GB" dirty="0"/>
              <a:t> di tutti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contratti</a:t>
            </a:r>
            <a:r>
              <a:rPr lang="en-GB" dirty="0"/>
              <a:t> di </a:t>
            </a:r>
            <a:r>
              <a:rPr lang="en-GB" dirty="0" err="1"/>
              <a:t>lavoro</a:t>
            </a:r>
            <a:r>
              <a:rPr lang="en-GB" dirty="0"/>
              <a:t> </a:t>
            </a:r>
            <a:r>
              <a:rPr lang="en-GB" dirty="0" err="1"/>
              <a:t>subordinato</a:t>
            </a:r>
            <a:r>
              <a:rPr lang="en-GB" dirty="0"/>
              <a:t>, in </a:t>
            </a:r>
            <a:r>
              <a:rPr lang="en-GB" dirty="0" err="1"/>
              <a:t>altri</a:t>
            </a:r>
            <a:r>
              <a:rPr lang="en-GB" dirty="0"/>
              <a:t> di </a:t>
            </a:r>
            <a:r>
              <a:rPr lang="en-GB" dirty="0" err="1"/>
              <a:t>lavo</a:t>
            </a:r>
            <a:r>
              <a:rPr lang="en-GB" dirty="0"/>
              <a:t>- </a:t>
            </a:r>
            <a:r>
              <a:rPr lang="en-GB" dirty="0" err="1"/>
              <a:t>ratori</a:t>
            </a:r>
            <a:r>
              <a:rPr lang="en-GB" dirty="0"/>
              <a:t> non </a:t>
            </a:r>
            <a:r>
              <a:rPr lang="en-GB" dirty="0" err="1"/>
              <a:t>coperti</a:t>
            </a:r>
            <a:r>
              <a:rPr lang="en-GB" dirty="0"/>
              <a:t> </a:t>
            </a:r>
            <a:r>
              <a:rPr lang="en-GB" dirty="0" err="1"/>
              <a:t>dai</a:t>
            </a:r>
            <a:r>
              <a:rPr lang="en-GB" dirty="0"/>
              <a:t> </a:t>
            </a:r>
            <a:r>
              <a:rPr lang="en-GB" dirty="0" err="1"/>
              <a:t>contratti</a:t>
            </a:r>
            <a:r>
              <a:rPr lang="en-GB" dirty="0"/>
              <a:t> </a:t>
            </a:r>
            <a:r>
              <a:rPr lang="en-GB" dirty="0" err="1"/>
              <a:t>collettivi</a:t>
            </a:r>
            <a:r>
              <a:rPr lang="en-GB" dirty="0"/>
              <a:t> di </a:t>
            </a:r>
            <a:r>
              <a:rPr lang="en-GB" dirty="0" err="1"/>
              <a:t>lavoro</a:t>
            </a:r>
            <a:r>
              <a:rPr lang="en-GB" dirty="0"/>
              <a:t>. 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23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421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Proposte di salario minimo in UE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Il diritto a un salario minimo adeguato è menzionato all’interno dell’</a:t>
            </a:r>
            <a:r>
              <a:rPr lang="it-IT" dirty="0" err="1"/>
              <a:t>European</a:t>
            </a:r>
            <a:r>
              <a:rPr lang="it-IT" dirty="0"/>
              <a:t> Pillar of social </a:t>
            </a:r>
            <a:r>
              <a:rPr lang="it-IT" dirty="0" err="1"/>
              <a:t>rights</a:t>
            </a:r>
            <a:endParaRPr lang="en-IT" dirty="0"/>
          </a:p>
          <a:p>
            <a:r>
              <a:rPr lang="it-IT" dirty="0"/>
              <a:t>Il parlamento europeo ha più volto richiesto una azione legislativa sull’argomento e, nell’ottobre del 2020, la Commissione ha discusso una proposta di direttiva su questo tema</a:t>
            </a:r>
            <a:endParaRPr lang="en-IT" dirty="0"/>
          </a:p>
          <a:p>
            <a:r>
              <a:rPr lang="it-IT" dirty="0"/>
              <a:t>Nel novembre 2021 si è deciso di approvare la negoziazione sulla direttiva con il Consiglio europeo</a:t>
            </a:r>
            <a:endParaRPr lang="en-IT" dirty="0"/>
          </a:p>
          <a:p>
            <a:r>
              <a:rPr lang="it-IT" dirty="0"/>
              <a:t>La direttiva mira a stabilire i requisiti minimi per assicurare un reddito che consenta a tutti i lavoratori e alle loro famiglie standard di vita decenti. Questo può avvenire o attraverso l’introduzione di un salario minimo legale che attraverso la contrattazione collettiva</a:t>
            </a:r>
            <a:endParaRPr lang="en-IT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24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31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D6C7364-63D5-7743-9D3F-9DF1D54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941651"/>
                </a:solidFill>
                <a:latin typeface="Chalkboard SE" panose="03050602040202020205" pitchFamily="66" charset="77"/>
              </a:rPr>
              <a:t>Salario minimo e contrattazione collettiva</a:t>
            </a:r>
            <a:endParaRPr lang="it-IT" dirty="0">
              <a:latin typeface="Chalkboard SE" panose="03050602040202020205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E675-7DF2-B647-A8B3-8EA443A64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Quale </a:t>
            </a:r>
            <a:r>
              <a:rPr lang="en-GB" dirty="0" err="1"/>
              <a:t>ruolo</a:t>
            </a:r>
            <a:r>
              <a:rPr lang="en-GB" dirty="0"/>
              <a:t> </a:t>
            </a:r>
            <a:r>
              <a:rPr lang="en-GB" dirty="0" err="1"/>
              <a:t>assumerebbe</a:t>
            </a:r>
            <a:r>
              <a:rPr lang="en-GB" dirty="0"/>
              <a:t> la </a:t>
            </a:r>
            <a:r>
              <a:rPr lang="en-GB" dirty="0" err="1"/>
              <a:t>contrattazione</a:t>
            </a:r>
            <a:r>
              <a:rPr lang="en-GB" dirty="0"/>
              <a:t> </a:t>
            </a:r>
            <a:r>
              <a:rPr lang="en-GB" dirty="0" err="1"/>
              <a:t>collettiva</a:t>
            </a:r>
            <a:r>
              <a:rPr lang="en-GB" dirty="0"/>
              <a:t> se </a:t>
            </a:r>
            <a:r>
              <a:rPr lang="en-GB" dirty="0" err="1"/>
              <a:t>venisse</a:t>
            </a:r>
            <a:r>
              <a:rPr lang="en-GB" dirty="0"/>
              <a:t> </a:t>
            </a:r>
            <a:r>
              <a:rPr lang="en-GB" dirty="0" err="1"/>
              <a:t>introdotto</a:t>
            </a:r>
            <a:r>
              <a:rPr lang="en-GB" dirty="0"/>
              <a:t> un </a:t>
            </a:r>
            <a:r>
              <a:rPr lang="en-GB" dirty="0" err="1"/>
              <a:t>salario</a:t>
            </a:r>
            <a:r>
              <a:rPr lang="en-GB" dirty="0"/>
              <a:t> </a:t>
            </a:r>
            <a:r>
              <a:rPr lang="en-GB" dirty="0" err="1"/>
              <a:t>minimo</a:t>
            </a:r>
            <a:r>
              <a:rPr lang="en-GB" dirty="0"/>
              <a:t>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err="1"/>
              <a:t>Salario</a:t>
            </a:r>
            <a:r>
              <a:rPr lang="en-GB" dirty="0"/>
              <a:t> </a:t>
            </a:r>
            <a:r>
              <a:rPr lang="en-GB" dirty="0" err="1"/>
              <a:t>minimo</a:t>
            </a:r>
            <a:r>
              <a:rPr lang="en-GB" dirty="0"/>
              <a:t> &amp; </a:t>
            </a:r>
            <a:r>
              <a:rPr lang="en-GB" dirty="0" err="1"/>
              <a:t>Contrattazione</a:t>
            </a:r>
            <a:r>
              <a:rPr lang="en-GB" dirty="0"/>
              <a:t> </a:t>
            </a:r>
            <a:r>
              <a:rPr lang="en-GB" dirty="0" err="1"/>
              <a:t>Collettiva</a:t>
            </a:r>
            <a:r>
              <a:rPr lang="en-GB" dirty="0"/>
              <a:t> </a:t>
            </a:r>
            <a:r>
              <a:rPr lang="en-GB" dirty="0" err="1"/>
              <a:t>sono</a:t>
            </a:r>
            <a:r>
              <a:rPr lang="en-GB" dirty="0"/>
              <a:t> COMPLEMENTARI</a:t>
            </a:r>
          </a:p>
          <a:p>
            <a:r>
              <a:rPr lang="en-GB" dirty="0" err="1"/>
              <a:t>Definizione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minimi</a:t>
            </a:r>
            <a:r>
              <a:rPr lang="en-GB" dirty="0"/>
              <a:t> </a:t>
            </a:r>
            <a:r>
              <a:rPr lang="en-GB" dirty="0" err="1"/>
              <a:t>salariali</a:t>
            </a:r>
            <a:endParaRPr lang="en-GB" dirty="0"/>
          </a:p>
          <a:p>
            <a:r>
              <a:rPr lang="en-GB" dirty="0" err="1"/>
              <a:t>Definizione</a:t>
            </a:r>
            <a:r>
              <a:rPr lang="en-GB" dirty="0"/>
              <a:t> di </a:t>
            </a:r>
            <a:r>
              <a:rPr lang="en-GB" dirty="0" err="1"/>
              <a:t>tutte</a:t>
            </a:r>
            <a:r>
              <a:rPr lang="en-GB" dirty="0"/>
              <a:t> le </a:t>
            </a:r>
            <a:r>
              <a:rPr lang="en-GB" dirty="0" err="1"/>
              <a:t>altre</a:t>
            </a:r>
            <a:r>
              <a:rPr lang="en-GB" dirty="0"/>
              <a:t> “</a:t>
            </a:r>
            <a:r>
              <a:rPr lang="en-GB" dirty="0" err="1"/>
              <a:t>variabili</a:t>
            </a:r>
            <a:r>
              <a:rPr lang="en-GB" dirty="0"/>
              <a:t>” </a:t>
            </a:r>
            <a:r>
              <a:rPr lang="en-GB" dirty="0" err="1"/>
              <a:t>contrattuali</a:t>
            </a:r>
            <a:r>
              <a:rPr lang="en-GB" dirty="0"/>
              <a:t> (</a:t>
            </a:r>
            <a:r>
              <a:rPr lang="en-GB" dirty="0" err="1"/>
              <a:t>salario</a:t>
            </a:r>
            <a:r>
              <a:rPr lang="en-GB" dirty="0"/>
              <a:t> </a:t>
            </a:r>
            <a:r>
              <a:rPr lang="en-GB" dirty="0" err="1"/>
              <a:t>accessorio</a:t>
            </a:r>
            <a:r>
              <a:rPr lang="en-GB" dirty="0"/>
              <a:t>, </a:t>
            </a:r>
            <a:r>
              <a:rPr lang="en-GB" dirty="0" err="1"/>
              <a:t>ferie</a:t>
            </a:r>
            <a:r>
              <a:rPr lang="en-GB" dirty="0"/>
              <a:t>, </a:t>
            </a:r>
            <a:r>
              <a:rPr lang="en-GB" dirty="0" err="1"/>
              <a:t>formazione</a:t>
            </a:r>
            <a:r>
              <a:rPr lang="en-GB" dirty="0"/>
              <a:t>, </a:t>
            </a:r>
            <a:r>
              <a:rPr lang="en-GB" dirty="0" err="1"/>
              <a:t>ecc</a:t>
            </a:r>
            <a:r>
              <a:rPr lang="en-GB" dirty="0"/>
              <a:t>.)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B4367-E24E-D649-A10F-23443F97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BADF-74FC-574C-A7CA-09B44037C6F3}" type="slidenum">
              <a:rPr lang="it-IT" smtClean="0"/>
              <a:t>25</a:t>
            </a:fld>
            <a:endParaRPr lang="it-IT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08D2AD55-87BA-7E41-9665-6C8231D1DC95}"/>
              </a:ext>
            </a:extLst>
          </p:cNvPr>
          <p:cNvGrpSpPr/>
          <p:nvPr/>
        </p:nvGrpSpPr>
        <p:grpSpPr>
          <a:xfrm>
            <a:off x="-609600" y="-533400"/>
            <a:ext cx="2109754" cy="2487340"/>
            <a:chOff x="0" y="0"/>
            <a:chExt cx="2813005" cy="331645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CE1025B6-2E69-6440-B2B1-D9CA7FFF1E8A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96BFA985-7F27-E649-83EC-42CB44DD3C13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EAB027AF-8205-3746-A2D1-DA9679439FDB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48A9526-D802-184F-A49A-347DD257BA72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7241242F-A46C-4347-B4ED-4CD53A7825A9}"/>
              </a:ext>
            </a:extLst>
          </p:cNvPr>
          <p:cNvGrpSpPr/>
          <p:nvPr/>
        </p:nvGrpSpPr>
        <p:grpSpPr>
          <a:xfrm>
            <a:off x="10658400" y="5027283"/>
            <a:ext cx="2109754" cy="2487340"/>
            <a:chOff x="0" y="0"/>
            <a:chExt cx="2813005" cy="3316453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2353324C-3A4B-5E43-B96E-B92CD1604412}"/>
                </a:ext>
              </a:extLst>
            </p:cNvPr>
            <p:cNvGrpSpPr/>
            <p:nvPr/>
          </p:nvGrpSpPr>
          <p:grpSpPr>
            <a:xfrm rot="-2700000">
              <a:off x="-43542" y="931568"/>
              <a:ext cx="2990763" cy="859196"/>
              <a:chOff x="0" y="0"/>
              <a:chExt cx="1414632" cy="4064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E8EBC8B-AF8E-EF47-965D-1D7F3771CC89}"/>
                  </a:ext>
                </a:extLst>
              </p:cNvPr>
              <p:cNvSpPr/>
              <p:nvPr/>
            </p:nvSpPr>
            <p:spPr>
              <a:xfrm>
                <a:off x="17780" y="22860"/>
                <a:ext cx="1389232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389232" h="360680">
                    <a:moveTo>
                      <a:pt x="1389232" y="180340"/>
                    </a:moveTo>
                    <a:cubicBezTo>
                      <a:pt x="1389232" y="81280"/>
                      <a:pt x="1309222" y="0"/>
                      <a:pt x="1208892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1208892" y="360680"/>
                    </a:lnTo>
                    <a:cubicBezTo>
                      <a:pt x="1307952" y="360680"/>
                      <a:pt x="1389232" y="279400"/>
                      <a:pt x="1389232" y="180340"/>
                    </a:cubicBezTo>
                    <a:close/>
                  </a:path>
                </a:pathLst>
              </a:custGeom>
              <a:solidFill>
                <a:srgbClr val="8B0B54"/>
              </a:solidFill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668FA1-D31F-FC4E-BFC6-0AE82E13B79A}"/>
                </a:ext>
              </a:extLst>
            </p:cNvPr>
            <p:cNvGrpSpPr/>
            <p:nvPr/>
          </p:nvGrpSpPr>
          <p:grpSpPr>
            <a:xfrm rot="-2700000">
              <a:off x="-51993" y="1724193"/>
              <a:ext cx="2429310" cy="859196"/>
              <a:chOff x="0" y="0"/>
              <a:chExt cx="1149065" cy="4064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AF02075-5A1D-4240-BB4D-67CEEC3815CD}"/>
                  </a:ext>
                </a:extLst>
              </p:cNvPr>
              <p:cNvSpPr/>
              <p:nvPr/>
            </p:nvSpPr>
            <p:spPr>
              <a:xfrm>
                <a:off x="17780" y="22860"/>
                <a:ext cx="1123665" cy="360680"/>
              </a:xfrm>
              <a:custGeom>
                <a:avLst/>
                <a:gdLst/>
                <a:ahLst/>
                <a:cxnLst/>
                <a:rect l="l" t="t" r="r" b="b"/>
                <a:pathLst>
                  <a:path w="1123665" h="360680">
                    <a:moveTo>
                      <a:pt x="1123665" y="180340"/>
                    </a:moveTo>
                    <a:cubicBezTo>
                      <a:pt x="1123665" y="81280"/>
                      <a:pt x="1043655" y="0"/>
                      <a:pt x="943325" y="0"/>
                    </a:cubicBezTo>
                    <a:lnTo>
                      <a:pt x="172720" y="0"/>
                    </a:lnTo>
                    <a:lnTo>
                      <a:pt x="172720" y="1270"/>
                    </a:lnTo>
                    <a:cubicBezTo>
                      <a:pt x="76200" y="5080"/>
                      <a:pt x="0" y="83820"/>
                      <a:pt x="0" y="180340"/>
                    </a:cubicBezTo>
                    <a:cubicBezTo>
                      <a:pt x="0" y="276860"/>
                      <a:pt x="77470" y="355600"/>
                      <a:pt x="172720" y="359410"/>
                    </a:cubicBezTo>
                    <a:lnTo>
                      <a:pt x="172720" y="360680"/>
                    </a:lnTo>
                    <a:lnTo>
                      <a:pt x="943325" y="360680"/>
                    </a:lnTo>
                    <a:cubicBezTo>
                      <a:pt x="1042385" y="360680"/>
                      <a:pt x="1123665" y="279400"/>
                      <a:pt x="1123665" y="18034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sp>
        </p:grp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17F1A70-1F81-684A-995B-C36C0103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888"/>
            <a:ext cx="2275200" cy="7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610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3086</TotalTime>
  <Words>1271</Words>
  <Application>Microsoft Macintosh PowerPoint</Application>
  <PresentationFormat>Widescreen</PresentationFormat>
  <Paragraphs>127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Chalkboard SE</vt:lpstr>
      <vt:lpstr>Office Theme</vt:lpstr>
      <vt:lpstr>DALLA CONTRATTAZIONE COLLETTIVA AL SALARIO MINIMO, LA TUTELA DEL LAVORATORE DIVENTA UNIVERSALE?</vt:lpstr>
      <vt:lpstr>OUTLINE</vt:lpstr>
      <vt:lpstr>La Costituzione</vt:lpstr>
      <vt:lpstr>Il fenomeno dei working poor</vt:lpstr>
      <vt:lpstr>Problemi nella definizione UE (1)</vt:lpstr>
      <vt:lpstr>Il fenomeno dei working poor</vt:lpstr>
      <vt:lpstr>Il fenomeno dei working poor</vt:lpstr>
      <vt:lpstr>Problemi nella definizione UE (2)</vt:lpstr>
      <vt:lpstr>Il fenomeno dei working poor</vt:lpstr>
      <vt:lpstr>Il fenomeno dei working poor nei diversi settori</vt:lpstr>
      <vt:lpstr>Le disuguaglianze salariali</vt:lpstr>
      <vt:lpstr>La qualità del lavoro</vt:lpstr>
      <vt:lpstr>Part-time involontario</vt:lpstr>
      <vt:lpstr>Sicurezza sul lavoro</vt:lpstr>
      <vt:lpstr>Sicurezza del lavoro</vt:lpstr>
      <vt:lpstr>Occupati sovraistruiti</vt:lpstr>
      <vt:lpstr>Una proposta di salario minimo (1) </vt:lpstr>
      <vt:lpstr>Una proposta di salario minimo (2)</vt:lpstr>
      <vt:lpstr>Una proposta di salario minimo (3)</vt:lpstr>
      <vt:lpstr>Una proposta di salario minimo (4)</vt:lpstr>
      <vt:lpstr>Una proposta di salario minimo (4)</vt:lpstr>
      <vt:lpstr>Una proposta di salario minimo (5)</vt:lpstr>
      <vt:lpstr>Proposte di salario minimo in Italia</vt:lpstr>
      <vt:lpstr>Proposte di salario minimo in UE</vt:lpstr>
      <vt:lpstr>Salario minimo e contrattazione collettiva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Patrizia Luongo</dc:creator>
  <cp:lastModifiedBy>Patrizia Luongo</cp:lastModifiedBy>
  <cp:revision>38</cp:revision>
  <dcterms:created xsi:type="dcterms:W3CDTF">2020-11-19T14:55:28Z</dcterms:created>
  <dcterms:modified xsi:type="dcterms:W3CDTF">2022-03-07T12:08:55Z</dcterms:modified>
</cp:coreProperties>
</file>