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3" r:id="rId8"/>
    <p:sldId id="266" r:id="rId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3B18BC-DB6D-423B-A09D-70458B441E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402BACE-31B2-4CC9-92E1-024E2C2D00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2FC9498-A553-4920-84D3-3BB52D18E22E}"/>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5" name="Segnaposto piè di pagina 4">
            <a:extLst>
              <a:ext uri="{FF2B5EF4-FFF2-40B4-BE49-F238E27FC236}">
                <a16:creationId xmlns:a16="http://schemas.microsoft.com/office/drawing/2014/main" id="{802C159A-A817-436F-8EAA-41F5C4DEB57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BD3970F-1002-46C4-A91D-4F74A936D0AE}"/>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3188387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8C109A-B90A-4384-AD31-3514A96E5F7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4D082B-6F44-4B4F-BAB9-57DE8C1DA6B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C2648DB-D008-49CB-89E2-57A0E7BC5E01}"/>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5" name="Segnaposto piè di pagina 4">
            <a:extLst>
              <a:ext uri="{FF2B5EF4-FFF2-40B4-BE49-F238E27FC236}">
                <a16:creationId xmlns:a16="http://schemas.microsoft.com/office/drawing/2014/main" id="{325C05D9-820C-4197-ABD8-6B2FC65C579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224AC0D-85A6-4657-8DCF-A4D7869E6018}"/>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715073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562953-391F-49B4-BBB4-53690FAB1E3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FAE10C5-B819-4F1A-95CB-672E623FE8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F03B678-DA15-4C31-852E-1D35D43A434D}"/>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5" name="Segnaposto piè di pagina 4">
            <a:extLst>
              <a:ext uri="{FF2B5EF4-FFF2-40B4-BE49-F238E27FC236}">
                <a16:creationId xmlns:a16="http://schemas.microsoft.com/office/drawing/2014/main" id="{814ABF2F-18A7-4C79-B6D2-FAD8AA32167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CF10E08-3CF3-4091-836A-C091342333DA}"/>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3828117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C8687F-668A-4EC1-9572-75BBAD46FB5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DB73BA8-D98E-47ED-9C0E-5C291568B7B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7A358CBD-90EA-4CF6-ADCC-4D9F09FCB3CF}"/>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A71CABC5-8E7A-4792-B25C-37CC4282566F}"/>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6" name="Segnaposto piè di pagina 5">
            <a:extLst>
              <a:ext uri="{FF2B5EF4-FFF2-40B4-BE49-F238E27FC236}">
                <a16:creationId xmlns:a16="http://schemas.microsoft.com/office/drawing/2014/main" id="{599F31E9-4DFF-4ADD-9941-A02E3AAEEC8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10C5FB4-DF57-4E62-A786-8381A5A29156}"/>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55390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4E44E7-26B7-4B4B-920B-EE87154AA3C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1157851-84FE-4D2D-96C8-C873C21DC6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E38D172-3CF3-43E8-AD4D-9FEC0A6E92F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4669B90-92D1-4859-8F51-7EA9EF889D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1B75FC5F-5407-4C3B-9277-9675BAEC6BC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3374350-7C89-4867-B43F-2D741C3F3168}"/>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8" name="Segnaposto piè di pagina 7">
            <a:extLst>
              <a:ext uri="{FF2B5EF4-FFF2-40B4-BE49-F238E27FC236}">
                <a16:creationId xmlns:a16="http://schemas.microsoft.com/office/drawing/2014/main" id="{FF409F53-2F43-4A82-B033-11E21DBE8F3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79C8184-3F1D-44DF-A39F-4720CCBD6A22}"/>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2555061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20EDA3-D716-4192-BD34-D235B32DC62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2970929D-0DF3-4CE8-9F3A-3902031D7425}"/>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4" name="Segnaposto piè di pagina 3">
            <a:extLst>
              <a:ext uri="{FF2B5EF4-FFF2-40B4-BE49-F238E27FC236}">
                <a16:creationId xmlns:a16="http://schemas.microsoft.com/office/drawing/2014/main" id="{452DCC41-8912-4D04-AAB5-07EA8479286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6D8C425-DC66-40E8-A141-90DE67A0E249}"/>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3720589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73FAA90F-C93E-4682-9118-4CB81B025CE2}"/>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3" name="Segnaposto piè di pagina 2">
            <a:extLst>
              <a:ext uri="{FF2B5EF4-FFF2-40B4-BE49-F238E27FC236}">
                <a16:creationId xmlns:a16="http://schemas.microsoft.com/office/drawing/2014/main" id="{43F9B4DD-2962-4B5E-9229-30BD6453D6F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1F270653-A954-4EC6-A33D-823D1B1B4EEF}"/>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2408822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49EDFE-0E2B-4205-9ED2-F07C687FD9F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CE6163D-2AC1-419F-8456-9BFF9E81F1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2FC70CD-E199-43AE-9A6E-D3144A9BE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447AF83-256E-43A3-9199-96E7224065D3}"/>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6" name="Segnaposto piè di pagina 5">
            <a:extLst>
              <a:ext uri="{FF2B5EF4-FFF2-40B4-BE49-F238E27FC236}">
                <a16:creationId xmlns:a16="http://schemas.microsoft.com/office/drawing/2014/main" id="{AD702C09-17E8-4362-A236-5EE8C81001C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994C9D1-9545-4C50-AFFA-C2B752B04576}"/>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51686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48C43B-C75A-4217-9C4F-454B53E66A5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9E7A5E7-703C-435C-B30F-6A94B4CBE3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F3C8A65-6F13-4D0A-8B94-57D66E9D00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6D26999-7D26-439E-AB97-FF276165B0AA}"/>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6" name="Segnaposto piè di pagina 5">
            <a:extLst>
              <a:ext uri="{FF2B5EF4-FFF2-40B4-BE49-F238E27FC236}">
                <a16:creationId xmlns:a16="http://schemas.microsoft.com/office/drawing/2014/main" id="{FE205618-655D-4F08-AB3F-3308EBE191E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3B7C158-D84F-4B2C-8B22-23701532E904}"/>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308455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27D0F5-ACE2-486D-AF78-E03074259D4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477BF18-5C6F-4574-BE49-98BD04D58DC7}"/>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8E7BF40-37AD-449B-AACE-DE6A0D24560C}"/>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5" name="Segnaposto piè di pagina 4">
            <a:extLst>
              <a:ext uri="{FF2B5EF4-FFF2-40B4-BE49-F238E27FC236}">
                <a16:creationId xmlns:a16="http://schemas.microsoft.com/office/drawing/2014/main" id="{546FC16C-DC2C-4B72-BDBD-726D07894B8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B367314-E18B-468B-827E-82C4C469D6DA}"/>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999947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7ADAC18F-EDD3-4583-9383-1DB927F105E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2318763-47D7-4C24-99BB-3D5588FA6C8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703937F-F9CD-4012-A73C-96917F4A651E}"/>
              </a:ext>
            </a:extLst>
          </p:cNvPr>
          <p:cNvSpPr>
            <a:spLocks noGrp="1"/>
          </p:cNvSpPr>
          <p:nvPr>
            <p:ph type="dt" sz="half" idx="10"/>
          </p:nvPr>
        </p:nvSpPr>
        <p:spPr/>
        <p:txBody>
          <a:bodyPr/>
          <a:lstStyle/>
          <a:p>
            <a:fld id="{82AA5487-D9AB-49F9-8795-AE1F84E787A8}" type="datetimeFigureOut">
              <a:rPr lang="it-IT" smtClean="0"/>
              <a:t>26/11/2020</a:t>
            </a:fld>
            <a:endParaRPr lang="it-IT"/>
          </a:p>
        </p:txBody>
      </p:sp>
      <p:sp>
        <p:nvSpPr>
          <p:cNvPr id="5" name="Segnaposto piè di pagina 4">
            <a:extLst>
              <a:ext uri="{FF2B5EF4-FFF2-40B4-BE49-F238E27FC236}">
                <a16:creationId xmlns:a16="http://schemas.microsoft.com/office/drawing/2014/main" id="{6F792FC5-530C-4CFA-B9F4-4158B5CC6C2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286413-A981-4641-95B4-35CF81379A3D}"/>
              </a:ext>
            </a:extLst>
          </p:cNvPr>
          <p:cNvSpPr>
            <a:spLocks noGrp="1"/>
          </p:cNvSpPr>
          <p:nvPr>
            <p:ph type="sldNum" sz="quarter" idx="12"/>
          </p:nvPr>
        </p:nvSpPr>
        <p:spPr/>
        <p:txBody>
          <a:bodyPr/>
          <a:lstStyle/>
          <a:p>
            <a:fld id="{191186A7-386E-479F-8BDF-5BB78236DA61}" type="slidenum">
              <a:rPr lang="it-IT" smtClean="0"/>
              <a:t>‹N›</a:t>
            </a:fld>
            <a:endParaRPr lang="it-IT"/>
          </a:p>
        </p:txBody>
      </p:sp>
    </p:spTree>
    <p:extLst>
      <p:ext uri="{BB962C8B-B14F-4D97-AF65-F5344CB8AC3E}">
        <p14:creationId xmlns:p14="http://schemas.microsoft.com/office/powerpoint/2010/main" val="587057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100000">
              <a:schemeClr val="accent6">
                <a:lumMod val="60000"/>
                <a:lumOff val="40000"/>
              </a:schemeClr>
            </a:gs>
            <a:gs pos="54000">
              <a:schemeClr val="accent2">
                <a:lumMod val="45000"/>
                <a:lumOff val="55000"/>
                <a:alpha val="94000"/>
              </a:schemeClr>
            </a:gs>
            <a:gs pos="100000">
              <a:schemeClr val="accent2">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B99E56A-7641-4A22-9B2C-2BCD0A782A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C90C558-FCC2-4E5F-B822-45550AB3BE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2FBE69D-F0EF-4FBF-BCD1-3B63F46150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A5487-D9AB-49F9-8795-AE1F84E787A8}" type="datetimeFigureOut">
              <a:rPr lang="it-IT" smtClean="0"/>
              <a:t>26/11/2020</a:t>
            </a:fld>
            <a:endParaRPr lang="it-IT"/>
          </a:p>
        </p:txBody>
      </p:sp>
      <p:sp>
        <p:nvSpPr>
          <p:cNvPr id="5" name="Segnaposto piè di pagina 4">
            <a:extLst>
              <a:ext uri="{FF2B5EF4-FFF2-40B4-BE49-F238E27FC236}">
                <a16:creationId xmlns:a16="http://schemas.microsoft.com/office/drawing/2014/main" id="{8B633951-1737-4832-9893-7777F59F3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BA009CDC-5CEA-4DFD-9D76-A9D3B91C52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186A7-386E-479F-8BDF-5BB78236DA61}" type="slidenum">
              <a:rPr lang="it-IT" smtClean="0"/>
              <a:t>‹N›</a:t>
            </a:fld>
            <a:endParaRPr lang="it-IT"/>
          </a:p>
        </p:txBody>
      </p:sp>
    </p:spTree>
    <p:extLst>
      <p:ext uri="{BB962C8B-B14F-4D97-AF65-F5344CB8AC3E}">
        <p14:creationId xmlns:p14="http://schemas.microsoft.com/office/powerpoint/2010/main" val="3351950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BF80AD4-852B-41C2-9190-992793431F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876" y="514905"/>
            <a:ext cx="2759781" cy="265349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CasellaDiTesto 7">
            <a:extLst>
              <a:ext uri="{FF2B5EF4-FFF2-40B4-BE49-F238E27FC236}">
                <a16:creationId xmlns:a16="http://schemas.microsoft.com/office/drawing/2014/main" id="{77205BC9-AC0D-4FC7-BBDC-08C80AF90DC8}"/>
              </a:ext>
            </a:extLst>
          </p:cNvPr>
          <p:cNvSpPr txBox="1"/>
          <p:nvPr/>
        </p:nvSpPr>
        <p:spPr>
          <a:xfrm>
            <a:off x="4871886" y="2968938"/>
            <a:ext cx="6640497" cy="677108"/>
          </a:xfrm>
          <a:prstGeom prst="rect">
            <a:avLst/>
          </a:prstGeom>
          <a:noFill/>
        </p:spPr>
        <p:txBody>
          <a:bodyPr wrap="square" rtlCol="0">
            <a:spAutoFit/>
          </a:bodyPr>
          <a:lstStyle/>
          <a:p>
            <a:r>
              <a:rPr lang="it-IT" sz="2000" dirty="0">
                <a:latin typeface="Century Schoolbook" panose="02040604050505020304" pitchFamily="18" charset="0"/>
              </a:rPr>
              <a:t> </a:t>
            </a:r>
            <a:r>
              <a:rPr lang="it-IT" dirty="0">
                <a:latin typeface="Times New Roman" panose="02020603050405020304" pitchFamily="18" charset="0"/>
                <a:cs typeface="Times New Roman" panose="02020603050405020304" pitchFamily="18" charset="0"/>
              </a:rPr>
              <a:t>avv. Manila Filella</a:t>
            </a:r>
          </a:p>
          <a:p>
            <a:r>
              <a:rPr lang="it-IT" dirty="0">
                <a:latin typeface="Times New Roman" panose="02020603050405020304" pitchFamily="18" charset="0"/>
                <a:cs typeface="Times New Roman" panose="02020603050405020304" pitchFamily="18" charset="0"/>
              </a:rPr>
              <a:t> Coordinatrice «Avvocato di Strada Onlus» - Sezione di Pavia </a:t>
            </a:r>
          </a:p>
        </p:txBody>
      </p:sp>
      <p:sp>
        <p:nvSpPr>
          <p:cNvPr id="11" name="CasellaDiTesto 10">
            <a:extLst>
              <a:ext uri="{FF2B5EF4-FFF2-40B4-BE49-F238E27FC236}">
                <a16:creationId xmlns:a16="http://schemas.microsoft.com/office/drawing/2014/main" id="{74B77633-F15D-4E2C-94C5-DD1EB021ED33}"/>
              </a:ext>
            </a:extLst>
          </p:cNvPr>
          <p:cNvSpPr txBox="1"/>
          <p:nvPr/>
        </p:nvSpPr>
        <p:spPr>
          <a:xfrm>
            <a:off x="4980535" y="3646046"/>
            <a:ext cx="4272522" cy="707886"/>
          </a:xfrm>
          <a:prstGeom prst="rect">
            <a:avLst/>
          </a:prstGeom>
          <a:noFill/>
        </p:spPr>
        <p:txBody>
          <a:bodyPr wrap="square" rtlCol="0">
            <a:spAutoFit/>
          </a:bodyPr>
          <a:lstStyle/>
          <a:p>
            <a:r>
              <a:rPr lang="it-IT" sz="1600" dirty="0">
                <a:latin typeface="Times New Roman" panose="02020603050405020304" pitchFamily="18" charset="0"/>
                <a:cs typeface="Times New Roman" panose="02020603050405020304" pitchFamily="18" charset="0"/>
              </a:rPr>
              <a:t>dott.ssa Ester Altomare -Volontaria di Sportello</a:t>
            </a:r>
            <a:endParaRPr lang="it-IT" sz="1600" b="1" dirty="0">
              <a:latin typeface="Times New Roman" panose="02020603050405020304" pitchFamily="18" charset="0"/>
              <a:cs typeface="Times New Roman" panose="02020603050405020304" pitchFamily="18" charset="0"/>
            </a:endParaRPr>
          </a:p>
          <a:p>
            <a:endParaRPr lang="it-IT" sz="2400" b="1" dirty="0">
              <a:latin typeface="Copperplate Gothic Bold" panose="020E0705020206020404" pitchFamily="34" charset="0"/>
            </a:endParaRPr>
          </a:p>
        </p:txBody>
      </p:sp>
      <p:sp>
        <p:nvSpPr>
          <p:cNvPr id="2" name="CasellaDiTesto 1">
            <a:extLst>
              <a:ext uri="{FF2B5EF4-FFF2-40B4-BE49-F238E27FC236}">
                <a16:creationId xmlns:a16="http://schemas.microsoft.com/office/drawing/2014/main" id="{95F8C7AB-D5DF-46CB-B4DA-C4C65B275669}"/>
              </a:ext>
            </a:extLst>
          </p:cNvPr>
          <p:cNvSpPr txBox="1"/>
          <p:nvPr/>
        </p:nvSpPr>
        <p:spPr>
          <a:xfrm>
            <a:off x="4625266" y="1677880"/>
            <a:ext cx="7421732" cy="830997"/>
          </a:xfrm>
          <a:prstGeom prst="rect">
            <a:avLst/>
          </a:prstGeom>
          <a:noFill/>
        </p:spPr>
        <p:txBody>
          <a:bodyPr wrap="square" rtlCol="0">
            <a:spAutoFit/>
          </a:bodyPr>
          <a:lstStyle/>
          <a:p>
            <a:pPr algn="ctr"/>
            <a:r>
              <a:rPr lang="it-IT" sz="2400" b="1" dirty="0">
                <a:latin typeface="Times New Roman" panose="02020603050405020304" pitchFamily="18" charset="0"/>
                <a:cs typeface="Times New Roman" panose="02020603050405020304" pitchFamily="18" charset="0"/>
              </a:rPr>
              <a:t>Ius soli e diritti di cittadinanza, </a:t>
            </a:r>
          </a:p>
          <a:p>
            <a:pPr algn="ctr"/>
            <a:r>
              <a:rPr lang="it-IT" sz="2400" b="1" dirty="0">
                <a:latin typeface="Times New Roman" panose="02020603050405020304" pitchFamily="18" charset="0"/>
                <a:cs typeface="Times New Roman" panose="02020603050405020304" pitchFamily="18" charset="0"/>
              </a:rPr>
              <a:t>quali effetti sulla «seconda generazione»?</a:t>
            </a:r>
          </a:p>
        </p:txBody>
      </p:sp>
      <p:sp>
        <p:nvSpPr>
          <p:cNvPr id="5" name="CasellaDiTesto 4">
            <a:extLst>
              <a:ext uri="{FF2B5EF4-FFF2-40B4-BE49-F238E27FC236}">
                <a16:creationId xmlns:a16="http://schemas.microsoft.com/office/drawing/2014/main" id="{D36A6152-AD7E-4CA5-A7A7-6C16615CECF4}"/>
              </a:ext>
            </a:extLst>
          </p:cNvPr>
          <p:cNvSpPr txBox="1"/>
          <p:nvPr/>
        </p:nvSpPr>
        <p:spPr>
          <a:xfrm>
            <a:off x="506027" y="4447713"/>
            <a:ext cx="2823099" cy="923330"/>
          </a:xfrm>
          <a:prstGeom prst="rect">
            <a:avLst/>
          </a:prstGeom>
          <a:noFill/>
        </p:spPr>
        <p:txBody>
          <a:bodyPr wrap="square" rtlCol="0">
            <a:spAutoFit/>
          </a:bodyPr>
          <a:lstStyle/>
          <a:p>
            <a:r>
              <a:rPr lang="it-IT" sz="1800">
                <a:latin typeface="Brush Script MT" panose="03060802040406070304" pitchFamily="66" charset="0"/>
              </a:rPr>
              <a:t>La cittadinanza è il diritto di avere diritti»</a:t>
            </a:r>
          </a:p>
          <a:p>
            <a:pPr algn="r"/>
            <a:r>
              <a:rPr lang="it-IT" sz="1800">
                <a:latin typeface="Bodoni MT" panose="02070603080606020203" pitchFamily="18" charset="0"/>
              </a:rPr>
              <a:t>(Hannah Arendt)</a:t>
            </a:r>
            <a:endParaRPr lang="it-IT" sz="1800" dirty="0">
              <a:latin typeface="Bodoni MT" panose="02070603080606020203" pitchFamily="18" charset="0"/>
            </a:endParaRPr>
          </a:p>
        </p:txBody>
      </p:sp>
    </p:spTree>
    <p:extLst>
      <p:ext uri="{BB962C8B-B14F-4D97-AF65-F5344CB8AC3E}">
        <p14:creationId xmlns:p14="http://schemas.microsoft.com/office/powerpoint/2010/main" val="116784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D4D456B-C24A-4C3C-8CA1-C8DE7EB1C22F}"/>
              </a:ext>
            </a:extLst>
          </p:cNvPr>
          <p:cNvSpPr txBox="1"/>
          <p:nvPr/>
        </p:nvSpPr>
        <p:spPr>
          <a:xfrm>
            <a:off x="1694752" y="638096"/>
            <a:ext cx="1914524" cy="461665"/>
          </a:xfrm>
          <a:prstGeom prst="rect">
            <a:avLst/>
          </a:prstGeom>
          <a:noFill/>
        </p:spPr>
        <p:txBody>
          <a:bodyPr wrap="square" rtlCol="0">
            <a:spAutoFit/>
          </a:bodyPr>
          <a:lstStyle/>
          <a:p>
            <a:r>
              <a:rPr lang="it-IT" sz="2400" b="1" u="sng" dirty="0">
                <a:solidFill>
                  <a:srgbClr val="FF0000"/>
                </a:solidFill>
                <a:latin typeface="Arial Rounded MT Bold" panose="020F0704030504030204" pitchFamily="34" charset="0"/>
              </a:rPr>
              <a:t>IUS SOLI:</a:t>
            </a:r>
            <a:r>
              <a:rPr lang="it-IT" sz="2000" dirty="0">
                <a:solidFill>
                  <a:srgbClr val="FF0000"/>
                </a:solidFill>
                <a:latin typeface="Times New Roman" panose="02020603050405020304" pitchFamily="18" charset="0"/>
                <a:cs typeface="Times New Roman" panose="02020603050405020304" pitchFamily="18" charset="0"/>
              </a:rPr>
              <a:t> </a:t>
            </a:r>
            <a:endParaRPr lang="it-IT" sz="2400" b="1" u="sng" dirty="0">
              <a:solidFill>
                <a:srgbClr val="FF0000"/>
              </a:solidFill>
              <a:latin typeface="Arial Rounded MT Bold" panose="020F0704030504030204" pitchFamily="34" charset="0"/>
            </a:endParaRPr>
          </a:p>
        </p:txBody>
      </p:sp>
      <p:cxnSp>
        <p:nvCxnSpPr>
          <p:cNvPr id="7" name="Connettore a gomito 6">
            <a:extLst>
              <a:ext uri="{FF2B5EF4-FFF2-40B4-BE49-F238E27FC236}">
                <a16:creationId xmlns:a16="http://schemas.microsoft.com/office/drawing/2014/main" id="{F58F6327-40E3-4911-AE04-15249573F3EC}"/>
              </a:ext>
            </a:extLst>
          </p:cNvPr>
          <p:cNvCxnSpPr/>
          <p:nvPr/>
        </p:nvCxnSpPr>
        <p:spPr>
          <a:xfrm>
            <a:off x="6138643" y="192655"/>
            <a:ext cx="1066800" cy="104952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9" name="Connettore a gomito 8">
            <a:extLst>
              <a:ext uri="{FF2B5EF4-FFF2-40B4-BE49-F238E27FC236}">
                <a16:creationId xmlns:a16="http://schemas.microsoft.com/office/drawing/2014/main" id="{5414DFF5-A39D-4785-81F4-3A1AE751884F}"/>
              </a:ext>
            </a:extLst>
          </p:cNvPr>
          <p:cNvCxnSpPr/>
          <p:nvPr/>
        </p:nvCxnSpPr>
        <p:spPr>
          <a:xfrm rot="10800000" flipV="1">
            <a:off x="3656901" y="192655"/>
            <a:ext cx="1114425" cy="982847"/>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10" name="CasellaDiTesto 9">
            <a:extLst>
              <a:ext uri="{FF2B5EF4-FFF2-40B4-BE49-F238E27FC236}">
                <a16:creationId xmlns:a16="http://schemas.microsoft.com/office/drawing/2014/main" id="{D317B56B-9D47-4036-9078-2F9566EA0E0D}"/>
              </a:ext>
            </a:extLst>
          </p:cNvPr>
          <p:cNvSpPr txBox="1"/>
          <p:nvPr/>
        </p:nvSpPr>
        <p:spPr>
          <a:xfrm>
            <a:off x="7441557" y="609618"/>
            <a:ext cx="2847976" cy="461665"/>
          </a:xfrm>
          <a:prstGeom prst="rect">
            <a:avLst/>
          </a:prstGeom>
          <a:noFill/>
        </p:spPr>
        <p:txBody>
          <a:bodyPr wrap="square" rtlCol="0">
            <a:spAutoFit/>
          </a:bodyPr>
          <a:lstStyle/>
          <a:p>
            <a:r>
              <a:rPr lang="it-IT" sz="2400" b="1" u="sng" dirty="0">
                <a:solidFill>
                  <a:srgbClr val="FF0000"/>
                </a:solidFill>
                <a:latin typeface="Arial Rounded MT Bold" panose="020F0704030504030204" pitchFamily="34" charset="0"/>
              </a:rPr>
              <a:t>IUS SANGUINIS</a:t>
            </a:r>
          </a:p>
        </p:txBody>
      </p:sp>
      <p:sp>
        <p:nvSpPr>
          <p:cNvPr id="11" name="CasellaDiTesto 10">
            <a:extLst>
              <a:ext uri="{FF2B5EF4-FFF2-40B4-BE49-F238E27FC236}">
                <a16:creationId xmlns:a16="http://schemas.microsoft.com/office/drawing/2014/main" id="{FAE2CDAD-CE32-4EC4-BEDA-DB11A05F7E66}"/>
              </a:ext>
            </a:extLst>
          </p:cNvPr>
          <p:cNvSpPr txBox="1"/>
          <p:nvPr/>
        </p:nvSpPr>
        <p:spPr>
          <a:xfrm>
            <a:off x="1074927" y="1270655"/>
            <a:ext cx="3476625" cy="954107"/>
          </a:xfrm>
          <a:prstGeom prst="rect">
            <a:avLst/>
          </a:prstGeom>
          <a:noFill/>
        </p:spPr>
        <p:txBody>
          <a:bodyPr wrap="square" rtlCol="0">
            <a:spAutoFit/>
          </a:bodyPr>
          <a:lstStyle/>
          <a:p>
            <a:pPr algn="just"/>
            <a:r>
              <a:rPr lang="it-IT" sz="1400" dirty="0">
                <a:latin typeface="Times New Roman" panose="02020603050405020304" pitchFamily="18" charset="0"/>
                <a:cs typeface="Times New Roman" panose="02020603050405020304" pitchFamily="18" charset="0"/>
              </a:rPr>
              <a:t>Acquisizione della cittadinanza di un dato Paese per nascita sul suo territorio, indipendentemente dalla cittadinanza dei genitori.</a:t>
            </a:r>
          </a:p>
        </p:txBody>
      </p:sp>
      <p:sp>
        <p:nvSpPr>
          <p:cNvPr id="12" name="CasellaDiTesto 11">
            <a:extLst>
              <a:ext uri="{FF2B5EF4-FFF2-40B4-BE49-F238E27FC236}">
                <a16:creationId xmlns:a16="http://schemas.microsoft.com/office/drawing/2014/main" id="{CEA22C09-8B6C-48C7-BC4C-CBA57EA79053}"/>
              </a:ext>
            </a:extLst>
          </p:cNvPr>
          <p:cNvSpPr txBox="1"/>
          <p:nvPr/>
        </p:nvSpPr>
        <p:spPr>
          <a:xfrm>
            <a:off x="7253068" y="1238738"/>
            <a:ext cx="3409950" cy="1477328"/>
          </a:xfrm>
          <a:prstGeom prst="rect">
            <a:avLst/>
          </a:prstGeom>
          <a:noFill/>
        </p:spPr>
        <p:txBody>
          <a:bodyPr wrap="square" rtlCol="0">
            <a:spAutoFit/>
          </a:bodyPr>
          <a:lstStyle/>
          <a:p>
            <a:pPr algn="just"/>
            <a:r>
              <a:rPr lang="it-IT" sz="1400" dirty="0">
                <a:latin typeface="Times New Roman" panose="02020603050405020304" pitchFamily="18" charset="0"/>
                <a:cs typeface="Times New Roman" panose="02020603050405020304" pitchFamily="18" charset="0"/>
              </a:rPr>
              <a:t>Acquisizione della cittadinanza per </a:t>
            </a:r>
            <a:r>
              <a:rPr lang="it-IT" sz="1400" b="0" i="0" dirty="0">
                <a:effectLst/>
                <a:latin typeface="Times New Roman" panose="02020603050405020304" pitchFamily="18" charset="0"/>
                <a:cs typeface="Times New Roman" panose="02020603050405020304" pitchFamily="18" charset="0"/>
              </a:rPr>
              <a:t>discendenza diretta da almeno un genitore in possesso della cittadinanza italiana o per adozione di minorenne da parte di genitore italiano.</a:t>
            </a:r>
            <a:endParaRPr lang="it-IT" sz="1400" dirty="0">
              <a:latin typeface="Times New Roman" panose="02020603050405020304" pitchFamily="18" charset="0"/>
              <a:cs typeface="Times New Roman" panose="02020603050405020304" pitchFamily="18" charset="0"/>
            </a:endParaRPr>
          </a:p>
          <a:p>
            <a:endParaRPr lang="it-IT" sz="2000" dirty="0">
              <a:latin typeface="Times New Roman" panose="02020603050405020304" pitchFamily="18" charset="0"/>
              <a:cs typeface="Times New Roman" panose="02020603050405020304" pitchFamily="18" charset="0"/>
            </a:endParaRPr>
          </a:p>
        </p:txBody>
      </p:sp>
      <p:sp>
        <p:nvSpPr>
          <p:cNvPr id="13" name="CasellaDiTesto 12">
            <a:extLst>
              <a:ext uri="{FF2B5EF4-FFF2-40B4-BE49-F238E27FC236}">
                <a16:creationId xmlns:a16="http://schemas.microsoft.com/office/drawing/2014/main" id="{FCB280E8-3B8F-4552-85E3-4640DA94ACF1}"/>
              </a:ext>
            </a:extLst>
          </p:cNvPr>
          <p:cNvSpPr txBox="1"/>
          <p:nvPr/>
        </p:nvSpPr>
        <p:spPr>
          <a:xfrm>
            <a:off x="1206484" y="2395656"/>
            <a:ext cx="9864317" cy="5139869"/>
          </a:xfrm>
          <a:prstGeom prst="rect">
            <a:avLst/>
          </a:prstGeom>
          <a:noFill/>
        </p:spPr>
        <p:txBody>
          <a:bodyPr wrap="square" rtlCol="0">
            <a:spAutoFit/>
          </a:bodyPr>
          <a:lstStyle/>
          <a:p>
            <a:pPr algn="just"/>
            <a:r>
              <a:rPr lang="it-IT" sz="1600" dirty="0">
                <a:latin typeface="Times New Roman" panose="02020603050405020304" pitchFamily="18" charset="0"/>
                <a:cs typeface="Times New Roman" panose="02020603050405020304" pitchFamily="18" charset="0"/>
              </a:rPr>
              <a:t>La Legge n. 91 del 1992 indica il principio dello </a:t>
            </a:r>
            <a:r>
              <a:rPr lang="it-IT" sz="1600" b="1" i="1" u="sng" dirty="0">
                <a:latin typeface="Times New Roman" panose="02020603050405020304" pitchFamily="18" charset="0"/>
                <a:cs typeface="Times New Roman" panose="02020603050405020304" pitchFamily="18" charset="0"/>
              </a:rPr>
              <a:t>ius sanguinis </a:t>
            </a:r>
            <a:r>
              <a:rPr lang="it-IT" sz="1600" dirty="0">
                <a:latin typeface="Times New Roman" panose="02020603050405020304" pitchFamily="18" charset="0"/>
                <a:cs typeface="Times New Roman" panose="02020603050405020304" pitchFamily="18" charset="0"/>
              </a:rPr>
              <a:t>come unico mezzo di acquisto della cittadinanza a seguito della nascita o per l’effetto dell’adozione, mentre lo </a:t>
            </a:r>
            <a:r>
              <a:rPr lang="it-IT" sz="1600" b="1" i="1" u="sng" dirty="0">
                <a:latin typeface="Times New Roman" panose="02020603050405020304" pitchFamily="18" charset="0"/>
                <a:cs typeface="Times New Roman" panose="02020603050405020304" pitchFamily="18" charset="0"/>
              </a:rPr>
              <a:t>ius soli, </a:t>
            </a:r>
            <a:r>
              <a:rPr lang="it-IT" sz="1600" dirty="0">
                <a:latin typeface="Times New Roman" panose="02020603050405020304" pitchFamily="18" charset="0"/>
                <a:cs typeface="Times New Roman" panose="02020603050405020304" pitchFamily="18" charset="0"/>
              </a:rPr>
              <a:t>residuale, viene destinato ai figli di ignoti o apolidi. Sussistono altre forme di acquisizione della cittadinanza, tra le quali il CONIUGIO E LA RESIDENZA.</a:t>
            </a:r>
          </a:p>
          <a:p>
            <a:pPr algn="just"/>
            <a:r>
              <a:rPr lang="it-IT" sz="1200" b="1" dirty="0">
                <a:latin typeface="Times New Roman" panose="02020603050405020304" pitchFamily="18" charset="0"/>
                <a:cs typeface="Times New Roman" panose="02020603050405020304" pitchFamily="18" charset="0"/>
              </a:rPr>
              <a:t>CITTADINANZA PER MATRIMONIO</a:t>
            </a:r>
            <a:r>
              <a:rPr lang="it-IT" sz="1600" dirty="0">
                <a:latin typeface="Times New Roman" panose="02020603050405020304" pitchFamily="18" charset="0"/>
                <a:cs typeface="Times New Roman" panose="02020603050405020304" pitchFamily="18" charset="0"/>
              </a:rPr>
              <a:t>:</a:t>
            </a:r>
            <a:r>
              <a:rPr lang="it-IT" sz="1600" b="1" i="0" dirty="0">
                <a:solidFill>
                  <a:srgbClr val="222222"/>
                </a:solidFill>
                <a:effectLst/>
                <a:latin typeface="Arial" panose="020B0604020202020204" pitchFamily="34" charset="0"/>
              </a:rPr>
              <a:t> </a:t>
            </a:r>
            <a:r>
              <a:rPr lang="it-IT" sz="1200" b="0" i="0" dirty="0">
                <a:effectLst/>
                <a:latin typeface="Times New Roman" panose="02020603050405020304" pitchFamily="18" charset="0"/>
                <a:cs typeface="Times New Roman" panose="02020603050405020304" pitchFamily="18" charset="0"/>
              </a:rPr>
              <a:t>L’art 5 della legge n.91/92  prevede che il cittadino, straniero o apolide, coniugato con cittadino/a italiano/a può acquistare la cittadinanza italiana quando, dopo il matrimonio, risieda legalmente da almeno due anni nel territorio della Repubblica, oppure dopo tre anni dalla data del matrimonio se residente all'estero qualora, al momento dell'adozione del decreto di concessione della cittadinanza, non sia intervenuto lo scioglimento, l'annullamento o la cessazione degli effetti civili del matrimonio e non sussista la separazione personale dei coniugi. Nel caso ci siano dei figli, nati o adottati dalla coppia, i termini vengo ridotti della metà</a:t>
            </a:r>
            <a:endParaRPr lang="it-IT" sz="1200" dirty="0">
              <a:latin typeface="Times New Roman" panose="02020603050405020304" pitchFamily="18" charset="0"/>
              <a:cs typeface="Times New Roman" panose="02020603050405020304" pitchFamily="18" charset="0"/>
            </a:endParaRPr>
          </a:p>
          <a:p>
            <a:pPr algn="just"/>
            <a:r>
              <a:rPr lang="it-IT" sz="1200" b="1" i="0" dirty="0">
                <a:effectLst/>
                <a:latin typeface="Times New Roman" panose="02020603050405020304" pitchFamily="18" charset="0"/>
                <a:cs typeface="Times New Roman" panose="02020603050405020304" pitchFamily="18" charset="0"/>
              </a:rPr>
              <a:t>CITTADINANZA PER RESIDENZA: </a:t>
            </a:r>
            <a:r>
              <a:rPr lang="it-IT" sz="1200" b="0" i="0" dirty="0">
                <a:effectLst/>
                <a:latin typeface="Times New Roman" panose="02020603050405020304" pitchFamily="18" charset="0"/>
                <a:cs typeface="Times New Roman" panose="02020603050405020304" pitchFamily="18" charset="0"/>
              </a:rPr>
              <a:t>il cittadino straniero, nato in Italia, cittadino di un paese UE o extra UE, apolide o rifugiato, residente in Italia, secondo quanto indicato di seguito:</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straniero nato in Italia e residente legalmente da almeno 3 anni.</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straniero figlio o nipote in linea retta di cittadini italiani per nascita, residente legalmente in Italia da almeno 3 anni.</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straniero maggiorenne, adottato da cittadino italiano, residente legalmente in Italia da almeno 5 anni, successivi all'adozione.</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straniero che ha prestato servizio, anche all'estero, per almeno 5 anni alle dipendenze dello Stato Italiano, in questo caso la domanda di cittadinanza italiana va richiesta alla competente Autorità Consolare.</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U.E. residente legalmente in Italia da almeno 4 anni.</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apolide o rifugiato residente legalmente in Italia da almeno 5 anni.</a:t>
            </a:r>
          </a:p>
          <a:p>
            <a:pPr algn="just">
              <a:buFont typeface="Arial" panose="020B0604020202020204" pitchFamily="34" charset="0"/>
              <a:buChar char="•"/>
            </a:pPr>
            <a:r>
              <a:rPr lang="it-IT" sz="1200" b="0" i="0" dirty="0">
                <a:effectLst/>
                <a:latin typeface="Times New Roman" panose="02020603050405020304" pitchFamily="18" charset="0"/>
                <a:cs typeface="Times New Roman" panose="02020603050405020304" pitchFamily="18" charset="0"/>
              </a:rPr>
              <a:t>Cittadino extracomunitario residente legalmente in Italia da almeno 10 anni.</a:t>
            </a:r>
          </a:p>
          <a:p>
            <a:endParaRPr lang="it-IT" sz="1600" dirty="0">
              <a:latin typeface="Times New Roman" panose="02020603050405020304" pitchFamily="18" charset="0"/>
              <a:cs typeface="Times New Roman" panose="02020603050405020304" pitchFamily="18" charset="0"/>
            </a:endParaRPr>
          </a:p>
          <a:p>
            <a:endParaRPr lang="it-IT" sz="1600" dirty="0">
              <a:latin typeface="Times New Roman" panose="02020603050405020304" pitchFamily="18" charset="0"/>
              <a:cs typeface="Times New Roman" panose="02020603050405020304" pitchFamily="18" charset="0"/>
            </a:endParaRPr>
          </a:p>
          <a:p>
            <a:endParaRPr lang="it-IT" sz="1600" dirty="0">
              <a:latin typeface="Times New Roman" panose="02020603050405020304" pitchFamily="18" charset="0"/>
              <a:cs typeface="Times New Roman" panose="02020603050405020304" pitchFamily="18" charset="0"/>
            </a:endParaRPr>
          </a:p>
          <a:p>
            <a:endParaRPr lang="it-IT" sz="1600" dirty="0">
              <a:latin typeface="Times New Roman" panose="02020603050405020304" pitchFamily="18" charset="0"/>
              <a:cs typeface="Times New Roman" panose="02020603050405020304" pitchFamily="18" charset="0"/>
            </a:endParaRPr>
          </a:p>
          <a:p>
            <a:endParaRPr lang="it-IT" sz="1600" dirty="0">
              <a:latin typeface="Times New Roman" panose="02020603050405020304" pitchFamily="18" charset="0"/>
              <a:cs typeface="Times New Roman" panose="02020603050405020304" pitchFamily="18" charset="0"/>
            </a:endParaRPr>
          </a:p>
          <a:p>
            <a:endParaRPr lang="it-IT"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5046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59C3F39-B07B-48E2-8BA4-FDB05C588588}"/>
              </a:ext>
            </a:extLst>
          </p:cNvPr>
          <p:cNvSpPr txBox="1"/>
          <p:nvPr/>
        </p:nvSpPr>
        <p:spPr>
          <a:xfrm>
            <a:off x="2219325" y="285750"/>
            <a:ext cx="7105650" cy="769441"/>
          </a:xfrm>
          <a:prstGeom prst="rect">
            <a:avLst/>
          </a:prstGeom>
          <a:noFill/>
        </p:spPr>
        <p:txBody>
          <a:bodyPr wrap="square" rtlCol="0">
            <a:spAutoFit/>
          </a:bodyPr>
          <a:lstStyle/>
          <a:p>
            <a:pPr algn="ctr"/>
            <a:r>
              <a:rPr lang="it-IT" sz="2400" b="1" dirty="0">
                <a:solidFill>
                  <a:schemeClr val="accent1">
                    <a:lumMod val="75000"/>
                  </a:schemeClr>
                </a:solidFill>
                <a:latin typeface="Times New Roman" panose="02020603050405020304" pitchFamily="18" charset="0"/>
                <a:cs typeface="Times New Roman" panose="02020603050405020304" pitchFamily="18" charset="0"/>
              </a:rPr>
              <a:t>IUS SOLI: L’ETERNA RIFORMA….</a:t>
            </a:r>
          </a:p>
          <a:p>
            <a:pPr algn="ctr"/>
            <a:r>
              <a:rPr lang="it-IT" sz="2000" dirty="0">
                <a:solidFill>
                  <a:srgbClr val="00B0F0"/>
                </a:solidFill>
                <a:latin typeface="Times New Roman" panose="02020603050405020304" pitchFamily="18" charset="0"/>
                <a:cs typeface="Times New Roman" panose="02020603050405020304" pitchFamily="18" charset="0"/>
              </a:rPr>
              <a:t>Cosa cambierebbe?</a:t>
            </a:r>
          </a:p>
        </p:txBody>
      </p:sp>
      <p:sp>
        <p:nvSpPr>
          <p:cNvPr id="3" name="CasellaDiTesto 2">
            <a:extLst>
              <a:ext uri="{FF2B5EF4-FFF2-40B4-BE49-F238E27FC236}">
                <a16:creationId xmlns:a16="http://schemas.microsoft.com/office/drawing/2014/main" id="{3BDFE255-1069-46C2-8399-FD06249B6295}"/>
              </a:ext>
            </a:extLst>
          </p:cNvPr>
          <p:cNvSpPr txBox="1"/>
          <p:nvPr/>
        </p:nvSpPr>
        <p:spPr>
          <a:xfrm>
            <a:off x="419100" y="1333500"/>
            <a:ext cx="11391900" cy="646331"/>
          </a:xfrm>
          <a:prstGeom prst="rect">
            <a:avLst/>
          </a:prstGeom>
          <a:noFill/>
        </p:spPr>
        <p:txBody>
          <a:bodyPr wrap="square" rtlCol="0">
            <a:spAutoFit/>
          </a:bodyPr>
          <a:lstStyle/>
          <a:p>
            <a:r>
              <a:rPr lang="it-IT" b="1" dirty="0">
                <a:latin typeface="Times New Roman" panose="02020603050405020304" pitchFamily="18" charset="0"/>
                <a:cs typeface="Times New Roman" panose="02020603050405020304" pitchFamily="18" charset="0"/>
              </a:rPr>
              <a:t>Attualmente</a:t>
            </a:r>
            <a:r>
              <a:rPr lang="it-IT" dirty="0">
                <a:latin typeface="Times New Roman" panose="02020603050405020304" pitchFamily="18" charset="0"/>
                <a:cs typeface="Times New Roman" panose="02020603050405020304" pitchFamily="18" charset="0"/>
              </a:rPr>
              <a:t> un bambino nato da genitori stranieri, anche se partorito in territorio italiano, può richiedere la cittadinanza solo </a:t>
            </a:r>
            <a:r>
              <a:rPr lang="it-IT" b="1" dirty="0">
                <a:latin typeface="Times New Roman" panose="02020603050405020304" pitchFamily="18" charset="0"/>
                <a:cs typeface="Times New Roman" panose="02020603050405020304" pitchFamily="18" charset="0"/>
              </a:rPr>
              <a:t>dopo</a:t>
            </a:r>
            <a:r>
              <a:rPr lang="it-IT" dirty="0">
                <a:latin typeface="Times New Roman" panose="02020603050405020304" pitchFamily="18" charset="0"/>
                <a:cs typeface="Times New Roman" panose="02020603050405020304" pitchFamily="18" charset="0"/>
              </a:rPr>
              <a:t> aver compiuto </a:t>
            </a:r>
            <a:r>
              <a:rPr lang="it-IT" b="1" dirty="0">
                <a:latin typeface="Times New Roman" panose="02020603050405020304" pitchFamily="18" charset="0"/>
                <a:cs typeface="Times New Roman" panose="02020603050405020304" pitchFamily="18" charset="0"/>
              </a:rPr>
              <a:t>18 anni </a:t>
            </a:r>
            <a:r>
              <a:rPr lang="it-IT" dirty="0">
                <a:latin typeface="Times New Roman" panose="02020603050405020304" pitchFamily="18" charset="0"/>
                <a:cs typeface="Times New Roman" panose="02020603050405020304" pitchFamily="18" charset="0"/>
              </a:rPr>
              <a:t>e se, fino a quel momento, abbia risieduto in Italia </a:t>
            </a:r>
            <a:r>
              <a:rPr lang="it-IT" b="1" dirty="0">
                <a:latin typeface="Times New Roman" panose="02020603050405020304" pitchFamily="18" charset="0"/>
                <a:cs typeface="Times New Roman" panose="02020603050405020304" pitchFamily="18" charset="0"/>
              </a:rPr>
              <a:t>«legalmente ed ininterrottamente»</a:t>
            </a:r>
          </a:p>
        </p:txBody>
      </p:sp>
      <p:sp>
        <p:nvSpPr>
          <p:cNvPr id="4" name="CasellaDiTesto 3">
            <a:extLst>
              <a:ext uri="{FF2B5EF4-FFF2-40B4-BE49-F238E27FC236}">
                <a16:creationId xmlns:a16="http://schemas.microsoft.com/office/drawing/2014/main" id="{40D841F8-14FD-415E-A201-4BFAB5A5F759}"/>
              </a:ext>
            </a:extLst>
          </p:cNvPr>
          <p:cNvSpPr txBox="1"/>
          <p:nvPr/>
        </p:nvSpPr>
        <p:spPr>
          <a:xfrm>
            <a:off x="479571" y="2085677"/>
            <a:ext cx="11039474" cy="646331"/>
          </a:xfrm>
          <a:prstGeom prst="rect">
            <a:avLst/>
          </a:prstGeom>
          <a:noFill/>
        </p:spPr>
        <p:txBody>
          <a:bodyPr wrap="square" rtlCol="0">
            <a:spAutoFit/>
          </a:bodyPr>
          <a:lstStyle/>
          <a:p>
            <a:pPr algn="just"/>
            <a:r>
              <a:rPr lang="it-IT" u="sng" dirty="0">
                <a:latin typeface="Times New Roman" panose="02020603050405020304" pitchFamily="18" charset="0"/>
                <a:cs typeface="Times New Roman" panose="02020603050405020304" pitchFamily="18" charset="0"/>
              </a:rPr>
              <a:t>La proposta di legge, avanzata durante la XVII Legislatura (approvata alla Camera, ma poi arenatasi in Senato) introduceva 2 nuovi criteri per ottenere la cittadinanza prima dei 18 anni: </a:t>
            </a:r>
          </a:p>
        </p:txBody>
      </p:sp>
      <p:sp>
        <p:nvSpPr>
          <p:cNvPr id="5" name="CasellaDiTesto 4">
            <a:extLst>
              <a:ext uri="{FF2B5EF4-FFF2-40B4-BE49-F238E27FC236}">
                <a16:creationId xmlns:a16="http://schemas.microsoft.com/office/drawing/2014/main" id="{BB0430A0-0386-4742-8D81-FF00E918DF85}"/>
              </a:ext>
            </a:extLst>
          </p:cNvPr>
          <p:cNvSpPr txBox="1"/>
          <p:nvPr/>
        </p:nvSpPr>
        <p:spPr>
          <a:xfrm>
            <a:off x="533400" y="2837855"/>
            <a:ext cx="4438650" cy="3631763"/>
          </a:xfrm>
          <a:prstGeom prst="rect">
            <a:avLst/>
          </a:prstGeom>
          <a:noFill/>
        </p:spPr>
        <p:txBody>
          <a:bodyPr wrap="square" rtlCol="0">
            <a:spAutoFit/>
          </a:bodyPr>
          <a:lstStyle/>
          <a:p>
            <a:r>
              <a:rPr lang="it-IT" sz="2000" b="1" u="sng" dirty="0">
                <a:solidFill>
                  <a:srgbClr val="FF0000"/>
                </a:solidFill>
                <a:latin typeface="Times New Roman" panose="02020603050405020304" pitchFamily="18" charset="0"/>
                <a:cs typeface="Times New Roman" panose="02020603050405020304" pitchFamily="18" charset="0"/>
              </a:rPr>
              <a:t>Ius soli temperato:</a:t>
            </a:r>
          </a:p>
          <a:p>
            <a:pPr algn="just"/>
            <a:r>
              <a:rPr lang="it-IT" sz="1600" dirty="0">
                <a:latin typeface="Times New Roman" panose="02020603050405020304" pitchFamily="18" charset="0"/>
                <a:cs typeface="Times New Roman" panose="02020603050405020304" pitchFamily="18" charset="0"/>
              </a:rPr>
              <a:t>Un bambino diventa automaticamente italiano se uno dei genitori si trova legalmente in Italia da almeno 5 anni.</a:t>
            </a:r>
          </a:p>
          <a:p>
            <a:pPr algn="just"/>
            <a:r>
              <a:rPr lang="it-IT" sz="1600" dirty="0">
                <a:latin typeface="Times New Roman" panose="02020603050405020304" pitchFamily="18" charset="0"/>
                <a:cs typeface="Times New Roman" panose="02020603050405020304" pitchFamily="18" charset="0"/>
              </a:rPr>
              <a:t>Se il genitore in possesso del permesso di soggiorno non proviene dall’UE, deve aderire ad altri 3 parametri:</a:t>
            </a:r>
          </a:p>
          <a:p>
            <a:pPr marL="285750" indent="-285750" algn="just">
              <a:buFont typeface="Arial" panose="020B0604020202020204" pitchFamily="34" charset="0"/>
              <a:buChar char="•"/>
            </a:pPr>
            <a:r>
              <a:rPr lang="it-IT" sz="1600" dirty="0">
                <a:latin typeface="Times New Roman" panose="02020603050405020304" pitchFamily="18" charset="0"/>
                <a:cs typeface="Times New Roman" panose="02020603050405020304" pitchFamily="18" charset="0"/>
              </a:rPr>
              <a:t>deve avere un reddito non inferiore all’importo annuo dell’assegno sociale;</a:t>
            </a:r>
          </a:p>
          <a:p>
            <a:pPr marL="285750" indent="-285750" algn="just">
              <a:buFont typeface="Arial" panose="020B0604020202020204" pitchFamily="34" charset="0"/>
              <a:buChar char="•"/>
            </a:pPr>
            <a:r>
              <a:rPr lang="it-IT" sz="1600" dirty="0">
                <a:latin typeface="Times New Roman" panose="02020603050405020304" pitchFamily="18" charset="0"/>
                <a:cs typeface="Times New Roman" panose="02020603050405020304" pitchFamily="18" charset="0"/>
              </a:rPr>
              <a:t>deve disporre di un alloggio che risponda ai requisiti d’idoneità previsti dalla legge;</a:t>
            </a:r>
          </a:p>
          <a:p>
            <a:pPr marL="285750" indent="-285750" algn="just">
              <a:buFont typeface="Arial" panose="020B0604020202020204" pitchFamily="34" charset="0"/>
              <a:buChar char="•"/>
            </a:pPr>
            <a:r>
              <a:rPr lang="it-IT" sz="1600" dirty="0">
                <a:latin typeface="Times New Roman" panose="02020603050405020304" pitchFamily="18" charset="0"/>
                <a:cs typeface="Times New Roman" panose="02020603050405020304" pitchFamily="18" charset="0"/>
              </a:rPr>
              <a:t>deve superare un test di conoscenza della lingua italiana.</a:t>
            </a:r>
          </a:p>
          <a:p>
            <a:endParaRPr lang="it-IT"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954000DC-3F76-441B-81A9-4247D5506F3F}"/>
              </a:ext>
            </a:extLst>
          </p:cNvPr>
          <p:cNvSpPr txBox="1"/>
          <p:nvPr/>
        </p:nvSpPr>
        <p:spPr>
          <a:xfrm>
            <a:off x="7286626" y="2837855"/>
            <a:ext cx="4438649" cy="2369880"/>
          </a:xfrm>
          <a:prstGeom prst="rect">
            <a:avLst/>
          </a:prstGeom>
          <a:noFill/>
        </p:spPr>
        <p:txBody>
          <a:bodyPr wrap="square" rtlCol="0">
            <a:spAutoFit/>
          </a:bodyPr>
          <a:lstStyle/>
          <a:p>
            <a:r>
              <a:rPr lang="it-IT" sz="2000" b="1" u="sng" dirty="0">
                <a:solidFill>
                  <a:srgbClr val="FF0000"/>
                </a:solidFill>
                <a:latin typeface="Times New Roman" panose="02020603050405020304" pitchFamily="18" charset="0"/>
                <a:cs typeface="Times New Roman" panose="02020603050405020304" pitchFamily="18" charset="0"/>
              </a:rPr>
              <a:t>Ius </a:t>
            </a:r>
            <a:r>
              <a:rPr lang="it-IT" sz="2000" b="1" u="sng" dirty="0" err="1">
                <a:solidFill>
                  <a:srgbClr val="FF0000"/>
                </a:solidFill>
                <a:latin typeface="Times New Roman" panose="02020603050405020304" pitchFamily="18" charset="0"/>
                <a:cs typeface="Times New Roman" panose="02020603050405020304" pitchFamily="18" charset="0"/>
              </a:rPr>
              <a:t>culturae</a:t>
            </a:r>
            <a:r>
              <a:rPr lang="it-IT" sz="2000" b="1" u="sng" dirty="0">
                <a:solidFill>
                  <a:srgbClr val="FF0000"/>
                </a:solidFill>
                <a:latin typeface="Times New Roman" panose="02020603050405020304" pitchFamily="18" charset="0"/>
                <a:cs typeface="Times New Roman" panose="02020603050405020304" pitchFamily="18" charset="0"/>
              </a:rPr>
              <a:t>:</a:t>
            </a:r>
          </a:p>
          <a:p>
            <a:pPr algn="just"/>
            <a:r>
              <a:rPr lang="it-IT" sz="1600" dirty="0">
                <a:latin typeface="Times New Roman" panose="02020603050405020304" pitchFamily="18" charset="0"/>
                <a:cs typeface="Times New Roman" panose="02020603050405020304" pitchFamily="18" charset="0"/>
              </a:rPr>
              <a:t>Per i minori stranieri nati in Italia o arrivati entro i 12 anni che abbiano frequentato le scuole italiane per almeno 5 anni e superato almeno un ciclo scolastico (cioè le scuole elementari o medie).</a:t>
            </a:r>
          </a:p>
          <a:p>
            <a:pPr algn="just"/>
            <a:r>
              <a:rPr lang="it-IT" sz="1600" dirty="0">
                <a:latin typeface="Times New Roman" panose="02020603050405020304" pitchFamily="18" charset="0"/>
                <a:cs typeface="Times New Roman" panose="02020603050405020304" pitchFamily="18" charset="0"/>
              </a:rPr>
              <a:t>I ragazzi nati all’estero che arrivano in Italia fra i 12 e i 18 anni potranno ottenere la cittadinanza dopo aver abitato in Italia per almeno 6 anni e aver superato un ciclo scolastico.</a:t>
            </a:r>
          </a:p>
        </p:txBody>
      </p:sp>
    </p:spTree>
    <p:extLst>
      <p:ext uri="{BB962C8B-B14F-4D97-AF65-F5344CB8AC3E}">
        <p14:creationId xmlns:p14="http://schemas.microsoft.com/office/powerpoint/2010/main" val="529476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23FCEBA-58A6-42BF-8AE7-53E7EC5D8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922312"/>
            <a:ext cx="5886450" cy="3335488"/>
          </a:xfrm>
          <a:prstGeom prst="rect">
            <a:avLst/>
          </a:prstGeom>
          <a:ln>
            <a:noFill/>
          </a:ln>
          <a:effectLst>
            <a:outerShdw blurRad="190500" algn="tl" rotWithShape="0">
              <a:srgbClr val="000000">
                <a:alpha val="70000"/>
              </a:srgbClr>
            </a:outerShdw>
          </a:effectLst>
        </p:spPr>
      </p:pic>
      <p:pic>
        <p:nvPicPr>
          <p:cNvPr id="7" name="Immagine 6">
            <a:extLst>
              <a:ext uri="{FF2B5EF4-FFF2-40B4-BE49-F238E27FC236}">
                <a16:creationId xmlns:a16="http://schemas.microsoft.com/office/drawing/2014/main" id="{450E346D-48B3-4238-984A-EAAD92800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559832"/>
            <a:ext cx="5943600" cy="3013375"/>
          </a:xfrm>
          <a:prstGeom prst="rect">
            <a:avLst/>
          </a:prstGeom>
          <a:ln>
            <a:noFill/>
          </a:ln>
          <a:effectLst>
            <a:outerShdw blurRad="190500" algn="tl" rotWithShape="0">
              <a:srgbClr val="000000">
                <a:alpha val="70000"/>
              </a:srgbClr>
            </a:outerShdw>
          </a:effectLst>
        </p:spPr>
      </p:pic>
      <p:sp>
        <p:nvSpPr>
          <p:cNvPr id="9" name="CasellaDiTesto 8">
            <a:extLst>
              <a:ext uri="{FF2B5EF4-FFF2-40B4-BE49-F238E27FC236}">
                <a16:creationId xmlns:a16="http://schemas.microsoft.com/office/drawing/2014/main" id="{C5DE0ACF-6245-4CE6-90BA-C10E76EC1E86}"/>
              </a:ext>
            </a:extLst>
          </p:cNvPr>
          <p:cNvSpPr txBox="1"/>
          <p:nvPr/>
        </p:nvSpPr>
        <p:spPr>
          <a:xfrm>
            <a:off x="504825" y="1375166"/>
            <a:ext cx="4162425" cy="523220"/>
          </a:xfrm>
          <a:prstGeom prst="rect">
            <a:avLst/>
          </a:prstGeom>
          <a:noFill/>
        </p:spPr>
        <p:txBody>
          <a:bodyPr wrap="square" rtlCol="0">
            <a:spAutoFit/>
          </a:bodyPr>
          <a:lstStyle/>
          <a:p>
            <a:pPr algn="ctr"/>
            <a:r>
              <a:rPr lang="it-IT" sz="2800" b="1" dirty="0">
                <a:solidFill>
                  <a:schemeClr val="accent1">
                    <a:lumMod val="75000"/>
                  </a:schemeClr>
                </a:solidFill>
                <a:latin typeface="Times New Roman" panose="02020603050405020304" pitchFamily="18" charset="0"/>
                <a:cs typeface="Times New Roman" panose="02020603050405020304" pitchFamily="18" charset="0"/>
              </a:rPr>
              <a:t>IN EUROPA</a:t>
            </a:r>
          </a:p>
        </p:txBody>
      </p:sp>
      <p:sp>
        <p:nvSpPr>
          <p:cNvPr id="10" name="Rettangolo 9">
            <a:extLst>
              <a:ext uri="{FF2B5EF4-FFF2-40B4-BE49-F238E27FC236}">
                <a16:creationId xmlns:a16="http://schemas.microsoft.com/office/drawing/2014/main" id="{420ED225-B631-4100-B64D-7883F04EBC8E}"/>
              </a:ext>
            </a:extLst>
          </p:cNvPr>
          <p:cNvSpPr/>
          <p:nvPr/>
        </p:nvSpPr>
        <p:spPr>
          <a:xfrm>
            <a:off x="4729673" y="81260"/>
            <a:ext cx="2980303" cy="707886"/>
          </a:xfrm>
          <a:prstGeom prst="rect">
            <a:avLst/>
          </a:prstGeom>
          <a:noFill/>
        </p:spPr>
        <p:txBody>
          <a:bodyPr wrap="none" lIns="91440" tIns="45720" rIns="91440" bIns="45720">
            <a:spAutoFit/>
          </a:bodyPr>
          <a:lstStyle/>
          <a:p>
            <a:pPr algn="ctr"/>
            <a:r>
              <a:rPr lang="it-IT" sz="4000" b="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imes New Roman" panose="02020603050405020304" pitchFamily="18" charset="0"/>
                <a:cs typeface="Times New Roman" panose="02020603050405020304" pitchFamily="18" charset="0"/>
              </a:rPr>
              <a:t>Lo Ius soli…</a:t>
            </a:r>
            <a:endParaRPr lang="it-IT"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imes New Roman" panose="02020603050405020304" pitchFamily="18" charset="0"/>
              <a:cs typeface="Times New Roman" panose="02020603050405020304" pitchFamily="18" charset="0"/>
            </a:endParaRPr>
          </a:p>
        </p:txBody>
      </p:sp>
      <p:sp>
        <p:nvSpPr>
          <p:cNvPr id="11" name="CasellaDiTesto 10">
            <a:extLst>
              <a:ext uri="{FF2B5EF4-FFF2-40B4-BE49-F238E27FC236}">
                <a16:creationId xmlns:a16="http://schemas.microsoft.com/office/drawing/2014/main" id="{C3E67D42-CC07-4DBC-9908-16D0FAB41883}"/>
              </a:ext>
            </a:extLst>
          </p:cNvPr>
          <p:cNvSpPr txBox="1"/>
          <p:nvPr/>
        </p:nvSpPr>
        <p:spPr>
          <a:xfrm>
            <a:off x="6791325" y="1922312"/>
            <a:ext cx="3686175" cy="523220"/>
          </a:xfrm>
          <a:prstGeom prst="rect">
            <a:avLst/>
          </a:prstGeom>
          <a:noFill/>
        </p:spPr>
        <p:txBody>
          <a:bodyPr wrap="square" rtlCol="0">
            <a:spAutoFit/>
          </a:bodyPr>
          <a:lstStyle/>
          <a:p>
            <a:pPr algn="ctr"/>
            <a:r>
              <a:rPr lang="it-IT" sz="2800" b="1" dirty="0">
                <a:solidFill>
                  <a:schemeClr val="accent1">
                    <a:lumMod val="75000"/>
                  </a:schemeClr>
                </a:solidFill>
                <a:latin typeface="Times New Roman" panose="02020603050405020304" pitchFamily="18" charset="0"/>
                <a:cs typeface="Times New Roman" panose="02020603050405020304" pitchFamily="18" charset="0"/>
              </a:rPr>
              <a:t>NEL MONDO</a:t>
            </a:r>
          </a:p>
        </p:txBody>
      </p:sp>
      <p:sp>
        <p:nvSpPr>
          <p:cNvPr id="12" name="CasellaDiTesto 11">
            <a:extLst>
              <a:ext uri="{FF2B5EF4-FFF2-40B4-BE49-F238E27FC236}">
                <a16:creationId xmlns:a16="http://schemas.microsoft.com/office/drawing/2014/main" id="{417884FD-F785-4BB6-9F88-D6AE20F9D7D6}"/>
              </a:ext>
            </a:extLst>
          </p:cNvPr>
          <p:cNvSpPr txBox="1"/>
          <p:nvPr/>
        </p:nvSpPr>
        <p:spPr>
          <a:xfrm>
            <a:off x="209550" y="5591175"/>
            <a:ext cx="5457825" cy="646331"/>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Lo ius soli in Europa costituisce un’eccezione ed è ammesso solo in maniera condizionata.</a:t>
            </a:r>
          </a:p>
        </p:txBody>
      </p:sp>
      <p:sp>
        <p:nvSpPr>
          <p:cNvPr id="13" name="CasellaDiTesto 12">
            <a:extLst>
              <a:ext uri="{FF2B5EF4-FFF2-40B4-BE49-F238E27FC236}">
                <a16:creationId xmlns:a16="http://schemas.microsoft.com/office/drawing/2014/main" id="{A428FF81-3C01-489C-A04A-6D18FF501C43}"/>
              </a:ext>
            </a:extLst>
          </p:cNvPr>
          <p:cNvSpPr txBox="1"/>
          <p:nvPr/>
        </p:nvSpPr>
        <p:spPr>
          <a:xfrm>
            <a:off x="6096000" y="5697032"/>
            <a:ext cx="5753100" cy="923330"/>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È invece tipico del continente americano, ove quasi tutti gli Stati (tra cui gli USA) lo applicano automaticamente e senza condizioni (</a:t>
            </a:r>
            <a:r>
              <a:rPr lang="it-IT" i="1" dirty="0">
                <a:latin typeface="Times New Roman" panose="02020603050405020304" pitchFamily="18" charset="0"/>
                <a:cs typeface="Times New Roman" panose="02020603050405020304" pitchFamily="18" charset="0"/>
              </a:rPr>
              <a:t>ius soli </a:t>
            </a:r>
            <a:r>
              <a:rPr lang="it-IT" dirty="0">
                <a:latin typeface="Times New Roman" panose="02020603050405020304" pitchFamily="18" charset="0"/>
                <a:cs typeface="Times New Roman" panose="02020603050405020304" pitchFamily="18" charset="0"/>
              </a:rPr>
              <a:t>puro).</a:t>
            </a:r>
          </a:p>
        </p:txBody>
      </p:sp>
    </p:spTree>
    <p:extLst>
      <p:ext uri="{BB962C8B-B14F-4D97-AF65-F5344CB8AC3E}">
        <p14:creationId xmlns:p14="http://schemas.microsoft.com/office/powerpoint/2010/main" val="370860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9A2EBB3-EB11-47DC-B595-73C91CED28F8}"/>
              </a:ext>
            </a:extLst>
          </p:cNvPr>
          <p:cNvSpPr txBox="1"/>
          <p:nvPr/>
        </p:nvSpPr>
        <p:spPr>
          <a:xfrm>
            <a:off x="876300" y="304800"/>
            <a:ext cx="10420350" cy="954107"/>
          </a:xfrm>
          <a:prstGeom prst="rect">
            <a:avLst/>
          </a:prstGeom>
          <a:noFill/>
        </p:spPr>
        <p:txBody>
          <a:bodyPr wrap="square" rtlCol="0">
            <a:spAutoFit/>
          </a:bodyPr>
          <a:lstStyle/>
          <a:p>
            <a:pPr algn="ctr"/>
            <a:r>
              <a:rPr lang="it-IT" sz="2800" b="1" dirty="0">
                <a:solidFill>
                  <a:schemeClr val="accent1">
                    <a:lumMod val="75000"/>
                  </a:schemeClr>
                </a:solidFill>
                <a:latin typeface="Times New Roman" panose="02020603050405020304" pitchFamily="18" charset="0"/>
                <a:cs typeface="Times New Roman" panose="02020603050405020304" pitchFamily="18" charset="0"/>
              </a:rPr>
              <a:t>CRITICITA’ DOVUTE ALLA </a:t>
            </a:r>
          </a:p>
          <a:p>
            <a:pPr algn="ctr"/>
            <a:r>
              <a:rPr lang="it-IT" sz="2800" b="1" dirty="0">
                <a:solidFill>
                  <a:schemeClr val="accent1">
                    <a:lumMod val="75000"/>
                  </a:schemeClr>
                </a:solidFill>
                <a:latin typeface="Times New Roman" panose="02020603050405020304" pitchFamily="18" charset="0"/>
                <a:cs typeface="Times New Roman" panose="02020603050405020304" pitchFamily="18" charset="0"/>
              </a:rPr>
              <a:t>MANCATA APPLICAZIONE DELLO IUS SOLI</a:t>
            </a:r>
          </a:p>
        </p:txBody>
      </p:sp>
      <p:sp>
        <p:nvSpPr>
          <p:cNvPr id="3" name="CasellaDiTesto 2">
            <a:extLst>
              <a:ext uri="{FF2B5EF4-FFF2-40B4-BE49-F238E27FC236}">
                <a16:creationId xmlns:a16="http://schemas.microsoft.com/office/drawing/2014/main" id="{F000DB4E-C5EF-4CC2-8A69-DF2F8B2548C5}"/>
              </a:ext>
            </a:extLst>
          </p:cNvPr>
          <p:cNvSpPr txBox="1"/>
          <p:nvPr/>
        </p:nvSpPr>
        <p:spPr>
          <a:xfrm>
            <a:off x="707624" y="1809425"/>
            <a:ext cx="10420350" cy="3785652"/>
          </a:xfrm>
          <a:prstGeom prst="rect">
            <a:avLst/>
          </a:prstGeom>
          <a:noFill/>
        </p:spPr>
        <p:txBody>
          <a:bodyPr wrap="square" rtlCol="0">
            <a:spAutoFit/>
          </a:bodyPr>
          <a:lstStyle/>
          <a:p>
            <a:pPr algn="just"/>
            <a:r>
              <a:rPr lang="it-IT" sz="1600" dirty="0">
                <a:latin typeface="Times New Roman" panose="02020603050405020304" pitchFamily="18" charset="0"/>
                <a:cs typeface="Times New Roman" panose="02020603050405020304" pitchFamily="18" charset="0"/>
              </a:rPr>
              <a:t>Sono quasi </a:t>
            </a:r>
            <a:r>
              <a:rPr lang="it-IT" sz="1600" b="1" dirty="0">
                <a:latin typeface="Times New Roman" panose="02020603050405020304" pitchFamily="18" charset="0"/>
                <a:cs typeface="Times New Roman" panose="02020603050405020304" pitchFamily="18" charset="0"/>
              </a:rPr>
              <a:t>un milione e 300mila </a:t>
            </a:r>
            <a:r>
              <a:rPr lang="it-IT" sz="1600" dirty="0">
                <a:latin typeface="Times New Roman" panose="02020603050405020304" pitchFamily="18" charset="0"/>
                <a:cs typeface="Times New Roman" panose="02020603050405020304" pitchFamily="18" charset="0"/>
              </a:rPr>
              <a:t>i  figli di immigrati che vivono nel nostro Paese. 3 su 4 sono nati in Italia. Più della metà ha meno di 8 anni. In 842mila vanno a scuola. Dal rapporto annuale 2020 a cura del Ministero del lavoro e delle Politiche Sociali ‘Gli stranieri nel mondo del lavoro in Italia’ si rileva che al 1° gennaio 2019, risiedono in Italia 5,255 milioni di cittadini stranieri, l’8,7% della popolazione. L’Italia è, quindi, al terzo posto in Europa tra i Paesi con più residenti stranieri, dopo Germania e Regno Unito e prima di Francia e Spagna. I cittadini non comunitari regolarmente soggiornanti sono 3,717 milioni. Nel 2018, ultimo dato disponibile, sono stati rilasciati 242 mila nuovi permessi di soggiorno, il 7,9% in meno rispetto al 2017. Oltre la metà (50,7%) sono stati rilasciati per motivi familiari, seguiti dai permessi per asilo/umanitari (26,8%) e da quelli per studio (9,1</a:t>
            </a:r>
            <a:r>
              <a:rPr lang="it-IT" sz="1600" u="sng" dirty="0">
                <a:latin typeface="Times New Roman" panose="02020603050405020304" pitchFamily="18" charset="0"/>
                <a:cs typeface="Times New Roman" panose="02020603050405020304" pitchFamily="18" charset="0"/>
              </a:rPr>
              <a:t>%). I nuovi permessi per lavoro sono solo il 6%. </a:t>
            </a:r>
            <a:endParaRPr lang="it-IT" sz="1600" u="sng" cap="small" dirty="0">
              <a:latin typeface="Times New Roman" panose="02020603050405020304" pitchFamily="18" charset="0"/>
              <a:cs typeface="Times New Roman" panose="02020603050405020304" pitchFamily="18" charset="0"/>
            </a:endParaRPr>
          </a:p>
          <a:p>
            <a:pPr algn="just"/>
            <a:r>
              <a:rPr lang="it-IT" sz="1600" dirty="0">
                <a:latin typeface="Times New Roman" panose="02020603050405020304" pitchFamily="18" charset="0"/>
                <a:cs typeface="Times New Roman" panose="02020603050405020304" pitchFamily="18" charset="0"/>
              </a:rPr>
              <a:t>Nel 2019, la popolazione straniera in età da lavoro (15-64 anni) supera i 4 milioni e 33 mila individui. I cittadini stranieri occupati sono 2 milioni 505 mila (il 10,7% degli occupati in Italia), quelli in cerca di lavoro 402 mila (15,6%) e gli inattivi tra i 15 e i 64 anni 1 milione 175 mila (8,9%).</a:t>
            </a:r>
            <a:r>
              <a:rPr lang="it-IT" sz="1600" dirty="0"/>
              <a:t> </a:t>
            </a:r>
            <a:r>
              <a:rPr lang="it-IT" sz="1600" dirty="0">
                <a:latin typeface="Times New Roman" panose="02020603050405020304" pitchFamily="18" charset="0"/>
                <a:cs typeface="Times New Roman" panose="02020603050405020304" pitchFamily="18" charset="0"/>
              </a:rPr>
              <a:t>Il tasso di occupazione femminile è pari al 55% tra le comunitarie e al 46,5% tra le extra UE, il tasso di disoccupazione è 15,6% tra le comunitarie e 16,7% tra le extra UE, il tasso di inattività è 34,7% tra le comunitarie e 43,9% tra le extra UE.</a:t>
            </a:r>
            <a:r>
              <a:rPr lang="it-IT" sz="1600" dirty="0"/>
              <a:t> </a:t>
            </a:r>
            <a:r>
              <a:rPr lang="it-IT" sz="1600" dirty="0">
                <a:latin typeface="Times New Roman" panose="02020603050405020304" pitchFamily="18" charset="0"/>
                <a:cs typeface="Times New Roman" panose="02020603050405020304" pitchFamily="18" charset="0"/>
              </a:rPr>
              <a:t>I titolari di imprese nati in un paese Extra UE sono 383.462, pari al 12,2% del totale, e sono aumentati del +1,1% tra il 2018 e il 2019, </a:t>
            </a:r>
            <a:r>
              <a:rPr lang="it-IT" sz="1600" u="sng" dirty="0">
                <a:latin typeface="Times New Roman" panose="02020603050405020304" pitchFamily="18" charset="0"/>
                <a:cs typeface="Times New Roman" panose="02020603050405020304" pitchFamily="18" charset="0"/>
              </a:rPr>
              <a:t>il 21,9% dei titolari sono donne</a:t>
            </a:r>
            <a:r>
              <a:rPr lang="it-IT" sz="1600" u="sng" dirty="0"/>
              <a:t>. </a:t>
            </a:r>
            <a:endParaRPr lang="it-IT" sz="1600" b="1" u="sng" dirty="0">
              <a:latin typeface="Times New Roman" panose="02020603050405020304" pitchFamily="18" charset="0"/>
              <a:cs typeface="Times New Roman" panose="02020603050405020304" pitchFamily="18" charset="0"/>
            </a:endParaRPr>
          </a:p>
          <a:p>
            <a:pPr algn="just"/>
            <a:r>
              <a:rPr lang="it-IT" sz="1600" dirty="0">
                <a:latin typeface="Times New Roman" panose="02020603050405020304" pitchFamily="18" charset="0"/>
                <a:cs typeface="Times New Roman" panose="02020603050405020304" pitchFamily="18" charset="0"/>
              </a:rPr>
              <a:t>.</a:t>
            </a:r>
            <a:endParaRPr lang="it-IT" sz="1600" b="1"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8AA42E56-F138-4936-97B9-CBC9257E1C51}"/>
              </a:ext>
            </a:extLst>
          </p:cNvPr>
          <p:cNvSpPr txBox="1"/>
          <p:nvPr/>
        </p:nvSpPr>
        <p:spPr>
          <a:xfrm>
            <a:off x="876300" y="5309851"/>
            <a:ext cx="10251674" cy="1446550"/>
          </a:xfrm>
          <a:prstGeom prst="rect">
            <a:avLst/>
          </a:prstGeom>
          <a:noFill/>
        </p:spPr>
        <p:txBody>
          <a:bodyPr wrap="square" rtlCol="0">
            <a:spAutoFit/>
          </a:bodyPr>
          <a:lstStyle/>
          <a:p>
            <a:pPr algn="just"/>
            <a:r>
              <a:rPr lang="it-IT" sz="1600" dirty="0">
                <a:latin typeface="Times New Roman" panose="02020603050405020304" pitchFamily="18" charset="0"/>
                <a:cs typeface="Times New Roman" panose="02020603050405020304" pitchFamily="18" charset="0"/>
              </a:rPr>
              <a:t>Eppure, a causa della legge sulla cittadinanza, sono ancora sottoposti a discriminazioni normative e accanimenti burocratici che finiscono per lasciare in sospeso le loro vite:</a:t>
            </a:r>
          </a:p>
          <a:p>
            <a:pPr algn="just"/>
            <a:r>
              <a:rPr lang="it-IT" sz="1400" b="1" dirty="0">
                <a:latin typeface="Times New Roman" panose="02020603050405020304" pitchFamily="18" charset="0"/>
                <a:cs typeface="Times New Roman" panose="02020603050405020304" pitchFamily="18" charset="0"/>
              </a:rPr>
              <a:t>ESCLUSIONE DALL’ELETTORATO PASSIVO E ATTIVO;</a:t>
            </a:r>
          </a:p>
          <a:p>
            <a:pPr algn="just"/>
            <a:r>
              <a:rPr lang="it-IT" sz="1400" b="1" dirty="0">
                <a:latin typeface="Times New Roman" panose="02020603050405020304" pitchFamily="18" charset="0"/>
                <a:cs typeface="Times New Roman" panose="02020603050405020304" pitchFamily="18" charset="0"/>
              </a:rPr>
              <a:t>ESCLUSIONE DALLE PRESTAZIONI SOCIALI ASSISTENZIALI, TRA CUI L’ACCESSO ALLA CASA;</a:t>
            </a:r>
          </a:p>
          <a:p>
            <a:pPr algn="just"/>
            <a:r>
              <a:rPr lang="it-IT" sz="1400" b="1" dirty="0">
                <a:latin typeface="Times New Roman" panose="02020603050405020304" pitchFamily="18" charset="0"/>
                <a:cs typeface="Times New Roman" panose="02020603050405020304" pitchFamily="18" charset="0"/>
              </a:rPr>
              <a:t>ESCLUSIONE DAI VIAGGI STUDIO E DALLE GARE AGONISTICHE NAZIONALI;</a:t>
            </a:r>
          </a:p>
          <a:p>
            <a:pPr algn="just"/>
            <a:r>
              <a:rPr lang="it-IT" sz="1400" b="1" dirty="0">
                <a:latin typeface="Times New Roman" panose="02020603050405020304" pitchFamily="18" charset="0"/>
                <a:cs typeface="Times New Roman" panose="02020603050405020304" pitchFamily="18" charset="0"/>
              </a:rPr>
              <a:t>ESCLUSIONE DAI CONCORSI PUBBLICI, STAGE E TIROCINI.</a:t>
            </a:r>
          </a:p>
        </p:txBody>
      </p:sp>
    </p:spTree>
    <p:extLst>
      <p:ext uri="{BB962C8B-B14F-4D97-AF65-F5344CB8AC3E}">
        <p14:creationId xmlns:p14="http://schemas.microsoft.com/office/powerpoint/2010/main" val="1762440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DFC05D5-A764-48E7-88D2-5D7DF296B90E}"/>
              </a:ext>
            </a:extLst>
          </p:cNvPr>
          <p:cNvSpPr txBox="1"/>
          <p:nvPr/>
        </p:nvSpPr>
        <p:spPr>
          <a:xfrm>
            <a:off x="1120066" y="492876"/>
            <a:ext cx="9951868" cy="523220"/>
          </a:xfrm>
          <a:prstGeom prst="rect">
            <a:avLst/>
          </a:prstGeom>
          <a:noFill/>
        </p:spPr>
        <p:txBody>
          <a:bodyPr wrap="square" rtlCol="0">
            <a:spAutoFit/>
          </a:bodyPr>
          <a:lstStyle/>
          <a:p>
            <a:endParaRPr lang="it-IT" sz="2800" u="sng" dirty="0">
              <a:solidFill>
                <a:srgbClr val="FF0000"/>
              </a:solidFill>
              <a:latin typeface="Arial Rounded MT Bold" panose="020F0704030504030204" pitchFamily="34" charset="0"/>
            </a:endParaRPr>
          </a:p>
        </p:txBody>
      </p:sp>
      <p:sp>
        <p:nvSpPr>
          <p:cNvPr id="3" name="CasellaDiTesto 2">
            <a:extLst>
              <a:ext uri="{FF2B5EF4-FFF2-40B4-BE49-F238E27FC236}">
                <a16:creationId xmlns:a16="http://schemas.microsoft.com/office/drawing/2014/main" id="{7DA19CF5-AAF2-4A50-9695-A667C9FAD033}"/>
              </a:ext>
            </a:extLst>
          </p:cNvPr>
          <p:cNvSpPr txBox="1"/>
          <p:nvPr/>
        </p:nvSpPr>
        <p:spPr>
          <a:xfrm>
            <a:off x="979069" y="1120676"/>
            <a:ext cx="9871969" cy="5262979"/>
          </a:xfrm>
          <a:prstGeom prst="rect">
            <a:avLst/>
          </a:prstGeom>
          <a:noFill/>
        </p:spPr>
        <p:txBody>
          <a:bodyPr wrap="square" rtlCol="0">
            <a:spAutoFit/>
          </a:bodyPr>
          <a:lstStyle/>
          <a:p>
            <a:pPr algn="just"/>
            <a:r>
              <a:rPr lang="it-IT" sz="1600" b="0" i="0" dirty="0">
                <a:effectLst/>
                <a:latin typeface="Times New Roman" panose="02020603050405020304" pitchFamily="18" charset="0"/>
                <a:cs typeface="Times New Roman" panose="02020603050405020304" pitchFamily="18" charset="0"/>
              </a:rPr>
              <a:t>È significativo, ad esempio, che ormai quasi 3 ogni 5 soggiornanti non-Ue (il 56,9%, pari a 2.058.000 persone) siano titolari di un </a:t>
            </a:r>
            <a:r>
              <a:rPr lang="it-IT" sz="1600" b="1" i="0" dirty="0">
                <a:effectLst/>
                <a:latin typeface="Times New Roman" panose="02020603050405020304" pitchFamily="18" charset="0"/>
                <a:cs typeface="Times New Roman" panose="02020603050405020304" pitchFamily="18" charset="0"/>
              </a:rPr>
              <a:t>permesso di lungo soggiorno,</a:t>
            </a:r>
            <a:r>
              <a:rPr lang="it-IT" sz="1600" b="0" i="0" dirty="0">
                <a:effectLst/>
                <a:latin typeface="Times New Roman" panose="02020603050405020304" pitchFamily="18" charset="0"/>
                <a:cs typeface="Times New Roman" panose="02020603050405020304" pitchFamily="18" charset="0"/>
              </a:rPr>
              <a:t> cioè di uno status legale stabile, in quanto non soggetto a periodico rinnovo, ottenuto in virtù di una lunga e ininterrotta permanenza regolare; e che anche tra i restanti </a:t>
            </a:r>
            <a:r>
              <a:rPr lang="it-IT" sz="1600" b="1" i="0" dirty="0">
                <a:effectLst/>
                <a:latin typeface="Times New Roman" panose="02020603050405020304" pitchFamily="18" charset="0"/>
                <a:cs typeface="Times New Roman" panose="02020603050405020304" pitchFamily="18" charset="0"/>
              </a:rPr>
              <a:t>soggiornanti a termine </a:t>
            </a:r>
            <a:r>
              <a:rPr lang="it-IT" sz="1600" b="0" i="0" dirty="0">
                <a:effectLst/>
                <a:latin typeface="Times New Roman" panose="02020603050405020304" pitchFamily="18" charset="0"/>
                <a:cs typeface="Times New Roman" panose="02020603050405020304" pitchFamily="18" charset="0"/>
              </a:rPr>
              <a:t>(1.558.000), ben 4 su 5 (il 79,1%) siano in Italia per motivi di famiglia e lavoro non stagionale, che sottintendono un’intenzione di insediamento stabile.</a:t>
            </a:r>
          </a:p>
          <a:p>
            <a:pPr algn="just"/>
            <a:r>
              <a:rPr lang="it-IT" sz="1600" dirty="0">
                <a:latin typeface="Times New Roman" panose="02020603050405020304" pitchFamily="18" charset="0"/>
                <a:cs typeface="Times New Roman" panose="02020603050405020304" pitchFamily="18" charset="0"/>
              </a:rPr>
              <a:t>Allo stesso modo, il desiderio di permanere sul territorio è dimostrato dal</a:t>
            </a:r>
            <a:r>
              <a:rPr lang="it-IT" sz="1600" b="0" i="0" dirty="0">
                <a:effectLst/>
                <a:latin typeface="Times New Roman" panose="02020603050405020304" pitchFamily="18" charset="0"/>
                <a:cs typeface="Times New Roman" panose="02020603050405020304" pitchFamily="18" charset="0"/>
              </a:rPr>
              <a:t> numero e l’incidenza dei </a:t>
            </a:r>
            <a:r>
              <a:rPr lang="it-IT" sz="1600" b="1" i="0" dirty="0">
                <a:effectLst/>
                <a:latin typeface="Times New Roman" panose="02020603050405020304" pitchFamily="18" charset="0"/>
                <a:cs typeface="Times New Roman" panose="02020603050405020304" pitchFamily="18" charset="0"/>
              </a:rPr>
              <a:t>matrimoni misti</a:t>
            </a:r>
            <a:r>
              <a:rPr lang="it-IT" sz="1600" b="0" i="0" dirty="0">
                <a:effectLst/>
                <a:latin typeface="Times New Roman" panose="02020603050405020304" pitchFamily="18" charset="0"/>
                <a:cs typeface="Times New Roman" panose="02020603050405020304" pitchFamily="18" charset="0"/>
              </a:rPr>
              <a:t> in crescita (circa 23.900 nel 2018: +4,4% rispetto all’anno precedente, il 12,2% di tutti i 195.800 matrimoni celebrati nello stesso anno, contro una media del 9% degli anni precedenti) e che, già a inizio 2018, fossero ben 1.316.000 i </a:t>
            </a:r>
            <a:r>
              <a:rPr lang="it-IT" sz="1600" b="1" i="0" dirty="0">
                <a:effectLst/>
                <a:latin typeface="Times New Roman" panose="02020603050405020304" pitchFamily="18" charset="0"/>
                <a:cs typeface="Times New Roman" panose="02020603050405020304" pitchFamily="18" charset="0"/>
              </a:rPr>
              <a:t>minori, italiani o stranieri, con un background migratorio</a:t>
            </a:r>
            <a:r>
              <a:rPr lang="it-IT" sz="1600" b="0" i="0" dirty="0">
                <a:effectLst/>
                <a:latin typeface="Times New Roman" panose="02020603050405020304" pitchFamily="18" charset="0"/>
                <a:cs typeface="Times New Roman" panose="02020603050405020304" pitchFamily="18" charset="0"/>
              </a:rPr>
              <a:t> (immigrati loro stessi o i loro genitori).</a:t>
            </a:r>
          </a:p>
          <a:p>
            <a:pPr algn="just"/>
            <a:endParaRPr lang="it-IT" sz="1600" dirty="0">
              <a:latin typeface="Times New Roman" panose="02020603050405020304" pitchFamily="18" charset="0"/>
              <a:cs typeface="Times New Roman" panose="02020603050405020304" pitchFamily="18" charset="0"/>
            </a:endParaRPr>
          </a:p>
          <a:p>
            <a:pPr algn="just"/>
            <a:r>
              <a:rPr lang="it-IT" sz="1600" b="0" i="0" dirty="0">
                <a:effectLst/>
                <a:latin typeface="Times New Roman" panose="02020603050405020304" pitchFamily="18" charset="0"/>
                <a:cs typeface="Times New Roman" panose="02020603050405020304" pitchFamily="18" charset="0"/>
              </a:rPr>
              <a:t>Anche l’</a:t>
            </a:r>
            <a:r>
              <a:rPr lang="it-IT" sz="1600" b="1" i="0" dirty="0">
                <a:effectLst/>
                <a:latin typeface="Times New Roman" panose="02020603050405020304" pitchFamily="18" charset="0"/>
                <a:cs typeface="Times New Roman" panose="02020603050405020304" pitchFamily="18" charset="0"/>
              </a:rPr>
              <a:t>accesso alla casa</a:t>
            </a:r>
            <a:r>
              <a:rPr lang="it-IT" sz="1600" b="0" i="0" dirty="0">
                <a:effectLst/>
                <a:latin typeface="Times New Roman" panose="02020603050405020304" pitchFamily="18" charset="0"/>
                <a:cs typeface="Times New Roman" panose="02020603050405020304" pitchFamily="18" charset="0"/>
              </a:rPr>
              <a:t>, complice la crisi indotta dall’emergenza Covid, rischia di subire gravi complicazioni: se ancora nel 2019 il 21,8% degli immigrati ne abitava una di proprietà (contro l’80% degli italiani), il 63,6% una in affitto e il 14,6% alloggiava o presso il proprio datore di lavoro (7,4%), come nel caso dei molti lavoratori domestici, oppure presso parenti e/o connazionali (7,2%), in questo caso spesso in situazioni di sovraffollamento; a fine 2020 si calcola un crollo delle compravendite di immobili da parte di stranieri (-52,7%), della relativa spesa media (da un massimo di 130.000 euro del 2018 a 85.000 euro) e della qualità delle case da loro acquistate (per lo più appartamenti bilocali di ampiezza media di 55 mq, in edifici in modesto stato di conservazione). Inoltre, in controtendenza rispetto agli anni più recenti, nel 2020 sempre più stranieri sono tornati ad acquistare casa o nelle periferie dei principali centri urbani, dove spesso si formano così quartierighetto a connotazione “etnica”, o nei più piccoli dell’hinterland.</a:t>
            </a:r>
          </a:p>
          <a:p>
            <a:pPr algn="just"/>
            <a:endParaRPr lang="it-IT" sz="1600" dirty="0">
              <a:latin typeface="Times New Roman" panose="02020603050405020304" pitchFamily="18" charset="0"/>
              <a:cs typeface="Times New Roman" panose="02020603050405020304" pitchFamily="18" charset="0"/>
            </a:endParaRPr>
          </a:p>
          <a:p>
            <a:pPr algn="just"/>
            <a:endParaRPr lang="it-IT" sz="1600"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35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A5BB7BF-6F02-4791-95FA-B82844E585C3}"/>
              </a:ext>
            </a:extLst>
          </p:cNvPr>
          <p:cNvSpPr txBox="1"/>
          <p:nvPr/>
        </p:nvSpPr>
        <p:spPr>
          <a:xfrm>
            <a:off x="964707" y="292336"/>
            <a:ext cx="10262586" cy="461665"/>
          </a:xfrm>
          <a:prstGeom prst="rect">
            <a:avLst/>
          </a:prstGeom>
          <a:noFill/>
        </p:spPr>
        <p:txBody>
          <a:bodyPr wrap="square" rtlCol="0">
            <a:spAutoFit/>
          </a:bodyPr>
          <a:lstStyle/>
          <a:p>
            <a:pPr algn="ctr"/>
            <a:r>
              <a:rPr lang="it-IT" sz="2400" b="1" dirty="0">
                <a:solidFill>
                  <a:srgbClr val="FF0000"/>
                </a:solidFill>
                <a:latin typeface="Times New Roman" panose="02020603050405020304" pitchFamily="18" charset="0"/>
                <a:cs typeface="Times New Roman" panose="02020603050405020304" pitchFamily="18" charset="0"/>
              </a:rPr>
              <a:t>Covid-19: gli effetti delle diseguaglianze…</a:t>
            </a:r>
          </a:p>
        </p:txBody>
      </p:sp>
      <p:pic>
        <p:nvPicPr>
          <p:cNvPr id="4" name="Immagine 3">
            <a:extLst>
              <a:ext uri="{FF2B5EF4-FFF2-40B4-BE49-F238E27FC236}">
                <a16:creationId xmlns:a16="http://schemas.microsoft.com/office/drawing/2014/main" id="{A7825332-14EA-4A37-8933-785C16B3EB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993" y="1109707"/>
            <a:ext cx="3296180" cy="1854101"/>
          </a:xfrm>
          <a:prstGeom prst="rect">
            <a:avLst/>
          </a:prstGeom>
          <a:ln>
            <a:noFill/>
          </a:ln>
          <a:effectLst>
            <a:softEdge rad="112500"/>
          </a:effectLst>
        </p:spPr>
      </p:pic>
      <p:sp>
        <p:nvSpPr>
          <p:cNvPr id="5" name="CasellaDiTesto 4">
            <a:extLst>
              <a:ext uri="{FF2B5EF4-FFF2-40B4-BE49-F238E27FC236}">
                <a16:creationId xmlns:a16="http://schemas.microsoft.com/office/drawing/2014/main" id="{8C409686-44E1-4522-B612-79248470A42E}"/>
              </a:ext>
            </a:extLst>
          </p:cNvPr>
          <p:cNvSpPr txBox="1"/>
          <p:nvPr/>
        </p:nvSpPr>
        <p:spPr>
          <a:xfrm>
            <a:off x="4074850" y="1159594"/>
            <a:ext cx="7681157" cy="1754326"/>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Grazie all’art.13 del «Decreto Cura Italia» del 17 marzo 2020, n.18 (convertito in L. 27/2020), possono essere assunti </a:t>
            </a:r>
            <a:r>
              <a:rPr lang="it-IT" i="1" dirty="0">
                <a:latin typeface="Times New Roman" panose="02020603050405020304" pitchFamily="18" charset="0"/>
                <a:cs typeface="Times New Roman" panose="02020603050405020304" pitchFamily="18" charset="0"/>
              </a:rPr>
              <a:t>«alle dipendenze della pubblica amministrazione per l’esercizio di professioni sanitarie e per la qualifica di operatore socio-sanitario…tutti i cittadini di Paesi non appartenenti all’UE, titolari di un permesso di soggiorno che consente di lavorare, fermo ogni altro limite di legge».</a:t>
            </a:r>
          </a:p>
        </p:txBody>
      </p:sp>
      <p:sp>
        <p:nvSpPr>
          <p:cNvPr id="6" name="CasellaDiTesto 5">
            <a:extLst>
              <a:ext uri="{FF2B5EF4-FFF2-40B4-BE49-F238E27FC236}">
                <a16:creationId xmlns:a16="http://schemas.microsoft.com/office/drawing/2014/main" id="{E68AD649-A80F-4798-8230-6D9AC1DDC8ED}"/>
              </a:ext>
            </a:extLst>
          </p:cNvPr>
          <p:cNvSpPr txBox="1"/>
          <p:nvPr/>
        </p:nvSpPr>
        <p:spPr>
          <a:xfrm>
            <a:off x="621437" y="3429000"/>
            <a:ext cx="9978501" cy="923330"/>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Inspiegabilmente, le amministrazioni di Ospedali e Aziende sanitarie stanno completamente ignorando questa disposizione, continuando a bandire concorsi che </a:t>
            </a:r>
            <a:r>
              <a:rPr lang="it-IT" b="1" dirty="0">
                <a:latin typeface="Times New Roman" panose="02020603050405020304" pitchFamily="18" charset="0"/>
                <a:cs typeface="Times New Roman" panose="02020603050405020304" pitchFamily="18" charset="0"/>
              </a:rPr>
              <a:t>richiedono il requisito della «cittadinanza italiana o di paesi dell’Unione Europea».</a:t>
            </a:r>
          </a:p>
        </p:txBody>
      </p:sp>
      <p:sp>
        <p:nvSpPr>
          <p:cNvPr id="7" name="CasellaDiTesto 6">
            <a:extLst>
              <a:ext uri="{FF2B5EF4-FFF2-40B4-BE49-F238E27FC236}">
                <a16:creationId xmlns:a16="http://schemas.microsoft.com/office/drawing/2014/main" id="{BD4CA12A-1AAB-4E93-ADFB-A9E532E8A208}"/>
              </a:ext>
            </a:extLst>
          </p:cNvPr>
          <p:cNvSpPr txBox="1"/>
          <p:nvPr/>
        </p:nvSpPr>
        <p:spPr>
          <a:xfrm>
            <a:off x="621437" y="4758651"/>
            <a:ext cx="9454719" cy="1477328"/>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Secondo l’</a:t>
            </a:r>
            <a:r>
              <a:rPr lang="it-IT" dirty="0" err="1">
                <a:latin typeface="Times New Roman" panose="02020603050405020304" pitchFamily="18" charset="0"/>
                <a:cs typeface="Times New Roman" panose="02020603050405020304" pitchFamily="18" charset="0"/>
              </a:rPr>
              <a:t>Amsi</a:t>
            </a:r>
            <a:r>
              <a:rPr lang="it-IT" dirty="0">
                <a:latin typeface="Times New Roman" panose="02020603050405020304" pitchFamily="18" charset="0"/>
                <a:cs typeface="Times New Roman" panose="02020603050405020304" pitchFamily="18" charset="0"/>
              </a:rPr>
              <a:t> (Associazione medici stranieri in Italia) nel nostro Paese sono presenti circa </a:t>
            </a:r>
            <a:r>
              <a:rPr lang="it-IT" b="1" dirty="0">
                <a:latin typeface="Times New Roman" panose="02020603050405020304" pitchFamily="18" charset="0"/>
                <a:cs typeface="Times New Roman" panose="02020603050405020304" pitchFamily="18" charset="0"/>
              </a:rPr>
              <a:t>77.500</a:t>
            </a:r>
            <a:r>
              <a:rPr lang="it-IT" dirty="0">
                <a:latin typeface="Times New Roman" panose="02020603050405020304" pitchFamily="18" charset="0"/>
                <a:cs typeface="Times New Roman" panose="02020603050405020304" pitchFamily="18" charset="0"/>
              </a:rPr>
              <a:t> persone aventi cittadinanza straniera con qualifiche sanitarie, tra cui </a:t>
            </a:r>
            <a:r>
              <a:rPr lang="it-IT" b="1" dirty="0">
                <a:latin typeface="Times New Roman" panose="02020603050405020304" pitchFamily="18" charset="0"/>
                <a:cs typeface="Times New Roman" panose="02020603050405020304" pitchFamily="18" charset="0"/>
              </a:rPr>
              <a:t>22mila medici</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38mila infermieri</a:t>
            </a:r>
            <a:r>
              <a:rPr lang="it-IT" dirty="0">
                <a:latin typeface="Times New Roman" panose="02020603050405020304" pitchFamily="18" charset="0"/>
                <a:cs typeface="Times New Roman" panose="02020603050405020304" pitchFamily="18" charset="0"/>
              </a:rPr>
              <a:t> e, poi, fisioterapisti, farmacisti, odontoiatri e altri professionisti della sanità. Tutte persone che potrebbero dare un serio contributo nella gestione dell’emergenza sanitaria, ma a cui viene, ingiustamente, negata questa opportunità.</a:t>
            </a:r>
          </a:p>
        </p:txBody>
      </p:sp>
    </p:spTree>
    <p:extLst>
      <p:ext uri="{BB962C8B-B14F-4D97-AF65-F5344CB8AC3E}">
        <p14:creationId xmlns:p14="http://schemas.microsoft.com/office/powerpoint/2010/main" val="1140197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6796D3E-C171-442A-A2E0-F8F9505949DC}"/>
              </a:ext>
            </a:extLst>
          </p:cNvPr>
          <p:cNvSpPr txBox="1"/>
          <p:nvPr/>
        </p:nvSpPr>
        <p:spPr>
          <a:xfrm>
            <a:off x="2139518" y="292963"/>
            <a:ext cx="7297445" cy="523220"/>
          </a:xfrm>
          <a:prstGeom prst="rect">
            <a:avLst/>
          </a:prstGeom>
          <a:noFill/>
        </p:spPr>
        <p:txBody>
          <a:bodyPr wrap="square" rtlCol="0">
            <a:spAutoFit/>
          </a:bodyPr>
          <a:lstStyle/>
          <a:p>
            <a:pPr algn="ctr"/>
            <a:r>
              <a:rPr lang="it-IT" sz="2800" u="sng" dirty="0">
                <a:solidFill>
                  <a:schemeClr val="accent1">
                    <a:lumMod val="75000"/>
                  </a:schemeClr>
                </a:solidFill>
                <a:latin typeface="Arial Rounded MT Bold" panose="020F0704030504030204" pitchFamily="34" charset="0"/>
              </a:rPr>
              <a:t>Giurisprudenza…</a:t>
            </a:r>
          </a:p>
        </p:txBody>
      </p:sp>
      <p:sp>
        <p:nvSpPr>
          <p:cNvPr id="3" name="CasellaDiTesto 2">
            <a:extLst>
              <a:ext uri="{FF2B5EF4-FFF2-40B4-BE49-F238E27FC236}">
                <a16:creationId xmlns:a16="http://schemas.microsoft.com/office/drawing/2014/main" id="{6CF0683E-0EFA-493B-8118-8090C790102B}"/>
              </a:ext>
            </a:extLst>
          </p:cNvPr>
          <p:cNvSpPr txBox="1"/>
          <p:nvPr/>
        </p:nvSpPr>
        <p:spPr>
          <a:xfrm>
            <a:off x="353625" y="929472"/>
            <a:ext cx="5257060" cy="1415772"/>
          </a:xfrm>
          <a:prstGeom prst="rect">
            <a:avLst/>
          </a:prstGeom>
          <a:noFill/>
        </p:spPr>
        <p:txBody>
          <a:bodyPr wrap="square" rtlCol="0">
            <a:spAutoFit/>
          </a:bodyPr>
          <a:lstStyle/>
          <a:p>
            <a:r>
              <a:rPr lang="it-IT" sz="1600" b="1" dirty="0"/>
              <a:t>-Tribunale di Venezia, ordinanza 19 ottobre 2020</a:t>
            </a:r>
          </a:p>
          <a:p>
            <a:r>
              <a:rPr lang="it-IT" sz="1400" dirty="0"/>
              <a:t>Il mancato riconoscimento da parte dell’USSL Serenissima e della Regione Veneto a favore dei cittadini stranieri minori di età irregolarmente soggiornanti, di un servizio ambulatoriale pediatrico pubblico accessibile gratuitamente equiparabile al pediatra di libera scelta cui dà diritto al SSN costituisce comportamento discriminatorio.</a:t>
            </a:r>
          </a:p>
        </p:txBody>
      </p:sp>
      <p:sp>
        <p:nvSpPr>
          <p:cNvPr id="4" name="CasellaDiTesto 3">
            <a:extLst>
              <a:ext uri="{FF2B5EF4-FFF2-40B4-BE49-F238E27FC236}">
                <a16:creationId xmlns:a16="http://schemas.microsoft.com/office/drawing/2014/main" id="{4B7939BE-DAAF-4999-B0DE-41065E85A2D0}"/>
              </a:ext>
            </a:extLst>
          </p:cNvPr>
          <p:cNvSpPr txBox="1"/>
          <p:nvPr/>
        </p:nvSpPr>
        <p:spPr>
          <a:xfrm>
            <a:off x="353625" y="2669396"/>
            <a:ext cx="5257059" cy="1877437"/>
          </a:xfrm>
          <a:prstGeom prst="rect">
            <a:avLst/>
          </a:prstGeom>
          <a:noFill/>
        </p:spPr>
        <p:txBody>
          <a:bodyPr wrap="square" rtlCol="0">
            <a:spAutoFit/>
          </a:bodyPr>
          <a:lstStyle/>
          <a:p>
            <a:r>
              <a:rPr lang="it-IT" sz="1600" b="1" dirty="0"/>
              <a:t>-Circolare del Ministero dell’Interno del 14 agosto 2020, n.10</a:t>
            </a:r>
          </a:p>
          <a:p>
            <a:r>
              <a:rPr lang="it-IT" sz="1400" dirty="0"/>
              <a:t>D.L. 4 ottobre 2018, n.113, convertito, con modificazioni, il L. 1°dicembre 2018, n.132-Art.13 (Disposizioni in materia di iscrizione anagrafica)-Sentenza della Corte Costituzionale n.186 del 9 luglio 2020, pubblicata nella G.U. 1^Serie Speciale n.32 del 5 agosto 2020-Richiedenti protezione internazionale-Domanda di iscrizione anagrafica.</a:t>
            </a:r>
          </a:p>
        </p:txBody>
      </p:sp>
      <p:sp>
        <p:nvSpPr>
          <p:cNvPr id="5" name="CasellaDiTesto 4">
            <a:extLst>
              <a:ext uri="{FF2B5EF4-FFF2-40B4-BE49-F238E27FC236}">
                <a16:creationId xmlns:a16="http://schemas.microsoft.com/office/drawing/2014/main" id="{3171F9A3-3A4F-410A-841B-BD5230B61B01}"/>
              </a:ext>
            </a:extLst>
          </p:cNvPr>
          <p:cNvSpPr txBox="1"/>
          <p:nvPr/>
        </p:nvSpPr>
        <p:spPr>
          <a:xfrm>
            <a:off x="6581313" y="4870985"/>
            <a:ext cx="5257059" cy="1631216"/>
          </a:xfrm>
          <a:prstGeom prst="rect">
            <a:avLst/>
          </a:prstGeom>
          <a:noFill/>
        </p:spPr>
        <p:txBody>
          <a:bodyPr wrap="square" rtlCol="0">
            <a:spAutoFit/>
          </a:bodyPr>
          <a:lstStyle/>
          <a:p>
            <a:r>
              <a:rPr lang="it-IT" sz="1600" b="1" dirty="0"/>
              <a:t>-Corte EDU, sentenza del 16 luglio 2020</a:t>
            </a:r>
          </a:p>
          <a:p>
            <a:r>
              <a:rPr lang="it-IT" sz="1400" dirty="0"/>
              <a:t>La legislazione di uno Stato che, riservando ai soli individui in possesso di un certificato di nascita nazionale la possibilità di accedere alla rettifica  del sesso anagrafico e del nome nei documenti, esclude gli stranieri regolarmente soggiornanti, realizza un’ingerenza sproporzionata nel diritto alla vita privata degli interessati, in violazione dell’art.8 CEDU.</a:t>
            </a:r>
          </a:p>
        </p:txBody>
      </p:sp>
      <p:sp>
        <p:nvSpPr>
          <p:cNvPr id="7" name="CasellaDiTesto 6">
            <a:extLst>
              <a:ext uri="{FF2B5EF4-FFF2-40B4-BE49-F238E27FC236}">
                <a16:creationId xmlns:a16="http://schemas.microsoft.com/office/drawing/2014/main" id="{61F202E9-5FE8-473F-AED5-138F10A48C7C}"/>
              </a:ext>
            </a:extLst>
          </p:cNvPr>
          <p:cNvSpPr txBox="1"/>
          <p:nvPr/>
        </p:nvSpPr>
        <p:spPr>
          <a:xfrm>
            <a:off x="6581315" y="964830"/>
            <a:ext cx="5439050" cy="1415772"/>
          </a:xfrm>
          <a:prstGeom prst="rect">
            <a:avLst/>
          </a:prstGeom>
          <a:noFill/>
        </p:spPr>
        <p:txBody>
          <a:bodyPr wrap="square" rtlCol="0">
            <a:spAutoFit/>
          </a:bodyPr>
          <a:lstStyle/>
          <a:p>
            <a:r>
              <a:rPr lang="it-IT" sz="1600" b="1" dirty="0"/>
              <a:t>-Tribunale di Roma, ordinanza 25 febbraio 2020</a:t>
            </a:r>
          </a:p>
          <a:p>
            <a:r>
              <a:rPr lang="it-IT" sz="1400" dirty="0"/>
              <a:t>Conferma l’orientamento della Cassazione di Napoli del 1907, secondo cui, in ragione della natura di diritto assoluto, la cittadinanza italiana può perdersi solo in forza di una rinuncia tramite un atto volontario ed esplicito e non anche a seguito di una rinuncia implicita derivante dal mancato esercizio della rinuncia alla cittadinanza brasiliana.</a:t>
            </a:r>
          </a:p>
        </p:txBody>
      </p:sp>
      <p:sp>
        <p:nvSpPr>
          <p:cNvPr id="8" name="CasellaDiTesto 7">
            <a:extLst>
              <a:ext uri="{FF2B5EF4-FFF2-40B4-BE49-F238E27FC236}">
                <a16:creationId xmlns:a16="http://schemas.microsoft.com/office/drawing/2014/main" id="{5D2C6E7C-F2AB-4C3A-AFCD-DB87A40ADFF0}"/>
              </a:ext>
            </a:extLst>
          </p:cNvPr>
          <p:cNvSpPr txBox="1"/>
          <p:nvPr/>
        </p:nvSpPr>
        <p:spPr>
          <a:xfrm>
            <a:off x="6581313" y="2577062"/>
            <a:ext cx="5162365" cy="2062103"/>
          </a:xfrm>
          <a:prstGeom prst="rect">
            <a:avLst/>
          </a:prstGeom>
          <a:noFill/>
        </p:spPr>
        <p:txBody>
          <a:bodyPr wrap="square" rtlCol="0">
            <a:spAutoFit/>
          </a:bodyPr>
          <a:lstStyle/>
          <a:p>
            <a:r>
              <a:rPr lang="it-IT" sz="1600" b="1" dirty="0"/>
              <a:t>-Tribunale di Milano, ordinanza 10 novembre 2020</a:t>
            </a:r>
          </a:p>
          <a:p>
            <a:r>
              <a:rPr lang="it-IT" sz="1400" dirty="0"/>
              <a:t>Il DPCM 17.2.2017 e le circolari INPS che limitano l’accesso al bonus asili nido ai soli cittadini extra UE in possesso di permesso di soggiorno per lungo soggiornanti o protezione internazionale costituiscono discriminazione, in quanto la prestazione, essendo destinata a compensare carichi familiari, si inserisce nell’alveo delle prestazioni di sicurezza sociale disciplinate dal Reg. 883/2004 richiamato all’art. 12 della Direttiva 2011/98/UE, norma auto esecutiva nell’ordinamento italiano.</a:t>
            </a:r>
          </a:p>
        </p:txBody>
      </p:sp>
      <p:sp>
        <p:nvSpPr>
          <p:cNvPr id="6" name="CasellaDiTesto 5">
            <a:extLst>
              <a:ext uri="{FF2B5EF4-FFF2-40B4-BE49-F238E27FC236}">
                <a16:creationId xmlns:a16="http://schemas.microsoft.com/office/drawing/2014/main" id="{DC8298CC-D637-4C2B-9023-DAE1B915F4FD}"/>
              </a:ext>
            </a:extLst>
          </p:cNvPr>
          <p:cNvSpPr txBox="1"/>
          <p:nvPr/>
        </p:nvSpPr>
        <p:spPr>
          <a:xfrm>
            <a:off x="461639" y="4870985"/>
            <a:ext cx="5257059" cy="1846659"/>
          </a:xfrm>
          <a:prstGeom prst="rect">
            <a:avLst/>
          </a:prstGeom>
          <a:noFill/>
        </p:spPr>
        <p:txBody>
          <a:bodyPr wrap="square" rtlCol="0">
            <a:spAutoFit/>
          </a:bodyPr>
          <a:lstStyle/>
          <a:p>
            <a:pPr algn="just"/>
            <a:r>
              <a:rPr lang="it-IT" sz="1600" b="1" dirty="0">
                <a:cs typeface="Times New Roman" panose="02020603050405020304" pitchFamily="18" charset="0"/>
              </a:rPr>
              <a:t>-Corte EDU, </a:t>
            </a:r>
            <a:r>
              <a:rPr lang="it-IT" sz="1600" b="1" dirty="0" err="1">
                <a:cs typeface="Times New Roman" panose="02020603050405020304" pitchFamily="18" charset="0"/>
              </a:rPr>
              <a:t>Dhahbi</a:t>
            </a:r>
            <a:r>
              <a:rPr lang="it-IT" sz="1600" b="1" dirty="0">
                <a:cs typeface="Times New Roman" panose="02020603050405020304" pitchFamily="18" charset="0"/>
              </a:rPr>
              <a:t> c. Italia, sentenza dell’8 aprile 2014 </a:t>
            </a:r>
            <a:r>
              <a:rPr lang="it-IT" sz="1600" dirty="0">
                <a:cs typeface="Times New Roman" panose="02020603050405020304" pitchFamily="18" charset="0"/>
              </a:rPr>
              <a:t> </a:t>
            </a:r>
          </a:p>
          <a:p>
            <a:pPr algn="just"/>
            <a:r>
              <a:rPr lang="it-IT" sz="1400" dirty="0">
                <a:cs typeface="Times New Roman" panose="02020603050405020304" pitchFamily="18" charset="0"/>
              </a:rPr>
              <a:t>La Corte Europea dei Diritti dell’Uomo ha sancito un importante principio:</a:t>
            </a:r>
          </a:p>
          <a:p>
            <a:pPr algn="just"/>
            <a:r>
              <a:rPr lang="it-IT" sz="1400" dirty="0">
                <a:cs typeface="Times New Roman" panose="02020603050405020304" pitchFamily="18" charset="0"/>
              </a:rPr>
              <a:t>«L’esclusione dei cittadini stranieri, regolarmente soggiornanti con un permesso non di breve periodo, da una prestazione sociale familiare, in ragione unicamente della loro condizione di stranieri, è incompatibile con il principio di non discriminazione di cui all’art. 14 della Convenzione Europea».</a:t>
            </a:r>
          </a:p>
        </p:txBody>
      </p:sp>
    </p:spTree>
    <p:extLst>
      <p:ext uri="{BB962C8B-B14F-4D97-AF65-F5344CB8AC3E}">
        <p14:creationId xmlns:p14="http://schemas.microsoft.com/office/powerpoint/2010/main" val="28970152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938</TotalTime>
  <Words>2168</Words>
  <Application>Microsoft Office PowerPoint</Application>
  <PresentationFormat>Widescreen</PresentationFormat>
  <Paragraphs>75</Paragraphs>
  <Slides>8</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8</vt:i4>
      </vt:variant>
    </vt:vector>
  </HeadingPairs>
  <TitlesOfParts>
    <vt:vector size="18" baseType="lpstr">
      <vt:lpstr>Arial</vt:lpstr>
      <vt:lpstr>Arial Rounded MT Bold</vt:lpstr>
      <vt:lpstr>Bodoni MT</vt:lpstr>
      <vt:lpstr>Brush Script MT</vt:lpstr>
      <vt:lpstr>Calibri</vt:lpstr>
      <vt:lpstr>Calibri Light</vt:lpstr>
      <vt:lpstr>Century Schoolbook</vt:lpstr>
      <vt:lpstr>Copperplate Gothic Bold</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Ester Altomare</dc:creator>
  <cp:lastModifiedBy>simona piccolo</cp:lastModifiedBy>
  <cp:revision>77</cp:revision>
  <dcterms:created xsi:type="dcterms:W3CDTF">2020-11-18T08:11:56Z</dcterms:created>
  <dcterms:modified xsi:type="dcterms:W3CDTF">2020-11-26T16:27:18Z</dcterms:modified>
</cp:coreProperties>
</file>