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media1.mp4" ContentType="video/unknown"/>
  <Override PartName="/ppt/media/image6.jpeg" ContentType="image/jpeg"/>
  <Override PartName="/ppt/media/image7.jpeg" ContentType="image/jpeg"/>
  <Override PartName="/ppt/media/image8.jpeg" ContentType="image/jpeg"/>
  <Override PartName="/ppt/media/media2.mp4" ContentType="video/unknown"/>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2192000" cy="6858000"/>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EA"/>
          </a:solidFill>
        </a:fill>
      </a:tcStyle>
    </a:wholeTbl>
    <a:band2H>
      <a:tcTxStyle b="def" i="def"/>
      <a:tcStyle>
        <a:tcBdr/>
        <a:fill>
          <a:solidFill>
            <a:srgbClr val="E8EBF5"/>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72C4"/>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72C4"/>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72C4"/>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0E0E0"/>
          </a:solidFill>
        </a:fill>
      </a:tcStyle>
    </a:wholeTbl>
    <a:band2H>
      <a:tcTxStyle b="def" i="def"/>
      <a:tcStyle>
        <a:tcBdr/>
        <a:fill>
          <a:solidFill>
            <a:srgbClr val="F0F0F0"/>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4E2CE"/>
          </a:solidFill>
        </a:fill>
      </a:tcStyle>
    </a:wholeTbl>
    <a:band2H>
      <a:tcTxStyle b="def" i="def"/>
      <a:tcStyle>
        <a:tcBdr/>
        <a:fill>
          <a:solidFill>
            <a:srgbClr val="EBF1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472C4"/>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472C4"/>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b="def" i="def"/>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p:nvPr>
            <p:ph type="sldImg"/>
          </p:nvPr>
        </p:nvSpPr>
        <p:spPr>
          <a:xfrm>
            <a:off x="1143000" y="685800"/>
            <a:ext cx="4572000" cy="3429000"/>
          </a:xfrm>
          <a:prstGeom prst="rect">
            <a:avLst/>
          </a:prstGeom>
        </p:spPr>
        <p:txBody>
          <a:bodyPr/>
          <a:lstStyle/>
          <a:p>
            <a:pPr lvl="0"/>
          </a:p>
        </p:txBody>
      </p:sp>
      <p:sp>
        <p:nvSpPr>
          <p:cNvPr id="71" name="Shape 71"/>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iapositiva titolo">
    <p:spTree>
      <p:nvGrpSpPr>
        <p:cNvPr id="1" name=""/>
        <p:cNvGrpSpPr/>
        <p:nvPr/>
      </p:nvGrpSpPr>
      <p:grpSpPr>
        <a:xfrm>
          <a:off x="0" y="0"/>
          <a:ext cx="0" cy="0"/>
          <a:chOff x="0" y="0"/>
          <a:chExt cx="0" cy="0"/>
        </a:xfrm>
      </p:grpSpPr>
      <p:sp>
        <p:nvSpPr>
          <p:cNvPr id="7" name="Shape 7"/>
          <p:cNvSpPr/>
          <p:nvPr>
            <p:ph type="title"/>
          </p:nvPr>
        </p:nvSpPr>
        <p:spPr>
          <a:xfrm>
            <a:off x="1524000" y="0"/>
            <a:ext cx="9144000" cy="3509963"/>
          </a:xfrm>
          <a:prstGeom prst="rect">
            <a:avLst/>
          </a:prstGeom>
        </p:spPr>
        <p:txBody>
          <a:bodyPr anchor="b"/>
          <a:lstStyle>
            <a:lvl1pPr algn="ctr">
              <a:defRPr sz="6000"/>
            </a:lvl1pPr>
          </a:lstStyle>
          <a:p>
            <a:pPr lvl="0">
              <a:defRPr sz="1800"/>
            </a:pPr>
            <a:r>
              <a:rPr sz="6000"/>
              <a:t>Fare clic per modificare lo stile del titolo dello schema</a:t>
            </a:r>
          </a:p>
        </p:txBody>
      </p:sp>
      <p:sp>
        <p:nvSpPr>
          <p:cNvPr id="8" name="Shape 8"/>
          <p:cNvSpPr/>
          <p:nvPr>
            <p:ph type="body" idx="1"/>
          </p:nvPr>
        </p:nvSpPr>
        <p:spPr>
          <a:xfrm>
            <a:off x="1524000" y="3602037"/>
            <a:ext cx="9144000" cy="3255963"/>
          </a:xfrm>
          <a:prstGeom prst="rect">
            <a:avLst/>
          </a:prstGeom>
        </p:spPr>
        <p:txBody>
          <a:bodyPr/>
          <a:lstStyle>
            <a:lvl1pPr marL="0" indent="0" algn="ctr">
              <a:buSzTx/>
              <a:buFontTx/>
              <a:buNone/>
              <a:defRPr sz="2400"/>
            </a:lvl1pPr>
          </a:lstStyle>
          <a:p>
            <a:pPr lvl="0">
              <a:defRPr sz="1800"/>
            </a:pPr>
            <a:r>
              <a:rPr sz="2400"/>
              <a:t>Fare clic per modificare lo stile del sottotitolo dello schema</a:t>
            </a:r>
          </a:p>
        </p:txBody>
      </p:sp>
      <p:sp>
        <p:nvSpPr>
          <p:cNvPr id="9" name="Shape 9"/>
          <p:cNvSpPr/>
          <p:nvPr>
            <p:ph type="sldNum" sz="quarter" idx="2"/>
          </p:nvPr>
        </p:nvSpPr>
        <p:spPr>
          <a:xfrm>
            <a:off x="8610600" y="6404292"/>
            <a:ext cx="2743200" cy="269241"/>
          </a:xfrm>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olo e contenuto">
    <p:spTree>
      <p:nvGrpSpPr>
        <p:cNvPr id="1" name=""/>
        <p:cNvGrpSpPr/>
        <p:nvPr/>
      </p:nvGrpSpPr>
      <p:grpSpPr>
        <a:xfrm>
          <a:off x="0" y="0"/>
          <a:ext cx="0" cy="0"/>
          <a:chOff x="0" y="0"/>
          <a:chExt cx="0" cy="0"/>
        </a:xfrm>
      </p:grpSpPr>
      <p:sp>
        <p:nvSpPr>
          <p:cNvPr id="11" name="Shape 11"/>
          <p:cNvSpPr/>
          <p:nvPr>
            <p:ph type="title"/>
          </p:nvPr>
        </p:nvSpPr>
        <p:spPr>
          <a:prstGeom prst="rect">
            <a:avLst/>
          </a:prstGeom>
        </p:spPr>
        <p:txBody>
          <a:bodyPr/>
          <a:lstStyle/>
          <a:p>
            <a:pPr lvl="0">
              <a:defRPr sz="1800"/>
            </a:pPr>
            <a:r>
              <a:rPr sz="4400"/>
              <a:t>Fare clic per modificare lo stile del titolo dello schema</a:t>
            </a:r>
          </a:p>
        </p:txBody>
      </p:sp>
      <p:sp>
        <p:nvSpPr>
          <p:cNvPr id="12" name="Shape 12"/>
          <p:cNvSpPr/>
          <p:nvPr>
            <p:ph type="body" idx="1"/>
          </p:nvPr>
        </p:nvSpPr>
        <p:spPr>
          <a:prstGeom prst="rect">
            <a:avLst/>
          </a:prstGeom>
        </p:spPr>
        <p:txBody>
          <a:bodyPr/>
          <a:lstStyle/>
          <a:p>
            <a:pPr lvl="0">
              <a:defRPr sz="1800"/>
            </a:pPr>
            <a:r>
              <a:rPr sz="2800"/>
              <a:t>Fare clic per modificare gli stili del testo dello schema</a:t>
            </a:r>
            <a:endParaRPr sz="2800"/>
          </a:p>
          <a:p>
            <a:pPr lvl="1">
              <a:defRPr sz="1800"/>
            </a:pPr>
            <a:r>
              <a:rPr sz="2800"/>
              <a:t>Secondo livello</a:t>
            </a:r>
            <a:endParaRPr sz="2800"/>
          </a:p>
          <a:p>
            <a:pPr lvl="2">
              <a:defRPr sz="1800"/>
            </a:pPr>
            <a:r>
              <a:rPr sz="2800"/>
              <a:t>Terzo livello</a:t>
            </a:r>
            <a:endParaRPr sz="2800"/>
          </a:p>
          <a:p>
            <a:pPr lvl="3">
              <a:defRPr sz="1800"/>
            </a:pPr>
            <a:r>
              <a:rPr sz="2800"/>
              <a:t>Quarto livello</a:t>
            </a:r>
            <a:endParaRPr sz="2800"/>
          </a:p>
          <a:p>
            <a:pPr lvl="4">
              <a:defRPr sz="1800"/>
            </a:pPr>
            <a:r>
              <a:rPr sz="2800"/>
              <a:t>Quinto livello</a:t>
            </a:r>
          </a:p>
        </p:txBody>
      </p:sp>
      <p:sp>
        <p:nvSpPr>
          <p:cNvPr id="13" name="Shape 13"/>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Intestazione sezione">
    <p:spTree>
      <p:nvGrpSpPr>
        <p:cNvPr id="1" name=""/>
        <p:cNvGrpSpPr/>
        <p:nvPr/>
      </p:nvGrpSpPr>
      <p:grpSpPr>
        <a:xfrm>
          <a:off x="0" y="0"/>
          <a:ext cx="0" cy="0"/>
          <a:chOff x="0" y="0"/>
          <a:chExt cx="0" cy="0"/>
        </a:xfrm>
      </p:grpSpPr>
      <p:sp>
        <p:nvSpPr>
          <p:cNvPr id="15" name="Shape 15"/>
          <p:cNvSpPr/>
          <p:nvPr>
            <p:ph type="title"/>
          </p:nvPr>
        </p:nvSpPr>
        <p:spPr>
          <a:xfrm>
            <a:off x="831850" y="0"/>
            <a:ext cx="10515600" cy="4562475"/>
          </a:xfrm>
          <a:prstGeom prst="rect">
            <a:avLst/>
          </a:prstGeom>
        </p:spPr>
        <p:txBody>
          <a:bodyPr anchor="b"/>
          <a:lstStyle>
            <a:lvl1pPr>
              <a:defRPr sz="6000">
                <a:latin typeface="Calibri Light"/>
                <a:ea typeface="Calibri Light"/>
                <a:cs typeface="Calibri Light"/>
                <a:sym typeface="Calibri Light"/>
              </a:defRPr>
            </a:lvl1pPr>
          </a:lstStyle>
          <a:p>
            <a:pPr lvl="0">
              <a:defRPr sz="1800"/>
            </a:pPr>
            <a:r>
              <a:rPr sz="6000"/>
              <a:t>Fare clic per modificare lo stile del titolo dello schema</a:t>
            </a:r>
          </a:p>
        </p:txBody>
      </p:sp>
      <p:sp>
        <p:nvSpPr>
          <p:cNvPr id="16" name="Shape 16"/>
          <p:cNvSpPr/>
          <p:nvPr>
            <p:ph type="body" idx="1"/>
          </p:nvPr>
        </p:nvSpPr>
        <p:spPr>
          <a:xfrm>
            <a:off x="831850" y="4589462"/>
            <a:ext cx="10515600" cy="2268538"/>
          </a:xfrm>
          <a:prstGeom prst="rect">
            <a:avLst/>
          </a:prstGeom>
        </p:spPr>
        <p:txBody>
          <a:bodyPr/>
          <a:lstStyle>
            <a:lvl1pPr marL="0" indent="0">
              <a:buSzTx/>
              <a:buFontTx/>
              <a:buNone/>
              <a:defRPr sz="2400">
                <a:solidFill>
                  <a:srgbClr val="888888"/>
                </a:solidFill>
                <a:latin typeface="Calibri"/>
                <a:ea typeface="Calibri"/>
                <a:cs typeface="Calibri"/>
                <a:sym typeface="Calibri"/>
              </a:defRPr>
            </a:lvl1pPr>
          </a:lstStyle>
          <a:p>
            <a:pPr lvl="0">
              <a:defRPr sz="1800">
                <a:solidFill>
                  <a:srgbClr val="000000"/>
                </a:solidFill>
              </a:defRPr>
            </a:pPr>
            <a:r>
              <a:rPr sz="2400">
                <a:solidFill>
                  <a:srgbClr val="888888"/>
                </a:solidFill>
              </a:rPr>
              <a:t>Fare clic per modificare gli stili del testo dello schema</a:t>
            </a:r>
          </a:p>
        </p:txBody>
      </p:sp>
      <p:pic>
        <p:nvPicPr>
          <p:cNvPr id="17"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
        <p:nvSpPr>
          <p:cNvPr id="18" name="Shape 18"/>
          <p:cNvSpPr/>
          <p:nvPr/>
        </p:nvSpPr>
        <p:spPr>
          <a:xfrm>
            <a:off x="11792711" y="6523799"/>
            <a:ext cx="399289" cy="26924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sz="1200">
                <a:solidFill>
                  <a:srgbClr val="888888"/>
                </a:solidFill>
              </a:defRPr>
            </a:lvl1pPr>
          </a:lstStyle>
          <a:p>
            <a:pPr lvl="0">
              <a:defRPr sz="1800">
                <a:solidFill>
                  <a:srgbClr val="000000"/>
                </a:solidFill>
              </a:defRPr>
            </a:pPr>
            <a:r>
              <a:rPr sz="1200">
                <a:solidFill>
                  <a:srgbClr val="888888"/>
                </a:solidFill>
              </a:rPr>
              <a:t>‹N›</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Due contenuti">
    <p:spTree>
      <p:nvGrpSpPr>
        <p:cNvPr id="1" name=""/>
        <p:cNvGrpSpPr/>
        <p:nvPr/>
      </p:nvGrpSpPr>
      <p:grpSpPr>
        <a:xfrm>
          <a:off x="0" y="0"/>
          <a:ext cx="0" cy="0"/>
          <a:chOff x="0" y="0"/>
          <a:chExt cx="0" cy="0"/>
        </a:xfrm>
      </p:grpSpPr>
      <p:sp>
        <p:nvSpPr>
          <p:cNvPr id="20" name="Shape 20"/>
          <p:cNvSpPr/>
          <p:nvPr>
            <p:ph type="title"/>
          </p:nvPr>
        </p:nvSpPr>
        <p:spPr>
          <a:xfrm>
            <a:off x="838200" y="801688"/>
            <a:ext cx="10515600" cy="1187449"/>
          </a:xfrm>
          <a:prstGeom prst="rect">
            <a:avLst/>
          </a:prstGeom>
        </p:spPr>
        <p:txBody>
          <a:bodyPr/>
          <a:lstStyle>
            <a:lvl1pPr>
              <a:defRPr>
                <a:latin typeface="Calibri Light"/>
                <a:ea typeface="Calibri Light"/>
                <a:cs typeface="Calibri Light"/>
                <a:sym typeface="Calibri Light"/>
              </a:defRPr>
            </a:lvl1pPr>
          </a:lstStyle>
          <a:p>
            <a:pPr lvl="0">
              <a:defRPr sz="1800"/>
            </a:pPr>
            <a:r>
              <a:rPr sz="4400"/>
              <a:t>Fare clic per modificare lo stile del titolo dello schema</a:t>
            </a:r>
          </a:p>
        </p:txBody>
      </p:sp>
      <p:sp>
        <p:nvSpPr>
          <p:cNvPr id="21" name="Shape 21"/>
          <p:cNvSpPr/>
          <p:nvPr>
            <p:ph type="body" idx="1"/>
          </p:nvPr>
        </p:nvSpPr>
        <p:spPr>
          <a:xfrm>
            <a:off x="838200" y="1989136"/>
            <a:ext cx="5181600" cy="4868865"/>
          </a:xfrm>
          <a:prstGeom prst="rect">
            <a:avLst/>
          </a:prstGeom>
        </p:spPr>
        <p:txBody>
          <a:bodyPr/>
          <a:lstStyle>
            <a:lvl1pPr>
              <a:defRPr>
                <a:latin typeface="Calibri"/>
                <a:ea typeface="Calibri"/>
                <a:cs typeface="Calibri"/>
                <a:sym typeface="Calibri"/>
              </a:defRPr>
            </a:lvl1pPr>
            <a:lvl2pPr>
              <a:defRPr>
                <a:latin typeface="Calibri"/>
                <a:ea typeface="Calibri"/>
                <a:cs typeface="Calibri"/>
                <a:sym typeface="Calibri"/>
              </a:defRPr>
            </a:lvl2pPr>
            <a:lvl3pPr>
              <a:defRPr>
                <a:latin typeface="Calibri"/>
                <a:ea typeface="Calibri"/>
                <a:cs typeface="Calibri"/>
                <a:sym typeface="Calibri"/>
              </a:defRPr>
            </a:lvl3pPr>
            <a:lvl4pPr>
              <a:defRPr>
                <a:latin typeface="Calibri"/>
                <a:ea typeface="Calibri"/>
                <a:cs typeface="Calibri"/>
                <a:sym typeface="Calibri"/>
              </a:defRPr>
            </a:lvl4pPr>
            <a:lvl5pPr>
              <a:defRPr>
                <a:latin typeface="Calibri"/>
                <a:ea typeface="Calibri"/>
                <a:cs typeface="Calibri"/>
                <a:sym typeface="Calibri"/>
              </a:defRPr>
            </a:lvl5pPr>
          </a:lstStyle>
          <a:p>
            <a:pPr lvl="0">
              <a:defRPr sz="1800"/>
            </a:pPr>
            <a:r>
              <a:rPr sz="2800"/>
              <a:t>Fare clic per modificare gli stili del testo dello schema</a:t>
            </a:r>
            <a:endParaRPr sz="2800"/>
          </a:p>
          <a:p>
            <a:pPr lvl="1">
              <a:defRPr sz="1800"/>
            </a:pPr>
            <a:r>
              <a:rPr sz="2800"/>
              <a:t>Secondo livello</a:t>
            </a:r>
            <a:endParaRPr sz="2800"/>
          </a:p>
          <a:p>
            <a:pPr lvl="2">
              <a:defRPr sz="1800"/>
            </a:pPr>
            <a:r>
              <a:rPr sz="2800"/>
              <a:t>Terzo livello</a:t>
            </a:r>
            <a:endParaRPr sz="2800"/>
          </a:p>
          <a:p>
            <a:pPr lvl="3">
              <a:defRPr sz="1800"/>
            </a:pPr>
            <a:r>
              <a:rPr sz="2800"/>
              <a:t>Quarto livello</a:t>
            </a:r>
            <a:endParaRPr sz="2800"/>
          </a:p>
          <a:p>
            <a:pPr lvl="4">
              <a:defRPr sz="1800"/>
            </a:pPr>
            <a:r>
              <a:rPr sz="2800"/>
              <a:t>Quinto livello</a:t>
            </a:r>
          </a:p>
        </p:txBody>
      </p:sp>
      <p:pic>
        <p:nvPicPr>
          <p:cNvPr id="22"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
        <p:nvSpPr>
          <p:cNvPr id="23" name="Shape 23"/>
          <p:cNvSpPr/>
          <p:nvPr/>
        </p:nvSpPr>
        <p:spPr>
          <a:xfrm>
            <a:off x="11792711" y="6523799"/>
            <a:ext cx="399289" cy="26924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sz="1200">
                <a:solidFill>
                  <a:srgbClr val="888888"/>
                </a:solidFill>
              </a:defRPr>
            </a:lvl1pPr>
          </a:lstStyle>
          <a:p>
            <a:pPr lvl="0">
              <a:defRPr sz="1800">
                <a:solidFill>
                  <a:srgbClr val="000000"/>
                </a:solidFill>
              </a:defRPr>
            </a:pPr>
            <a:r>
              <a:rPr sz="1200">
                <a:solidFill>
                  <a:srgbClr val="888888"/>
                </a:solidFill>
              </a:rPr>
              <a:t>‹N›</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nfronto">
    <p:spTree>
      <p:nvGrpSpPr>
        <p:cNvPr id="1" name=""/>
        <p:cNvGrpSpPr/>
        <p:nvPr/>
      </p:nvGrpSpPr>
      <p:grpSpPr>
        <a:xfrm>
          <a:off x="0" y="0"/>
          <a:ext cx="0" cy="0"/>
          <a:chOff x="0" y="0"/>
          <a:chExt cx="0" cy="0"/>
        </a:xfrm>
      </p:grpSpPr>
      <p:sp>
        <p:nvSpPr>
          <p:cNvPr id="25" name="Shape 25"/>
          <p:cNvSpPr/>
          <p:nvPr>
            <p:ph type="title"/>
          </p:nvPr>
        </p:nvSpPr>
        <p:spPr>
          <a:xfrm>
            <a:off x="839787" y="365125"/>
            <a:ext cx="10515601" cy="1325563"/>
          </a:xfrm>
          <a:prstGeom prst="rect">
            <a:avLst/>
          </a:prstGeom>
        </p:spPr>
        <p:txBody>
          <a:bodyPr/>
          <a:lstStyle>
            <a:lvl1pPr>
              <a:defRPr>
                <a:latin typeface="Calibri Light"/>
                <a:ea typeface="Calibri Light"/>
                <a:cs typeface="Calibri Light"/>
                <a:sym typeface="Calibri Light"/>
              </a:defRPr>
            </a:lvl1pPr>
          </a:lstStyle>
          <a:p>
            <a:pPr lvl="0">
              <a:defRPr sz="1800"/>
            </a:pPr>
            <a:r>
              <a:rPr sz="4400"/>
              <a:t>Fare clic per modificare lo stile del titolo dello schema</a:t>
            </a:r>
          </a:p>
        </p:txBody>
      </p:sp>
      <p:sp>
        <p:nvSpPr>
          <p:cNvPr id="26" name="Shape 26"/>
          <p:cNvSpPr/>
          <p:nvPr>
            <p:ph type="body" idx="1"/>
          </p:nvPr>
        </p:nvSpPr>
        <p:spPr>
          <a:xfrm>
            <a:off x="839787" y="1681163"/>
            <a:ext cx="5157789" cy="823913"/>
          </a:xfrm>
          <a:prstGeom prst="rect">
            <a:avLst/>
          </a:prstGeom>
        </p:spPr>
        <p:txBody>
          <a:bodyPr anchor="b"/>
          <a:lstStyle>
            <a:lvl1pPr marL="0" indent="0">
              <a:buSzTx/>
              <a:buFontTx/>
              <a:buNone/>
              <a:defRPr b="1" sz="2400">
                <a:latin typeface="Calibri"/>
                <a:ea typeface="Calibri"/>
                <a:cs typeface="Calibri"/>
                <a:sym typeface="Calibri"/>
              </a:defRPr>
            </a:lvl1pPr>
          </a:lstStyle>
          <a:p>
            <a:pPr lvl="0">
              <a:defRPr b="0" sz="1800"/>
            </a:pPr>
            <a:r>
              <a:rPr b="1" sz="2400"/>
              <a:t>Fare clic per modificare gli stili del testo dello schema</a:t>
            </a:r>
          </a:p>
        </p:txBody>
      </p:sp>
      <p:sp>
        <p:nvSpPr>
          <p:cNvPr id="27" name="Shape 27"/>
          <p:cNvSpPr/>
          <p:nvPr>
            <p:ph type="sldNum" sz="quarter" idx="2"/>
          </p:nvPr>
        </p:nvSpPr>
        <p:spPr>
          <a:xfrm>
            <a:off x="8610600" y="6404292"/>
            <a:ext cx="2743200" cy="269241"/>
          </a:xfrm>
          <a:prstGeom prst="rect">
            <a:avLst/>
          </a:prstGeom>
        </p:spPr>
        <p:txBody>
          <a:bodyPr/>
          <a:lstStyle/>
          <a:p>
            <a:pPr lvl="0"/>
            <a:fld id="{86CB4B4D-7CA3-9044-876B-883B54F8677D}" type="slidenum"/>
          </a:p>
        </p:txBody>
      </p:sp>
      <p:pic>
        <p:nvPicPr>
          <p:cNvPr id="28"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Solo titolo">
    <p:spTree>
      <p:nvGrpSpPr>
        <p:cNvPr id="1" name=""/>
        <p:cNvGrpSpPr/>
        <p:nvPr/>
      </p:nvGrpSpPr>
      <p:grpSpPr>
        <a:xfrm>
          <a:off x="0" y="0"/>
          <a:ext cx="0" cy="0"/>
          <a:chOff x="0" y="0"/>
          <a:chExt cx="0" cy="0"/>
        </a:xfrm>
      </p:grpSpPr>
      <p:sp>
        <p:nvSpPr>
          <p:cNvPr id="30" name="Shape 30"/>
          <p:cNvSpPr/>
          <p:nvPr>
            <p:ph type="title"/>
          </p:nvPr>
        </p:nvSpPr>
        <p:spPr>
          <a:xfrm>
            <a:off x="838200" y="949325"/>
            <a:ext cx="10515600" cy="1325563"/>
          </a:xfrm>
          <a:prstGeom prst="rect">
            <a:avLst/>
          </a:prstGeom>
        </p:spPr>
        <p:txBody>
          <a:bodyPr/>
          <a:lstStyle>
            <a:lvl1pPr>
              <a:defRPr>
                <a:latin typeface="Calibri Light"/>
                <a:ea typeface="Calibri Light"/>
                <a:cs typeface="Calibri Light"/>
                <a:sym typeface="Calibri Light"/>
              </a:defRPr>
            </a:lvl1pPr>
          </a:lstStyle>
          <a:p>
            <a:pPr lvl="0">
              <a:defRPr sz="1800"/>
            </a:pPr>
            <a:r>
              <a:rPr sz="4400"/>
              <a:t>Fare clic per modificare lo stile del titolo dello schema</a:t>
            </a:r>
          </a:p>
        </p:txBody>
      </p:sp>
      <p:sp>
        <p:nvSpPr>
          <p:cNvPr id="31" name="Shape 31"/>
          <p:cNvSpPr/>
          <p:nvPr>
            <p:ph type="sldNum" sz="quarter" idx="2"/>
          </p:nvPr>
        </p:nvSpPr>
        <p:spPr>
          <a:xfrm>
            <a:off x="8610600" y="6404292"/>
            <a:ext cx="2743200" cy="269241"/>
          </a:xfrm>
          <a:prstGeom prst="rect">
            <a:avLst/>
          </a:prstGeom>
        </p:spPr>
        <p:txBody>
          <a:bodyPr/>
          <a:lstStyle/>
          <a:p>
            <a:pPr lvl="0"/>
            <a:fld id="{86CB4B4D-7CA3-9044-876B-883B54F8677D}" type="slidenum"/>
          </a:p>
        </p:txBody>
      </p:sp>
      <p:pic>
        <p:nvPicPr>
          <p:cNvPr id="32"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Vuota">
    <p:spTree>
      <p:nvGrpSpPr>
        <p:cNvPr id="1" name=""/>
        <p:cNvGrpSpPr/>
        <p:nvPr/>
      </p:nvGrpSpPr>
      <p:grpSpPr>
        <a:xfrm>
          <a:off x="0" y="0"/>
          <a:ext cx="0" cy="0"/>
          <a:chOff x="0" y="0"/>
          <a:chExt cx="0" cy="0"/>
        </a:xfrm>
      </p:grpSpPr>
      <p:sp>
        <p:nvSpPr>
          <p:cNvPr id="34" name="Shape 34"/>
          <p:cNvSpPr/>
          <p:nvPr>
            <p:ph type="sldNum" sz="quarter" idx="2"/>
          </p:nvPr>
        </p:nvSpPr>
        <p:spPr>
          <a:xfrm>
            <a:off x="8610600" y="6404292"/>
            <a:ext cx="2743200" cy="269241"/>
          </a:xfrm>
          <a:prstGeom prst="rect">
            <a:avLst/>
          </a:prstGeom>
        </p:spPr>
        <p:txBody>
          <a:bodyPr/>
          <a:lstStyle/>
          <a:p>
            <a:pPr lvl="0"/>
            <a:fld id="{86CB4B4D-7CA3-9044-876B-883B54F8677D}" type="slidenum"/>
          </a:p>
        </p:txBody>
      </p:sp>
      <p:pic>
        <p:nvPicPr>
          <p:cNvPr id="35"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uto con didascalia">
    <p:spTree>
      <p:nvGrpSpPr>
        <p:cNvPr id="1" name=""/>
        <p:cNvGrpSpPr/>
        <p:nvPr/>
      </p:nvGrpSpPr>
      <p:grpSpPr>
        <a:xfrm>
          <a:off x="0" y="0"/>
          <a:ext cx="0" cy="0"/>
          <a:chOff x="0" y="0"/>
          <a:chExt cx="0" cy="0"/>
        </a:xfrm>
      </p:grpSpPr>
      <p:sp>
        <p:nvSpPr>
          <p:cNvPr id="37" name="Shape 37"/>
          <p:cNvSpPr/>
          <p:nvPr>
            <p:ph type="title"/>
          </p:nvPr>
        </p:nvSpPr>
        <p:spPr>
          <a:xfrm>
            <a:off x="839787" y="0"/>
            <a:ext cx="3932239" cy="2057400"/>
          </a:xfrm>
          <a:prstGeom prst="rect">
            <a:avLst/>
          </a:prstGeom>
        </p:spPr>
        <p:txBody>
          <a:bodyPr anchor="b"/>
          <a:lstStyle>
            <a:lvl1pPr>
              <a:defRPr sz="3200">
                <a:latin typeface="Calibri Light"/>
                <a:ea typeface="Calibri Light"/>
                <a:cs typeface="Calibri Light"/>
                <a:sym typeface="Calibri Light"/>
              </a:defRPr>
            </a:lvl1pPr>
          </a:lstStyle>
          <a:p>
            <a:pPr lvl="0">
              <a:defRPr sz="1800"/>
            </a:pPr>
            <a:r>
              <a:rPr sz="3200"/>
              <a:t>Fare clic per modificare lo stile del titolo dello schema</a:t>
            </a:r>
          </a:p>
        </p:txBody>
      </p:sp>
      <p:sp>
        <p:nvSpPr>
          <p:cNvPr id="38" name="Shape 38"/>
          <p:cNvSpPr/>
          <p:nvPr>
            <p:ph type="body" idx="1"/>
          </p:nvPr>
        </p:nvSpPr>
        <p:spPr>
          <a:xfrm>
            <a:off x="5183187" y="987425"/>
            <a:ext cx="6172201" cy="5870575"/>
          </a:xfrm>
          <a:prstGeom prst="rect">
            <a:avLst/>
          </a:prstGeom>
        </p:spPr>
        <p:txBody>
          <a:bodyPr/>
          <a:lstStyle>
            <a:lvl1pPr>
              <a:defRPr sz="3200">
                <a:latin typeface="Calibri"/>
                <a:ea typeface="Calibri"/>
                <a:cs typeface="Calibri"/>
                <a:sym typeface="Calibri"/>
              </a:defRPr>
            </a:lvl1pPr>
            <a:lvl2pPr marL="718457" indent="-261257">
              <a:defRPr sz="3200">
                <a:latin typeface="Calibri"/>
                <a:ea typeface="Calibri"/>
                <a:cs typeface="Calibri"/>
                <a:sym typeface="Calibri"/>
              </a:defRPr>
            </a:lvl2pPr>
            <a:lvl3pPr marL="1219200" indent="-304800">
              <a:defRPr sz="3200">
                <a:latin typeface="Calibri"/>
                <a:ea typeface="Calibri"/>
                <a:cs typeface="Calibri"/>
                <a:sym typeface="Calibri"/>
              </a:defRPr>
            </a:lvl3pPr>
            <a:lvl4pPr marL="1737360" indent="-365760">
              <a:defRPr sz="3200">
                <a:latin typeface="Calibri"/>
                <a:ea typeface="Calibri"/>
                <a:cs typeface="Calibri"/>
                <a:sym typeface="Calibri"/>
              </a:defRPr>
            </a:lvl4pPr>
            <a:lvl5pPr marL="2194560" indent="-365760">
              <a:defRPr sz="3200">
                <a:latin typeface="Calibri"/>
                <a:ea typeface="Calibri"/>
                <a:cs typeface="Calibri"/>
                <a:sym typeface="Calibri"/>
              </a:defRPr>
            </a:lvl5pPr>
          </a:lstStyle>
          <a:p>
            <a:pPr lvl="0">
              <a:defRPr sz="1800"/>
            </a:pPr>
            <a:r>
              <a:rPr sz="3200"/>
              <a:t>Fare clic per modificare gli stili del testo dello schema</a:t>
            </a:r>
            <a:endParaRPr sz="3200"/>
          </a:p>
          <a:p>
            <a:pPr lvl="1">
              <a:defRPr sz="1800"/>
            </a:pPr>
            <a:r>
              <a:rPr sz="3200"/>
              <a:t>Secondo livello</a:t>
            </a:r>
            <a:endParaRPr sz="3200"/>
          </a:p>
          <a:p>
            <a:pPr lvl="2">
              <a:defRPr sz="1800"/>
            </a:pPr>
            <a:r>
              <a:rPr sz="3200"/>
              <a:t>Terzo livello</a:t>
            </a:r>
            <a:endParaRPr sz="3200"/>
          </a:p>
          <a:p>
            <a:pPr lvl="3">
              <a:defRPr sz="1800"/>
            </a:pPr>
            <a:r>
              <a:rPr sz="3200"/>
              <a:t>Quarto livello</a:t>
            </a:r>
            <a:endParaRPr sz="3200"/>
          </a:p>
          <a:p>
            <a:pPr lvl="4">
              <a:defRPr sz="1800"/>
            </a:pPr>
            <a:r>
              <a:rPr sz="3200"/>
              <a:t>Quinto livello</a:t>
            </a:r>
          </a:p>
        </p:txBody>
      </p:sp>
      <p:sp>
        <p:nvSpPr>
          <p:cNvPr id="39" name="Shape 39"/>
          <p:cNvSpPr/>
          <p:nvPr>
            <p:ph type="sldNum" sz="quarter" idx="2"/>
          </p:nvPr>
        </p:nvSpPr>
        <p:spPr>
          <a:xfrm>
            <a:off x="8610600" y="6404292"/>
            <a:ext cx="2743200" cy="269241"/>
          </a:xfrm>
          <a:prstGeom prst="rect">
            <a:avLst/>
          </a:prstGeom>
        </p:spPr>
        <p:txBody>
          <a:bodyPr/>
          <a:lstStyle/>
          <a:p>
            <a:pPr lvl="0"/>
            <a:fld id="{86CB4B4D-7CA3-9044-876B-883B54F8677D}" type="slidenum"/>
          </a:p>
        </p:txBody>
      </p:sp>
      <p:pic>
        <p:nvPicPr>
          <p:cNvPr id="40"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Immagine con didascalia">
    <p:spTree>
      <p:nvGrpSpPr>
        <p:cNvPr id="1" name=""/>
        <p:cNvGrpSpPr/>
        <p:nvPr/>
      </p:nvGrpSpPr>
      <p:grpSpPr>
        <a:xfrm>
          <a:off x="0" y="0"/>
          <a:ext cx="0" cy="0"/>
          <a:chOff x="0" y="0"/>
          <a:chExt cx="0" cy="0"/>
        </a:xfrm>
      </p:grpSpPr>
      <p:sp>
        <p:nvSpPr>
          <p:cNvPr id="42" name="Shape 42"/>
          <p:cNvSpPr/>
          <p:nvPr>
            <p:ph type="title"/>
          </p:nvPr>
        </p:nvSpPr>
        <p:spPr>
          <a:xfrm>
            <a:off x="839787" y="0"/>
            <a:ext cx="3932239" cy="2057400"/>
          </a:xfrm>
          <a:prstGeom prst="rect">
            <a:avLst/>
          </a:prstGeom>
        </p:spPr>
        <p:txBody>
          <a:bodyPr anchor="b"/>
          <a:lstStyle>
            <a:lvl1pPr>
              <a:defRPr sz="3200">
                <a:latin typeface="Calibri Light"/>
                <a:ea typeface="Calibri Light"/>
                <a:cs typeface="Calibri Light"/>
                <a:sym typeface="Calibri Light"/>
              </a:defRPr>
            </a:lvl1pPr>
          </a:lstStyle>
          <a:p>
            <a:pPr lvl="0">
              <a:defRPr sz="1800"/>
            </a:pPr>
            <a:r>
              <a:rPr sz="3200"/>
              <a:t>Fare clic per modificare lo stile del titolo dello schema</a:t>
            </a:r>
          </a:p>
        </p:txBody>
      </p:sp>
      <p:sp>
        <p:nvSpPr>
          <p:cNvPr id="43" name="Shape 43"/>
          <p:cNvSpPr/>
          <p:nvPr>
            <p:ph type="body" idx="1"/>
          </p:nvPr>
        </p:nvSpPr>
        <p:spPr>
          <a:xfrm>
            <a:off x="839787" y="2057400"/>
            <a:ext cx="3932239" cy="4800600"/>
          </a:xfrm>
          <a:prstGeom prst="rect">
            <a:avLst/>
          </a:prstGeom>
        </p:spPr>
        <p:txBody>
          <a:bodyPr/>
          <a:lstStyle>
            <a:lvl1pPr marL="0" indent="0">
              <a:buSzTx/>
              <a:buFontTx/>
              <a:buNone/>
              <a:defRPr sz="1600">
                <a:latin typeface="Calibri"/>
                <a:ea typeface="Calibri"/>
                <a:cs typeface="Calibri"/>
                <a:sym typeface="Calibri"/>
              </a:defRPr>
            </a:lvl1pPr>
          </a:lstStyle>
          <a:p>
            <a:pPr lvl="0">
              <a:defRPr sz="1800"/>
            </a:pPr>
            <a:r>
              <a:rPr sz="1600"/>
              <a:t>Fare clic per modificare gli stili del testo dello schema</a:t>
            </a:r>
          </a:p>
        </p:txBody>
      </p:sp>
      <p:sp>
        <p:nvSpPr>
          <p:cNvPr id="44" name="Shape 44"/>
          <p:cNvSpPr/>
          <p:nvPr>
            <p:ph type="sldNum" sz="quarter" idx="2"/>
          </p:nvPr>
        </p:nvSpPr>
        <p:spPr>
          <a:xfrm>
            <a:off x="8610600" y="6404292"/>
            <a:ext cx="2743200" cy="269241"/>
          </a:xfrm>
          <a:prstGeom prst="rect">
            <a:avLst/>
          </a:prstGeom>
        </p:spPr>
        <p:txBody>
          <a:bodyPr/>
          <a:lstStyle/>
          <a:p>
            <a:pPr lvl="0"/>
            <a:fld id="{86CB4B4D-7CA3-9044-876B-883B54F8677D}" type="slidenum"/>
          </a:p>
        </p:txBody>
      </p:sp>
      <p:pic>
        <p:nvPicPr>
          <p:cNvPr id="45"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olo e testo verticale">
    <p:spTree>
      <p:nvGrpSpPr>
        <p:cNvPr id="1" name=""/>
        <p:cNvGrpSpPr/>
        <p:nvPr/>
      </p:nvGrpSpPr>
      <p:grpSpPr>
        <a:xfrm>
          <a:off x="0" y="0"/>
          <a:ext cx="0" cy="0"/>
          <a:chOff x="0" y="0"/>
          <a:chExt cx="0" cy="0"/>
        </a:xfrm>
      </p:grpSpPr>
      <p:sp>
        <p:nvSpPr>
          <p:cNvPr id="47" name="Shape 47"/>
          <p:cNvSpPr/>
          <p:nvPr>
            <p:ph type="title"/>
          </p:nvPr>
        </p:nvSpPr>
        <p:spPr>
          <a:xfrm>
            <a:off x="838200" y="983455"/>
            <a:ext cx="10515600" cy="842170"/>
          </a:xfrm>
          <a:prstGeom prst="rect">
            <a:avLst/>
          </a:prstGeom>
        </p:spPr>
        <p:txBody>
          <a:bodyPr/>
          <a:lstStyle>
            <a:lvl1pPr>
              <a:defRPr>
                <a:latin typeface="Calibri Light"/>
                <a:ea typeface="Calibri Light"/>
                <a:cs typeface="Calibri Light"/>
                <a:sym typeface="Calibri Light"/>
              </a:defRPr>
            </a:lvl1pPr>
          </a:lstStyle>
          <a:p>
            <a:pPr lvl="0">
              <a:defRPr sz="1800"/>
            </a:pPr>
            <a:r>
              <a:rPr sz="4400"/>
              <a:t>Fare clic per modificare lo stile del titolo dello schema</a:t>
            </a:r>
          </a:p>
        </p:txBody>
      </p:sp>
      <p:sp>
        <p:nvSpPr>
          <p:cNvPr id="48" name="Shape 48"/>
          <p:cNvSpPr/>
          <p:nvPr>
            <p:ph type="body" idx="1"/>
          </p:nvPr>
        </p:nvSpPr>
        <p:spPr>
          <a:xfrm>
            <a:off x="838200" y="1825625"/>
            <a:ext cx="10515600" cy="5032375"/>
          </a:xfrm>
          <a:prstGeom prst="rect">
            <a:avLst/>
          </a:prstGeom>
        </p:spPr>
        <p:txBody>
          <a:bodyPr/>
          <a:lstStyle>
            <a:lvl1pPr>
              <a:defRPr>
                <a:latin typeface="Calibri"/>
                <a:ea typeface="Calibri"/>
                <a:cs typeface="Calibri"/>
                <a:sym typeface="Calibri"/>
              </a:defRPr>
            </a:lvl1pPr>
            <a:lvl2pPr>
              <a:defRPr>
                <a:latin typeface="Calibri"/>
                <a:ea typeface="Calibri"/>
                <a:cs typeface="Calibri"/>
                <a:sym typeface="Calibri"/>
              </a:defRPr>
            </a:lvl2pPr>
            <a:lvl3pPr>
              <a:defRPr>
                <a:latin typeface="Calibri"/>
                <a:ea typeface="Calibri"/>
                <a:cs typeface="Calibri"/>
                <a:sym typeface="Calibri"/>
              </a:defRPr>
            </a:lvl3pPr>
            <a:lvl4pPr>
              <a:defRPr>
                <a:latin typeface="Calibri"/>
                <a:ea typeface="Calibri"/>
                <a:cs typeface="Calibri"/>
                <a:sym typeface="Calibri"/>
              </a:defRPr>
            </a:lvl4pPr>
            <a:lvl5pPr>
              <a:defRPr>
                <a:latin typeface="Calibri"/>
                <a:ea typeface="Calibri"/>
                <a:cs typeface="Calibri"/>
                <a:sym typeface="Calibri"/>
              </a:defRPr>
            </a:lvl5pPr>
          </a:lstStyle>
          <a:p>
            <a:pPr lvl="0">
              <a:defRPr sz="1800"/>
            </a:pPr>
            <a:r>
              <a:rPr sz="2800"/>
              <a:t>Fare clic per modificare gli stili del testo dello schema</a:t>
            </a:r>
            <a:endParaRPr sz="2800"/>
          </a:p>
          <a:p>
            <a:pPr lvl="1">
              <a:defRPr sz="1800"/>
            </a:pPr>
            <a:r>
              <a:rPr sz="2800"/>
              <a:t>Secondo livello</a:t>
            </a:r>
            <a:endParaRPr sz="2800"/>
          </a:p>
          <a:p>
            <a:pPr lvl="2">
              <a:defRPr sz="1800"/>
            </a:pPr>
            <a:r>
              <a:rPr sz="2800"/>
              <a:t>Terzo livello</a:t>
            </a:r>
            <a:endParaRPr sz="2800"/>
          </a:p>
          <a:p>
            <a:pPr lvl="3">
              <a:defRPr sz="1800"/>
            </a:pPr>
            <a:r>
              <a:rPr sz="2800"/>
              <a:t>Quarto livello</a:t>
            </a:r>
            <a:endParaRPr sz="2800"/>
          </a:p>
          <a:p>
            <a:pPr lvl="4">
              <a:defRPr sz="1800"/>
            </a:pPr>
            <a:r>
              <a:rPr sz="2800"/>
              <a:t>Quinto livello</a:t>
            </a:r>
          </a:p>
        </p:txBody>
      </p:sp>
      <p:sp>
        <p:nvSpPr>
          <p:cNvPr id="49" name="Shape 49"/>
          <p:cNvSpPr/>
          <p:nvPr>
            <p:ph type="sldNum" sz="quarter" idx="2"/>
          </p:nvPr>
        </p:nvSpPr>
        <p:spPr>
          <a:xfrm>
            <a:off x="8610600" y="6404292"/>
            <a:ext cx="2743200" cy="269241"/>
          </a:xfrm>
          <a:prstGeom prst="rect">
            <a:avLst/>
          </a:prstGeom>
        </p:spPr>
        <p:txBody>
          <a:bodyPr/>
          <a:lstStyle/>
          <a:p>
            <a:pPr lvl="0"/>
            <a:fld id="{86CB4B4D-7CA3-9044-876B-883B54F8677D}" type="slidenum"/>
          </a:p>
        </p:txBody>
      </p:sp>
      <p:pic>
        <p:nvPicPr>
          <p:cNvPr id="50"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1_Titolo e testo verticale">
    <p:spTree>
      <p:nvGrpSpPr>
        <p:cNvPr id="1" name=""/>
        <p:cNvGrpSpPr/>
        <p:nvPr/>
      </p:nvGrpSpPr>
      <p:grpSpPr>
        <a:xfrm>
          <a:off x="0" y="0"/>
          <a:ext cx="0" cy="0"/>
          <a:chOff x="0" y="0"/>
          <a:chExt cx="0" cy="0"/>
        </a:xfrm>
      </p:grpSpPr>
      <p:sp>
        <p:nvSpPr>
          <p:cNvPr id="52" name="Shape 52"/>
          <p:cNvSpPr/>
          <p:nvPr>
            <p:ph type="title"/>
          </p:nvPr>
        </p:nvSpPr>
        <p:spPr>
          <a:xfrm>
            <a:off x="8724900" y="0"/>
            <a:ext cx="2628900" cy="6542088"/>
          </a:xfrm>
          <a:prstGeom prst="rect">
            <a:avLst/>
          </a:prstGeom>
        </p:spPr>
        <p:txBody>
          <a:bodyPr/>
          <a:lstStyle>
            <a:lvl1pPr>
              <a:defRPr>
                <a:latin typeface="Calibri Light"/>
                <a:ea typeface="Calibri Light"/>
                <a:cs typeface="Calibri Light"/>
                <a:sym typeface="Calibri Light"/>
              </a:defRPr>
            </a:lvl1pPr>
          </a:lstStyle>
          <a:p>
            <a:pPr lvl="0">
              <a:defRPr sz="1800"/>
            </a:pPr>
            <a:r>
              <a:rPr sz="4400"/>
              <a:t>Fare clic per modificare lo stile del titolo dello schema</a:t>
            </a:r>
          </a:p>
        </p:txBody>
      </p:sp>
      <p:sp>
        <p:nvSpPr>
          <p:cNvPr id="53" name="Shape 53"/>
          <p:cNvSpPr/>
          <p:nvPr>
            <p:ph type="body" idx="1"/>
          </p:nvPr>
        </p:nvSpPr>
        <p:spPr>
          <a:xfrm>
            <a:off x="838200" y="365125"/>
            <a:ext cx="7734300" cy="6492875"/>
          </a:xfrm>
          <a:prstGeom prst="rect">
            <a:avLst/>
          </a:prstGeom>
        </p:spPr>
        <p:txBody>
          <a:bodyPr/>
          <a:lstStyle>
            <a:lvl1pPr>
              <a:defRPr>
                <a:latin typeface="Calibri"/>
                <a:ea typeface="Calibri"/>
                <a:cs typeface="Calibri"/>
                <a:sym typeface="Calibri"/>
              </a:defRPr>
            </a:lvl1pPr>
            <a:lvl2pPr>
              <a:defRPr>
                <a:latin typeface="Calibri"/>
                <a:ea typeface="Calibri"/>
                <a:cs typeface="Calibri"/>
                <a:sym typeface="Calibri"/>
              </a:defRPr>
            </a:lvl2pPr>
            <a:lvl3pPr>
              <a:defRPr>
                <a:latin typeface="Calibri"/>
                <a:ea typeface="Calibri"/>
                <a:cs typeface="Calibri"/>
                <a:sym typeface="Calibri"/>
              </a:defRPr>
            </a:lvl3pPr>
            <a:lvl4pPr>
              <a:defRPr>
                <a:latin typeface="Calibri"/>
                <a:ea typeface="Calibri"/>
                <a:cs typeface="Calibri"/>
                <a:sym typeface="Calibri"/>
              </a:defRPr>
            </a:lvl4pPr>
            <a:lvl5pPr>
              <a:defRPr>
                <a:latin typeface="Calibri"/>
                <a:ea typeface="Calibri"/>
                <a:cs typeface="Calibri"/>
                <a:sym typeface="Calibri"/>
              </a:defRPr>
            </a:lvl5pPr>
          </a:lstStyle>
          <a:p>
            <a:pPr lvl="0">
              <a:defRPr sz="1800"/>
            </a:pPr>
            <a:r>
              <a:rPr sz="2800"/>
              <a:t>Fare clic per modificare gli stili del testo dello schema</a:t>
            </a:r>
            <a:endParaRPr sz="2800"/>
          </a:p>
          <a:p>
            <a:pPr lvl="1">
              <a:defRPr sz="1800"/>
            </a:pPr>
            <a:r>
              <a:rPr sz="2800"/>
              <a:t>Secondo livello</a:t>
            </a:r>
            <a:endParaRPr sz="2800"/>
          </a:p>
          <a:p>
            <a:pPr lvl="2">
              <a:defRPr sz="1800"/>
            </a:pPr>
            <a:r>
              <a:rPr sz="2800"/>
              <a:t>Terzo livello</a:t>
            </a:r>
            <a:endParaRPr sz="2800"/>
          </a:p>
          <a:p>
            <a:pPr lvl="3">
              <a:defRPr sz="1800"/>
            </a:pPr>
            <a:r>
              <a:rPr sz="2800"/>
              <a:t>Quarto livello</a:t>
            </a:r>
            <a:endParaRPr sz="2800"/>
          </a:p>
          <a:p>
            <a:pPr lvl="4">
              <a:defRPr sz="1800"/>
            </a:pPr>
            <a:r>
              <a:rPr sz="2800"/>
              <a:t>Quinto livello</a:t>
            </a:r>
          </a:p>
        </p:txBody>
      </p:sp>
      <p:sp>
        <p:nvSpPr>
          <p:cNvPr id="54" name="Shape 54"/>
          <p:cNvSpPr/>
          <p:nvPr>
            <p:ph type="sldNum" sz="quarter" idx="2"/>
          </p:nvPr>
        </p:nvSpPr>
        <p:spPr>
          <a:xfrm>
            <a:off x="8610600" y="6404292"/>
            <a:ext cx="2743200" cy="269241"/>
          </a:xfrm>
          <a:prstGeom prst="rect">
            <a:avLst/>
          </a:prstGeom>
        </p:spPr>
        <p:txBody>
          <a:bodyPr/>
          <a:lstStyle/>
          <a:p>
            <a:pPr lvl="0"/>
            <a:fld id="{86CB4B4D-7CA3-9044-876B-883B54F8677D}" type="slidenum"/>
          </a:p>
        </p:txBody>
      </p:sp>
      <p:pic>
        <p:nvPicPr>
          <p:cNvPr id="55"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57" name="Shape 57"/>
          <p:cNvSpPr/>
          <p:nvPr/>
        </p:nvSpPr>
        <p:spPr>
          <a:xfrm>
            <a:off x="11792711" y="6523799"/>
            <a:ext cx="399289" cy="26924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sz="1200">
                <a:solidFill>
                  <a:srgbClr val="888888"/>
                </a:solidFill>
              </a:defRPr>
            </a:lvl1pPr>
          </a:lstStyle>
          <a:p>
            <a:pPr lvl="0">
              <a:defRPr sz="1800">
                <a:solidFill>
                  <a:srgbClr val="000000"/>
                </a:solidFill>
              </a:defRPr>
            </a:pPr>
            <a:r>
              <a:rPr sz="1200">
                <a:solidFill>
                  <a:srgbClr val="888888"/>
                </a:solidFill>
              </a:rPr>
              <a:t>‹N›</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59" name="Shape 59"/>
          <p:cNvSpPr/>
          <p:nvPr>
            <p:ph type="title"/>
          </p:nvPr>
        </p:nvSpPr>
        <p:spPr>
          <a:xfrm>
            <a:off x="838200" y="230187"/>
            <a:ext cx="10515600" cy="1595439"/>
          </a:xfrm>
          <a:prstGeom prst="rect">
            <a:avLst/>
          </a:prstGeom>
        </p:spPr>
        <p:txBody>
          <a:bodyPr lIns="0" tIns="0" rIns="0" bIns="0"/>
          <a:lstStyle/>
          <a:p>
            <a:pPr lvl="0">
              <a:defRPr i="1" sz="1900">
                <a:solidFill>
                  <a:srgbClr val="030303"/>
                </a:solidFill>
              </a:defRPr>
            </a:pPr>
          </a:p>
        </p:txBody>
      </p:sp>
      <p:sp>
        <p:nvSpPr>
          <p:cNvPr id="60" name="Shape 60"/>
          <p:cNvSpPr/>
          <p:nvPr>
            <p:ph type="body" idx="1"/>
          </p:nvPr>
        </p:nvSpPr>
        <p:spPr>
          <a:xfrm>
            <a:off x="838200" y="1825625"/>
            <a:ext cx="10515600" cy="5032375"/>
          </a:xfrm>
          <a:prstGeom prst="rect">
            <a:avLst/>
          </a:prstGeom>
        </p:spPr>
        <p:txBody>
          <a:bodyPr lIns="0" tIns="0" rIns="0" bIns="0"/>
          <a:lstStyle/>
          <a:p>
            <a:pPr lvl="0">
              <a:defRPr i="1" sz="1700">
                <a:solidFill>
                  <a:srgbClr val="030303"/>
                </a:solidFill>
              </a:defRPr>
            </a:pPr>
          </a:p>
        </p:txBody>
      </p:sp>
      <p:sp>
        <p:nvSpPr>
          <p:cNvPr id="61" name="Shape 61"/>
          <p:cNvSpPr/>
          <p:nvPr/>
        </p:nvSpPr>
        <p:spPr>
          <a:xfrm>
            <a:off x="11792711" y="6523799"/>
            <a:ext cx="399289" cy="26924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sz="1200">
                <a:solidFill>
                  <a:srgbClr val="888888"/>
                </a:solidFill>
              </a:defRPr>
            </a:lvl1pPr>
          </a:lstStyle>
          <a:p>
            <a:pPr lvl="0">
              <a:defRPr sz="1800">
                <a:solidFill>
                  <a:srgbClr val="000000"/>
                </a:solidFill>
              </a:defRPr>
            </a:pPr>
            <a:r>
              <a:rPr sz="1200">
                <a:solidFill>
                  <a:srgbClr val="888888"/>
                </a:solidFill>
              </a:rPr>
              <a:t>‹N›</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63" name="Shape 63"/>
          <p:cNvSpPr/>
          <p:nvPr>
            <p:ph type="title"/>
          </p:nvPr>
        </p:nvSpPr>
        <p:spPr>
          <a:xfrm>
            <a:off x="838200" y="365125"/>
            <a:ext cx="10515600" cy="1325563"/>
          </a:xfrm>
          <a:prstGeom prst="rect">
            <a:avLst/>
          </a:prstGeom>
        </p:spPr>
        <p:txBody>
          <a:bodyPr lIns="0" tIns="0" rIns="0" bIns="0"/>
          <a:lstStyle/>
          <a:p>
            <a:pPr lvl="0">
              <a:defRPr i="1" sz="1900">
                <a:solidFill>
                  <a:srgbClr val="030303"/>
                </a:solidFill>
              </a:defRPr>
            </a:pPr>
          </a:p>
        </p:txBody>
      </p:sp>
      <p:sp>
        <p:nvSpPr>
          <p:cNvPr id="64" name="Shape 64"/>
          <p:cNvSpPr/>
          <p:nvPr>
            <p:ph type="body" idx="1"/>
          </p:nvPr>
        </p:nvSpPr>
        <p:spPr>
          <a:xfrm>
            <a:off x="786055" y="1577484"/>
            <a:ext cx="5201921" cy="211597"/>
          </a:xfrm>
          <a:prstGeom prst="rect">
            <a:avLst/>
          </a:prstGeom>
        </p:spPr>
        <p:txBody>
          <a:bodyPr lIns="0" tIns="0" rIns="0" bIns="0">
            <a:noAutofit/>
          </a:bodyPr>
          <a:lstStyle/>
          <a:p>
            <a:pPr lvl="0">
              <a:defRPr i="1" sz="1500"/>
            </a:pPr>
          </a:p>
        </p:txBody>
      </p:sp>
      <p:pic>
        <p:nvPicPr>
          <p:cNvPr id="65" name="image2.png" descr="confcooperative-lombardia.png"/>
          <p:cNvPicPr/>
          <p:nvPr/>
        </p:nvPicPr>
        <p:blipFill>
          <a:blip r:embed="rId2">
            <a:extLst/>
          </a:blip>
          <a:stretch>
            <a:fillRect/>
          </a:stretch>
        </p:blipFill>
        <p:spPr>
          <a:xfrm>
            <a:off x="397631" y="143108"/>
            <a:ext cx="2428464" cy="580566"/>
          </a:xfrm>
          <a:prstGeom prst="rect">
            <a:avLst/>
          </a:prstGeom>
          <a:ln w="12700">
            <a:miter lim="400000"/>
          </a:ln>
        </p:spPr>
      </p:pic>
      <p:sp>
        <p:nvSpPr>
          <p:cNvPr id="66" name="Shape 66"/>
          <p:cNvSpPr/>
          <p:nvPr/>
        </p:nvSpPr>
        <p:spPr>
          <a:xfrm>
            <a:off x="11792711" y="6540817"/>
            <a:ext cx="399289" cy="26924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sz="1200">
                <a:solidFill>
                  <a:srgbClr val="888888"/>
                </a:solidFill>
              </a:defRPr>
            </a:lvl1pPr>
          </a:lstStyle>
          <a:p>
            <a:pPr lvl="0">
              <a:defRPr sz="1800">
                <a:solidFill>
                  <a:srgbClr val="000000"/>
                </a:solidFill>
              </a:defRPr>
            </a:pPr>
            <a:r>
              <a:rPr sz="1200">
                <a:solidFill>
                  <a:srgbClr val="888888"/>
                </a:solidFill>
              </a:rPr>
              <a:t>‹N›</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68" name="Shape 68"/>
          <p:cNvSpPr/>
          <p:nvPr>
            <p:ph type="title"/>
          </p:nvPr>
        </p:nvSpPr>
        <p:spPr>
          <a:xfrm>
            <a:off x="838200" y="365125"/>
            <a:ext cx="10515600" cy="1325563"/>
          </a:xfrm>
          <a:prstGeom prst="rect">
            <a:avLst/>
          </a:prstGeom>
        </p:spPr>
        <p:txBody>
          <a:bodyPr lIns="0" tIns="0" rIns="0" bIns="0"/>
          <a:lstStyle/>
          <a:p>
            <a:pPr lvl="0">
              <a:defRPr i="1" sz="1900">
                <a:solidFill>
                  <a:srgbClr val="030303"/>
                </a:solidFill>
              </a:defRPr>
            </a:pPr>
          </a:p>
        </p:txBody>
      </p:sp>
      <p:sp>
        <p:nvSpPr>
          <p:cNvPr id="69" name="Shape 69"/>
          <p:cNvSpPr/>
          <p:nvPr/>
        </p:nvSpPr>
        <p:spPr>
          <a:xfrm>
            <a:off x="11792711" y="6523799"/>
            <a:ext cx="399289" cy="26924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r">
              <a:defRPr sz="1200">
                <a:solidFill>
                  <a:srgbClr val="888888"/>
                </a:solidFill>
              </a:defRPr>
            </a:lvl1pPr>
          </a:lstStyle>
          <a:p>
            <a:pPr lvl="0">
              <a:defRPr sz="1800">
                <a:solidFill>
                  <a:srgbClr val="000000"/>
                </a:solidFill>
              </a:defRPr>
            </a:pPr>
            <a:r>
              <a:rPr sz="1200">
                <a:solidFill>
                  <a:srgbClr val="888888"/>
                </a:solidFill>
              </a:rPr>
              <a:t>‹N›</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pic>
        <p:nvPicPr>
          <p:cNvPr id="2" name="image1.png"/>
          <p:cNvPicPr/>
          <p:nvPr/>
        </p:nvPicPr>
        <p:blipFill>
          <a:blip r:embed="rId2">
            <a:extLst/>
          </a:blip>
          <a:stretch>
            <a:fillRect/>
          </a:stretch>
        </p:blipFill>
        <p:spPr>
          <a:xfrm>
            <a:off x="0" y="1784"/>
            <a:ext cx="12192000" cy="6854431"/>
          </a:xfrm>
          <a:prstGeom prst="rect">
            <a:avLst/>
          </a:prstGeom>
          <a:ln w="12700">
            <a:miter lim="400000"/>
          </a:ln>
        </p:spPr>
      </p:pic>
      <p:sp>
        <p:nvSpPr>
          <p:cNvPr id="3" name="Shape 3"/>
          <p:cNvSpPr/>
          <p:nvPr>
            <p:ph type="title"/>
          </p:nvPr>
        </p:nvSpPr>
        <p:spPr>
          <a:xfrm>
            <a:off x="838200" y="812800"/>
            <a:ext cx="10515600" cy="9906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lvl="0">
              <a:defRPr sz="1800"/>
            </a:pPr>
            <a:r>
              <a:rPr sz="4400"/>
              <a:t>Fare clic per modificare lo stile del titolo dello schema</a:t>
            </a:r>
          </a:p>
        </p:txBody>
      </p:sp>
      <p:sp>
        <p:nvSpPr>
          <p:cNvPr id="4" name="Shape 4"/>
          <p:cNvSpPr/>
          <p:nvPr>
            <p:ph type="body" idx="1"/>
          </p:nvPr>
        </p:nvSpPr>
        <p:spPr>
          <a:xfrm>
            <a:off x="838200" y="1803400"/>
            <a:ext cx="10515600" cy="50546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lvl="0">
              <a:defRPr sz="1800"/>
            </a:pPr>
            <a:r>
              <a:rPr sz="2800"/>
              <a:t>Fare clic per modificare gli stili del testo dello schema</a:t>
            </a:r>
            <a:endParaRPr sz="2800"/>
          </a:p>
          <a:p>
            <a:pPr lvl="1">
              <a:defRPr sz="1800"/>
            </a:pPr>
            <a:r>
              <a:rPr sz="2800"/>
              <a:t>Secondo livello</a:t>
            </a:r>
            <a:endParaRPr sz="2800"/>
          </a:p>
          <a:p>
            <a:pPr lvl="2">
              <a:defRPr sz="1800"/>
            </a:pPr>
            <a:r>
              <a:rPr sz="2800"/>
              <a:t>Terzo livello</a:t>
            </a:r>
            <a:endParaRPr sz="2800"/>
          </a:p>
          <a:p>
            <a:pPr lvl="3">
              <a:defRPr sz="1800"/>
            </a:pPr>
            <a:r>
              <a:rPr sz="2800"/>
              <a:t>Quarto livello</a:t>
            </a:r>
            <a:endParaRPr sz="2800"/>
          </a:p>
          <a:p>
            <a:pPr lvl="4">
              <a:defRPr sz="1800"/>
            </a:pPr>
            <a:r>
              <a:rPr sz="2800"/>
              <a:t>Quinto livello</a:t>
            </a:r>
          </a:p>
        </p:txBody>
      </p:sp>
      <p:sp>
        <p:nvSpPr>
          <p:cNvPr id="5" name="Shape 5"/>
          <p:cNvSpPr/>
          <p:nvPr>
            <p:ph type="sldNum" sz="quarter" idx="2"/>
          </p:nvPr>
        </p:nvSpPr>
        <p:spPr>
          <a:xfrm>
            <a:off x="11792711" y="6523799"/>
            <a:ext cx="399289" cy="269241"/>
          </a:xfrm>
          <a:prstGeom prst="rect">
            <a:avLst/>
          </a:prstGeom>
          <a:ln w="12700">
            <a:miter lim="400000"/>
          </a:ln>
        </p:spPr>
        <p:txBody>
          <a:bodyPr lIns="45719" rIns="45719" anchor="ctr">
            <a:spAutoFit/>
          </a:bodyPr>
          <a:lstStyle>
            <a:lvl1pPr algn="r">
              <a:defRPr sz="1200">
                <a:solidFill>
                  <a:srgbClr val="888888"/>
                </a:solidFill>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transition spd="med" advClick="1"/>
  <p:txStyles>
    <p:titleStyle>
      <a:lvl1pPr>
        <a:lnSpc>
          <a:spcPct val="90000"/>
        </a:lnSpc>
        <a:defRPr sz="4400">
          <a:latin typeface="Georgia"/>
          <a:ea typeface="Georgia"/>
          <a:cs typeface="Georgia"/>
          <a:sym typeface="Georgia"/>
        </a:defRPr>
      </a:lvl1pPr>
      <a:lvl2pPr>
        <a:lnSpc>
          <a:spcPct val="90000"/>
        </a:lnSpc>
        <a:defRPr sz="4400">
          <a:latin typeface="Georgia"/>
          <a:ea typeface="Georgia"/>
          <a:cs typeface="Georgia"/>
          <a:sym typeface="Georgia"/>
        </a:defRPr>
      </a:lvl2pPr>
      <a:lvl3pPr>
        <a:lnSpc>
          <a:spcPct val="90000"/>
        </a:lnSpc>
        <a:defRPr sz="4400">
          <a:latin typeface="Georgia"/>
          <a:ea typeface="Georgia"/>
          <a:cs typeface="Georgia"/>
          <a:sym typeface="Georgia"/>
        </a:defRPr>
      </a:lvl3pPr>
      <a:lvl4pPr>
        <a:lnSpc>
          <a:spcPct val="90000"/>
        </a:lnSpc>
        <a:defRPr sz="4400">
          <a:latin typeface="Georgia"/>
          <a:ea typeface="Georgia"/>
          <a:cs typeface="Georgia"/>
          <a:sym typeface="Georgia"/>
        </a:defRPr>
      </a:lvl4pPr>
      <a:lvl5pPr>
        <a:lnSpc>
          <a:spcPct val="90000"/>
        </a:lnSpc>
        <a:defRPr sz="4400">
          <a:latin typeface="Georgia"/>
          <a:ea typeface="Georgia"/>
          <a:cs typeface="Georgia"/>
          <a:sym typeface="Georgia"/>
        </a:defRPr>
      </a:lvl5pPr>
      <a:lvl6pPr>
        <a:lnSpc>
          <a:spcPct val="90000"/>
        </a:lnSpc>
        <a:defRPr sz="4400">
          <a:latin typeface="Georgia"/>
          <a:ea typeface="Georgia"/>
          <a:cs typeface="Georgia"/>
          <a:sym typeface="Georgia"/>
        </a:defRPr>
      </a:lvl6pPr>
      <a:lvl7pPr>
        <a:lnSpc>
          <a:spcPct val="90000"/>
        </a:lnSpc>
        <a:defRPr sz="4400">
          <a:latin typeface="Georgia"/>
          <a:ea typeface="Georgia"/>
          <a:cs typeface="Georgia"/>
          <a:sym typeface="Georgia"/>
        </a:defRPr>
      </a:lvl7pPr>
      <a:lvl8pPr>
        <a:lnSpc>
          <a:spcPct val="90000"/>
        </a:lnSpc>
        <a:defRPr sz="4400">
          <a:latin typeface="Georgia"/>
          <a:ea typeface="Georgia"/>
          <a:cs typeface="Georgia"/>
          <a:sym typeface="Georgia"/>
        </a:defRPr>
      </a:lvl8pPr>
      <a:lvl9pPr>
        <a:lnSpc>
          <a:spcPct val="90000"/>
        </a:lnSpc>
        <a:defRPr sz="4400">
          <a:latin typeface="Georgia"/>
          <a:ea typeface="Georgia"/>
          <a:cs typeface="Georgia"/>
          <a:sym typeface="Georgia"/>
        </a:defRPr>
      </a:lvl9pPr>
    </p:titleStyle>
    <p:bodyStyle>
      <a:lvl1pPr marL="228600" indent="-228600">
        <a:lnSpc>
          <a:spcPct val="90000"/>
        </a:lnSpc>
        <a:spcBef>
          <a:spcPts val="1000"/>
        </a:spcBef>
        <a:buSzPct val="100000"/>
        <a:buFont typeface="Arial"/>
        <a:buChar char="•"/>
        <a:defRPr sz="2800">
          <a:latin typeface="Georgia"/>
          <a:ea typeface="Georgia"/>
          <a:cs typeface="Georgia"/>
          <a:sym typeface="Georgia"/>
        </a:defRPr>
      </a:lvl1pPr>
      <a:lvl2pPr marL="723900" indent="-266700">
        <a:lnSpc>
          <a:spcPct val="90000"/>
        </a:lnSpc>
        <a:spcBef>
          <a:spcPts val="1000"/>
        </a:spcBef>
        <a:buSzPct val="100000"/>
        <a:buFont typeface="Arial"/>
        <a:buChar char="•"/>
        <a:defRPr sz="2800">
          <a:latin typeface="Georgia"/>
          <a:ea typeface="Georgia"/>
          <a:cs typeface="Georgia"/>
          <a:sym typeface="Georgia"/>
        </a:defRPr>
      </a:lvl2pPr>
      <a:lvl3pPr marL="1234439" indent="-320039">
        <a:lnSpc>
          <a:spcPct val="90000"/>
        </a:lnSpc>
        <a:spcBef>
          <a:spcPts val="1000"/>
        </a:spcBef>
        <a:buSzPct val="100000"/>
        <a:buFont typeface="Arial"/>
        <a:buChar char="•"/>
        <a:defRPr sz="2800">
          <a:latin typeface="Georgia"/>
          <a:ea typeface="Georgia"/>
          <a:cs typeface="Georgia"/>
          <a:sym typeface="Georgia"/>
        </a:defRPr>
      </a:lvl3pPr>
      <a:lvl4pPr marL="1727200" indent="-355600">
        <a:lnSpc>
          <a:spcPct val="90000"/>
        </a:lnSpc>
        <a:spcBef>
          <a:spcPts val="1000"/>
        </a:spcBef>
        <a:buSzPct val="100000"/>
        <a:buFont typeface="Arial"/>
        <a:buChar char="•"/>
        <a:defRPr sz="2800">
          <a:latin typeface="Georgia"/>
          <a:ea typeface="Georgia"/>
          <a:cs typeface="Georgia"/>
          <a:sym typeface="Georgia"/>
        </a:defRPr>
      </a:lvl4pPr>
      <a:lvl5pPr marL="2184400" indent="-355600">
        <a:lnSpc>
          <a:spcPct val="90000"/>
        </a:lnSpc>
        <a:spcBef>
          <a:spcPts val="1000"/>
        </a:spcBef>
        <a:buSzPct val="100000"/>
        <a:buFont typeface="Arial"/>
        <a:buChar char="•"/>
        <a:defRPr sz="2800">
          <a:latin typeface="Georgia"/>
          <a:ea typeface="Georgia"/>
          <a:cs typeface="Georgia"/>
          <a:sym typeface="Georgia"/>
        </a:defRPr>
      </a:lvl5pPr>
      <a:lvl6pPr marL="2641600" indent="-355600">
        <a:lnSpc>
          <a:spcPct val="90000"/>
        </a:lnSpc>
        <a:spcBef>
          <a:spcPts val="1000"/>
        </a:spcBef>
        <a:buSzPct val="100000"/>
        <a:buFont typeface="Arial"/>
        <a:buChar char="•"/>
        <a:defRPr sz="2800">
          <a:latin typeface="Georgia"/>
          <a:ea typeface="Georgia"/>
          <a:cs typeface="Georgia"/>
          <a:sym typeface="Georgia"/>
        </a:defRPr>
      </a:lvl6pPr>
      <a:lvl7pPr marL="3098800" indent="-355600">
        <a:lnSpc>
          <a:spcPct val="90000"/>
        </a:lnSpc>
        <a:spcBef>
          <a:spcPts val="1000"/>
        </a:spcBef>
        <a:buSzPct val="100000"/>
        <a:buFont typeface="Arial"/>
        <a:buChar char="•"/>
        <a:defRPr sz="2800">
          <a:latin typeface="Georgia"/>
          <a:ea typeface="Georgia"/>
          <a:cs typeface="Georgia"/>
          <a:sym typeface="Georgia"/>
        </a:defRPr>
      </a:lvl7pPr>
      <a:lvl8pPr marL="3556000" indent="-355600">
        <a:lnSpc>
          <a:spcPct val="90000"/>
        </a:lnSpc>
        <a:spcBef>
          <a:spcPts val="1000"/>
        </a:spcBef>
        <a:buSzPct val="100000"/>
        <a:buFont typeface="Arial"/>
        <a:buChar char="•"/>
        <a:defRPr sz="2800">
          <a:latin typeface="Georgia"/>
          <a:ea typeface="Georgia"/>
          <a:cs typeface="Georgia"/>
          <a:sym typeface="Georgia"/>
        </a:defRPr>
      </a:lvl8pPr>
      <a:lvl9pPr marL="4013200" indent="-355600">
        <a:lnSpc>
          <a:spcPct val="90000"/>
        </a:lnSpc>
        <a:spcBef>
          <a:spcPts val="1000"/>
        </a:spcBef>
        <a:buSzPct val="100000"/>
        <a:buFont typeface="Arial"/>
        <a:buChar char="•"/>
        <a:defRPr sz="2800">
          <a:latin typeface="Georgia"/>
          <a:ea typeface="Georgia"/>
          <a:cs typeface="Georgia"/>
          <a:sym typeface="Georgia"/>
        </a:defRPr>
      </a:lvl9pPr>
    </p:bodyStyle>
    <p:otherStyle>
      <a:lvl1pPr algn="r">
        <a:defRPr sz="1200">
          <a:solidFill>
            <a:schemeClr val="tx1"/>
          </a:solidFill>
          <a:latin typeface="+mn-lt"/>
          <a:ea typeface="+mn-ea"/>
          <a:cs typeface="+mn-cs"/>
          <a:sym typeface="Calibri"/>
        </a:defRPr>
      </a:lvl1pPr>
      <a:lvl2pPr indent="457200" algn="r">
        <a:defRPr sz="1200">
          <a:solidFill>
            <a:schemeClr val="tx1"/>
          </a:solidFill>
          <a:latin typeface="+mn-lt"/>
          <a:ea typeface="+mn-ea"/>
          <a:cs typeface="+mn-cs"/>
          <a:sym typeface="Calibri"/>
        </a:defRPr>
      </a:lvl2pPr>
      <a:lvl3pPr indent="914400" algn="r">
        <a:defRPr sz="1200">
          <a:solidFill>
            <a:schemeClr val="tx1"/>
          </a:solidFill>
          <a:latin typeface="+mn-lt"/>
          <a:ea typeface="+mn-ea"/>
          <a:cs typeface="+mn-cs"/>
          <a:sym typeface="Calibri"/>
        </a:defRPr>
      </a:lvl3pPr>
      <a:lvl4pPr indent="1371600" algn="r">
        <a:defRPr sz="1200">
          <a:solidFill>
            <a:schemeClr val="tx1"/>
          </a:solidFill>
          <a:latin typeface="+mn-lt"/>
          <a:ea typeface="+mn-ea"/>
          <a:cs typeface="+mn-cs"/>
          <a:sym typeface="Calibri"/>
        </a:defRPr>
      </a:lvl4pPr>
      <a:lvl5pPr indent="1828800" algn="r">
        <a:defRPr sz="1200">
          <a:solidFill>
            <a:schemeClr val="tx1"/>
          </a:solidFill>
          <a:latin typeface="+mn-lt"/>
          <a:ea typeface="+mn-ea"/>
          <a:cs typeface="+mn-cs"/>
          <a:sym typeface="Calibri"/>
        </a:defRPr>
      </a:lvl5pPr>
      <a:lvl6pPr indent="2286000" algn="r">
        <a:defRPr sz="1200">
          <a:solidFill>
            <a:schemeClr val="tx1"/>
          </a:solidFill>
          <a:latin typeface="+mn-lt"/>
          <a:ea typeface="+mn-ea"/>
          <a:cs typeface="+mn-cs"/>
          <a:sym typeface="Calibri"/>
        </a:defRPr>
      </a:lvl6pPr>
      <a:lvl7pPr indent="2743200" algn="r">
        <a:defRPr sz="1200">
          <a:solidFill>
            <a:schemeClr val="tx1"/>
          </a:solidFill>
          <a:latin typeface="+mn-lt"/>
          <a:ea typeface="+mn-ea"/>
          <a:cs typeface="+mn-cs"/>
          <a:sym typeface="Calibri"/>
        </a:defRPr>
      </a:lvl7pPr>
      <a:lvl8pPr indent="3200400" algn="r">
        <a:defRPr sz="1200">
          <a:solidFill>
            <a:schemeClr val="tx1"/>
          </a:solidFill>
          <a:latin typeface="+mn-lt"/>
          <a:ea typeface="+mn-ea"/>
          <a:cs typeface="+mn-cs"/>
          <a:sym typeface="Calibri"/>
        </a:defRPr>
      </a:lvl8pPr>
      <a:lvl9pPr indent="3657600" algn="r">
        <a:defRPr sz="1200">
          <a:solidFill>
            <a:schemeClr val="tx1"/>
          </a:solidFill>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4.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6.jpe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jpe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6.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16.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16.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16.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4.jpe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4.jpe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5.jpe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jpe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 name="Shape 73"/>
          <p:cNvSpPr/>
          <p:nvPr>
            <p:ph type="title"/>
          </p:nvPr>
        </p:nvSpPr>
        <p:spPr>
          <a:xfrm>
            <a:off x="751239" y="919823"/>
            <a:ext cx="10767776" cy="2921756"/>
          </a:xfrm>
          <a:prstGeom prst="rect">
            <a:avLst/>
          </a:prstGeom>
        </p:spPr>
        <p:txBody>
          <a:bodyPr/>
          <a:lstStyle/>
          <a:p>
            <a:pPr lvl="0">
              <a:lnSpc>
                <a:spcPct val="120000"/>
              </a:lnSpc>
              <a:defRPr sz="1800"/>
            </a:pPr>
            <a:r>
              <a:rPr sz="3900"/>
              <a:t>Fare i conti, oggi, con il pensiero </a:t>
            </a:r>
            <a:endParaRPr sz="3900"/>
          </a:p>
          <a:p>
            <a:pPr lvl="0">
              <a:lnSpc>
                <a:spcPct val="120000"/>
              </a:lnSpc>
              <a:defRPr sz="1800"/>
            </a:pPr>
            <a:r>
              <a:rPr sz="3900"/>
              <a:t>economico del XX secolo</a:t>
            </a:r>
            <a:br>
              <a:rPr sz="3900"/>
            </a:br>
          </a:p>
        </p:txBody>
      </p:sp>
      <p:sp>
        <p:nvSpPr>
          <p:cNvPr id="74" name="Shape 74"/>
          <p:cNvSpPr/>
          <p:nvPr>
            <p:ph type="body" idx="1"/>
          </p:nvPr>
        </p:nvSpPr>
        <p:spPr>
          <a:xfrm>
            <a:off x="0" y="4123814"/>
            <a:ext cx="12192000" cy="554678"/>
          </a:xfrm>
          <a:prstGeom prst="rect">
            <a:avLst/>
          </a:prstGeom>
        </p:spPr>
        <p:txBody>
          <a:bodyPr/>
          <a:lstStyle/>
          <a:p>
            <a:pPr lvl="0">
              <a:defRPr sz="1800"/>
            </a:pPr>
            <a:r>
              <a:rPr sz="2000"/>
              <a:t>Francesco Samorè,  </a:t>
            </a:r>
            <a:r>
              <a:rPr sz="2000"/>
              <a:t>Fondazione Giannino Bassetti</a:t>
            </a:r>
            <a:r>
              <a:rPr i="1" sz="2000"/>
              <a:t>  ||  </a:t>
            </a:r>
            <a:r>
              <a:rPr sz="2000"/>
              <a:t>CREARE IL DOMANI,  19 ottobre 2019</a:t>
            </a:r>
          </a:p>
        </p:txBody>
      </p:sp>
      <p:pic>
        <p:nvPicPr>
          <p:cNvPr id="75" name="image3.png" descr="Senza titolo.png"/>
          <p:cNvPicPr/>
          <p:nvPr/>
        </p:nvPicPr>
        <p:blipFill>
          <a:blip r:embed="rId2">
            <a:extLst/>
          </a:blip>
          <a:stretch>
            <a:fillRect/>
          </a:stretch>
        </p:blipFill>
        <p:spPr>
          <a:xfrm>
            <a:off x="0" y="5128243"/>
            <a:ext cx="12192000" cy="1729758"/>
          </a:xfrm>
          <a:prstGeom prst="rect">
            <a:avLst/>
          </a:prstGeom>
          <a:ln w="12700">
            <a:miter lim="400000"/>
          </a:ln>
        </p:spPr>
      </p:pic>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 name="Shape 77"/>
          <p:cNvSpPr/>
          <p:nvPr>
            <p:ph type="title"/>
          </p:nvPr>
        </p:nvSpPr>
        <p:spPr>
          <a:xfrm>
            <a:off x="751239" y="919823"/>
            <a:ext cx="10767776" cy="2921756"/>
          </a:xfrm>
          <a:prstGeom prst="rect">
            <a:avLst/>
          </a:prstGeom>
        </p:spPr>
        <p:txBody>
          <a:bodyPr lIns="0" tIns="0" rIns="0" bIns="0"/>
          <a:lstStyle/>
          <a:p>
            <a:pPr lvl="0">
              <a:defRPr sz="1800"/>
            </a:pPr>
            <a:r>
              <a:rPr sz="4400"/>
              <a:t>«Non un’epoca di cambiamenti, un cambiamento d’epoca»</a:t>
            </a:r>
            <a:br>
              <a:rPr sz="4400"/>
            </a:br>
          </a:p>
        </p:txBody>
      </p:sp>
      <p:pic>
        <p:nvPicPr>
          <p:cNvPr id="78" name="image3.png" descr="Senza titolo.png"/>
          <p:cNvPicPr/>
          <p:nvPr/>
        </p:nvPicPr>
        <p:blipFill>
          <a:blip r:embed="rId2">
            <a:extLst/>
          </a:blip>
          <a:stretch>
            <a:fillRect/>
          </a:stretch>
        </p:blipFill>
        <p:spPr>
          <a:xfrm>
            <a:off x="0" y="5128243"/>
            <a:ext cx="12192000" cy="1729758"/>
          </a:xfrm>
          <a:prstGeom prst="rect">
            <a:avLst/>
          </a:prstGeom>
          <a:ln w="12700">
            <a:miter lim="400000"/>
          </a:ln>
        </p:spPr>
      </p:pic>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80" name="image5.jpg" descr="mass production.jpg"/>
          <p:cNvPicPr/>
          <p:nvPr/>
        </p:nvPicPr>
        <p:blipFill>
          <a:blip r:embed="rId2">
            <a:extLst/>
          </a:blip>
          <a:stretch>
            <a:fillRect/>
          </a:stretch>
        </p:blipFill>
        <p:spPr>
          <a:xfrm>
            <a:off x="3244370" y="1957891"/>
            <a:ext cx="6377670" cy="4383742"/>
          </a:xfrm>
          <a:prstGeom prst="rect">
            <a:avLst/>
          </a:prstGeom>
          <a:ln w="12700">
            <a:miter lim="400000"/>
          </a:ln>
        </p:spPr>
      </p:pic>
      <p:sp>
        <p:nvSpPr>
          <p:cNvPr id="81" name="Shape 81"/>
          <p:cNvSpPr/>
          <p:nvPr>
            <p:ph type="title"/>
          </p:nvPr>
        </p:nvSpPr>
        <p:spPr>
          <a:xfrm>
            <a:off x="900655" y="1039329"/>
            <a:ext cx="10515601" cy="787401"/>
          </a:xfrm>
          <a:prstGeom prst="rect">
            <a:avLst/>
          </a:prstGeom>
        </p:spPr>
        <p:txBody>
          <a:bodyPr/>
          <a:lstStyle>
            <a:lvl1pPr algn="ctr">
              <a:defRPr>
                <a:latin typeface="Georgia Bold"/>
                <a:ea typeface="Georgia Bold"/>
                <a:cs typeface="Georgia Bold"/>
                <a:sym typeface="Georgia Bold"/>
              </a:defRPr>
            </a:lvl1pPr>
          </a:lstStyle>
          <a:p>
            <a:pPr lvl="0">
              <a:defRPr sz="1800"/>
            </a:pPr>
            <a:r>
              <a:rPr sz="4400"/>
              <a:t>Di tutti i colori purché sia nero</a:t>
            </a:r>
          </a:p>
        </p:txBody>
      </p:sp>
      <p:sp>
        <p:nvSpPr>
          <p:cNvPr id="82" name="Shape 82"/>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 name="Shape 84"/>
          <p:cNvSpPr/>
          <p:nvPr>
            <p:ph type="body" idx="1"/>
          </p:nvPr>
        </p:nvSpPr>
        <p:spPr>
          <a:xfrm>
            <a:off x="254000" y="946150"/>
            <a:ext cx="11684000" cy="4373564"/>
          </a:xfrm>
          <a:prstGeom prst="rect">
            <a:avLst/>
          </a:prstGeom>
        </p:spPr>
        <p:txBody>
          <a:bodyPr/>
          <a:lstStyle>
            <a:lvl1pPr marL="0" indent="0" algn="ctr">
              <a:buSzTx/>
              <a:buNone/>
              <a:defRPr b="1" i="1" sz="2400"/>
            </a:lvl1pPr>
          </a:lstStyle>
          <a:p>
            <a:pPr lvl="0">
              <a:defRPr b="0" i="0" sz="1800"/>
            </a:pPr>
            <a:r>
              <a:rPr b="1" i="1" sz="2400"/>
              <a:t>«Se avessi chiesto ai miei clienti cosa volevano, mi avrebbero risposto: un cavallo più veloce»</a:t>
            </a:r>
          </a:p>
        </p:txBody>
      </p:sp>
      <p:pic>
        <p:nvPicPr>
          <p:cNvPr id="85" name="image7.jpg" descr="5th-ave1900.jpg"/>
          <p:cNvPicPr/>
          <p:nvPr/>
        </p:nvPicPr>
        <p:blipFill>
          <a:blip r:embed="rId2">
            <a:extLst/>
          </a:blip>
          <a:stretch>
            <a:fillRect/>
          </a:stretch>
        </p:blipFill>
        <p:spPr>
          <a:xfrm>
            <a:off x="111125" y="1905000"/>
            <a:ext cx="5482629" cy="4953000"/>
          </a:xfrm>
          <a:prstGeom prst="rect">
            <a:avLst/>
          </a:prstGeom>
          <a:ln w="12700">
            <a:miter lim="400000"/>
          </a:ln>
        </p:spPr>
      </p:pic>
      <p:pic>
        <p:nvPicPr>
          <p:cNvPr id="86" name="image8.jpg" descr="5th-ave1913.jpg"/>
          <p:cNvPicPr/>
          <p:nvPr/>
        </p:nvPicPr>
        <p:blipFill>
          <a:blip r:embed="rId3">
            <a:extLst/>
          </a:blip>
          <a:stretch>
            <a:fillRect/>
          </a:stretch>
        </p:blipFill>
        <p:spPr>
          <a:xfrm>
            <a:off x="6143625" y="1853561"/>
            <a:ext cx="6048375" cy="5004440"/>
          </a:xfrm>
          <a:prstGeom prst="rect">
            <a:avLst/>
          </a:prstGeom>
          <a:ln w="12700">
            <a:miter lim="400000"/>
          </a:ln>
        </p:spPr>
      </p:pic>
      <p:sp>
        <p:nvSpPr>
          <p:cNvPr id="87" name="Shape 87"/>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 name="Shape 89"/>
          <p:cNvSpPr/>
          <p:nvPr>
            <p:ph type="title"/>
          </p:nvPr>
        </p:nvSpPr>
        <p:spPr>
          <a:xfrm>
            <a:off x="4824822" y="1685655"/>
            <a:ext cx="6694856" cy="3486690"/>
          </a:xfrm>
          <a:prstGeom prst="rect">
            <a:avLst/>
          </a:prstGeom>
        </p:spPr>
        <p:txBody>
          <a:bodyPr/>
          <a:lstStyle/>
          <a:p>
            <a:pPr lvl="0" algn="ctr">
              <a:spcBef>
                <a:spcPts val="1000"/>
              </a:spcBef>
              <a:defRPr sz="1800"/>
            </a:pPr>
            <a:r>
              <a:rPr b="1" i="1" sz="2900"/>
              <a:t>STREECK W. (2013)</a:t>
            </a:r>
            <a:endParaRPr b="1" i="1" sz="2900"/>
          </a:p>
          <a:p>
            <a:pPr lvl="0" algn="ctr">
              <a:spcBef>
                <a:spcPts val="1000"/>
              </a:spcBef>
              <a:defRPr sz="1800"/>
            </a:pPr>
            <a:r>
              <a:rPr b="1" i="1" sz="2900"/>
              <a:t> </a:t>
            </a:r>
            <a:endParaRPr b="1" i="1" sz="2900"/>
          </a:p>
          <a:p>
            <a:pPr lvl="0" algn="ctr">
              <a:spcBef>
                <a:spcPts val="1000"/>
              </a:spcBef>
              <a:defRPr sz="1800"/>
            </a:pPr>
            <a:r>
              <a:rPr b="1" i="1" sz="2900"/>
              <a:t>Tempo guadagnato. </a:t>
            </a:r>
            <a:endParaRPr b="1" i="1" sz="2900"/>
          </a:p>
          <a:p>
            <a:pPr lvl="0" algn="ctr">
              <a:spcBef>
                <a:spcPts val="1000"/>
              </a:spcBef>
              <a:defRPr sz="1800"/>
            </a:pPr>
            <a:r>
              <a:rPr b="1" i="1" sz="2900"/>
              <a:t>La crisi rinviata del capitalismo democratico</a:t>
            </a:r>
            <a:endParaRPr b="1" i="1" sz="2900"/>
          </a:p>
        </p:txBody>
      </p:sp>
      <p:sp>
        <p:nvSpPr>
          <p:cNvPr id="90" name="Shape 90"/>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pic>
        <p:nvPicPr>
          <p:cNvPr id="91" name="9788807104947_quarta.jpg.600x800_q100_upscale.jpg"/>
          <p:cNvPicPr/>
          <p:nvPr/>
        </p:nvPicPr>
        <p:blipFill>
          <a:blip r:embed="rId2">
            <a:extLst/>
          </a:blip>
          <a:stretch>
            <a:fillRect/>
          </a:stretch>
        </p:blipFill>
        <p:spPr>
          <a:xfrm>
            <a:off x="835615" y="1162453"/>
            <a:ext cx="3548704" cy="5480625"/>
          </a:xfrm>
          <a:prstGeom prst="rect">
            <a:avLst/>
          </a:prstGeom>
          <a:ln w="12700">
            <a:miter lim="400000"/>
          </a:ln>
        </p:spPr>
      </p:pic>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 name="Shape 93"/>
          <p:cNvSpPr/>
          <p:nvPr>
            <p:ph type="title"/>
          </p:nvPr>
        </p:nvSpPr>
        <p:spPr>
          <a:xfrm>
            <a:off x="838200" y="914400"/>
            <a:ext cx="10515600" cy="787401"/>
          </a:xfrm>
          <a:prstGeom prst="rect">
            <a:avLst/>
          </a:prstGeom>
        </p:spPr>
        <p:txBody>
          <a:bodyPr lIns="0" tIns="0" rIns="0" bIns="0"/>
          <a:lstStyle>
            <a:lvl1pPr algn="ctr">
              <a:defRPr>
                <a:latin typeface="Georgia Bold"/>
                <a:ea typeface="Georgia Bold"/>
                <a:cs typeface="Georgia Bold"/>
                <a:sym typeface="Georgia Bold"/>
              </a:defRPr>
            </a:lvl1pPr>
          </a:lstStyle>
          <a:p>
            <a:pPr lvl="0">
              <a:defRPr sz="1800"/>
            </a:pPr>
            <a:r>
              <a:rPr sz="4400"/>
              <a:t>Rivoluzione digitale</a:t>
            </a:r>
          </a:p>
        </p:txBody>
      </p:sp>
      <p:pic>
        <p:nvPicPr>
          <p:cNvPr id="94" name="image6.jpg" descr="20120421_LDP001_0.jpg"/>
          <p:cNvPicPr/>
          <p:nvPr/>
        </p:nvPicPr>
        <p:blipFill>
          <a:blip r:embed="rId2">
            <a:extLst/>
          </a:blip>
          <a:stretch>
            <a:fillRect/>
          </a:stretch>
        </p:blipFill>
        <p:spPr>
          <a:xfrm>
            <a:off x="2055314" y="1715997"/>
            <a:ext cx="8081372" cy="4550048"/>
          </a:xfrm>
          <a:prstGeom prst="rect">
            <a:avLst/>
          </a:prstGeom>
          <a:ln w="12700">
            <a:miter lim="400000"/>
          </a:ln>
        </p:spPr>
      </p:pic>
      <p:sp>
        <p:nvSpPr>
          <p:cNvPr id="95" name="Shape 95"/>
          <p:cNvSpPr/>
          <p:nvPr>
            <p:ph type="sldNum" sz="quarter" idx="2"/>
          </p:nvPr>
        </p:nvSpPr>
        <p:spPr>
          <a:xfrm>
            <a:off x="11792711" y="6341237"/>
            <a:ext cx="399289" cy="269241"/>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 name="Shape 97"/>
          <p:cNvSpPr/>
          <p:nvPr>
            <p:ph type="title"/>
          </p:nvPr>
        </p:nvSpPr>
        <p:spPr>
          <a:xfrm>
            <a:off x="1681268" y="1111480"/>
            <a:ext cx="8829465" cy="346250"/>
          </a:xfrm>
          <a:prstGeom prst="rect">
            <a:avLst/>
          </a:prstGeom>
          <a:extLst>
            <a:ext uri="{C572A759-6A51-4108-AA02-DFA0A04FC94B}">
              <ma14:wrappingTextBoxFlag xmlns:ma14="http://schemas.microsoft.com/office/mac/drawingml/2011/main" val="1"/>
            </a:ext>
          </a:extLst>
        </p:spPr>
        <p:txBody>
          <a:bodyPr/>
          <a:lstStyle/>
          <a:p>
            <a:pPr lvl="0" marR="5080" indent="12700" algn="ctr">
              <a:lnSpc>
                <a:spcPct val="110000"/>
              </a:lnSpc>
              <a:spcBef>
                <a:spcPts val="100"/>
              </a:spcBef>
              <a:defRPr sz="1800"/>
            </a:pPr>
            <a:r>
              <a:rPr sz="2000">
                <a:latin typeface="Georgia Bold"/>
                <a:ea typeface="Georgia Bold"/>
                <a:cs typeface="Georgia Bold"/>
                <a:sym typeface="Georgia Bold"/>
              </a:rPr>
              <a:t>I </a:t>
            </a:r>
            <a:r>
              <a:rPr spc="-100" sz="2000">
                <a:latin typeface="Georgia Bold"/>
                <a:ea typeface="Georgia Bold"/>
                <a:cs typeface="Georgia Bold"/>
                <a:sym typeface="Georgia Bold"/>
              </a:rPr>
              <a:t>pesi relativi: capitalizzazione borsistica  dell’economia </a:t>
            </a:r>
            <a:r>
              <a:rPr sz="2000">
                <a:latin typeface="Georgia Bold"/>
                <a:ea typeface="Georgia Bold"/>
                <a:cs typeface="Georgia Bold"/>
                <a:sym typeface="Georgia Bold"/>
              </a:rPr>
              <a:t>digitale</a:t>
            </a:r>
          </a:p>
        </p:txBody>
      </p:sp>
      <p:pic>
        <p:nvPicPr>
          <p:cNvPr id="98" name="media2.mp4"/>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032000" y="1730375"/>
            <a:ext cx="8128000" cy="4572000"/>
          </a:xfrm>
          <a:prstGeom prst="rect">
            <a:avLst/>
          </a:prstGeom>
        </p:spPr>
      </p:pic>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mediacall" presetSubtype="0" presetID="1" grpId="1" fill="hold">
                                  <p:stCondLst>
                                    <p:cond delay="0"/>
                                  </p:stCondLst>
                                  <p:childTnLst>
                                    <p:cmd type="call" cmd="playFrom(0.0)">
                                      <p:cBhvr>
                                        <p:cTn id="6" dur="68545" fill="hold"/>
                                        <p:tgtEl>
                                          <p:spTgt spid="98"/>
                                        </p:tgtEl>
                                      </p:cBhvr>
                                    </p:cmd>
                                  </p:childTnLst>
                                </p:cTn>
                              </p:par>
                            </p:childTnLst>
                          </p:cTn>
                        </p:par>
                      </p:childTnLst>
                    </p:cTn>
                  </p:par>
                  <p:par>
                    <p:cTn id="7" fill="hold">
                      <p:stCondLst>
                        <p:cond delay="indefinite"/>
                      </p:stCondLst>
                      <p:childTnLst>
                        <p:par>
                          <p:cTn id="8" fill="hold">
                            <p:stCondLst>
                              <p:cond delay="0"/>
                            </p:stCondLst>
                            <p:childTnLst>
                              <p:par>
                                <p:cTn id="9" nodeType="clickEffect" presetClass="mediacall" presetSubtype="0" presetID="3" grpId="2" fill="hold">
                                  <p:stCondLst>
                                    <p:cond delay="0"/>
                                  </p:stCondLst>
                                  <p:childTnLst>
                                    <p:cmd type="call" cmd="stop">
                                      <p:cBhvr>
                                        <p:cTn id="10" dur="1000" fill="hold"/>
                                        <p:tgtEl>
                                          <p:spTgt spid="9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9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 name="Shape 100"/>
          <p:cNvSpPr/>
          <p:nvPr>
            <p:ph type="title"/>
          </p:nvPr>
        </p:nvSpPr>
        <p:spPr>
          <a:xfrm>
            <a:off x="2441787" y="936625"/>
            <a:ext cx="7308427" cy="695960"/>
          </a:xfrm>
          <a:prstGeom prst="rect">
            <a:avLst/>
          </a:prstGeom>
          <a:extLst>
            <a:ext uri="{C572A759-6A51-4108-AA02-DFA0A04FC94B}">
              <ma14:wrappingTextBoxFlag xmlns:ma14="http://schemas.microsoft.com/office/mac/drawingml/2011/main" val="1"/>
            </a:ext>
          </a:extLst>
        </p:spPr>
        <p:txBody>
          <a:bodyPr/>
          <a:lstStyle/>
          <a:p>
            <a:pPr lvl="0" marR="5080" indent="12700" algn="ctr">
              <a:lnSpc>
                <a:spcPct val="110000"/>
              </a:lnSpc>
              <a:spcBef>
                <a:spcPts val="100"/>
              </a:spcBef>
              <a:defRPr sz="1800"/>
            </a:pPr>
            <a:r>
              <a:rPr sz="2000">
                <a:latin typeface="Georgia Bold"/>
                <a:ea typeface="Georgia Bold"/>
                <a:cs typeface="Georgia Bold"/>
                <a:sym typeface="Georgia Bold"/>
              </a:rPr>
              <a:t>I </a:t>
            </a:r>
            <a:r>
              <a:rPr spc="-100" sz="2000">
                <a:latin typeface="Georgia Bold"/>
                <a:ea typeface="Georgia Bold"/>
                <a:cs typeface="Georgia Bold"/>
                <a:sym typeface="Georgia Bold"/>
              </a:rPr>
              <a:t>pesi relativi: capitalizzazione borsistica  dell’economia </a:t>
            </a:r>
            <a:r>
              <a:rPr sz="2000">
                <a:latin typeface="Georgia Bold"/>
                <a:ea typeface="Georgia Bold"/>
                <a:cs typeface="Georgia Bold"/>
                <a:sym typeface="Georgia Bold"/>
              </a:rPr>
              <a:t>digitale</a:t>
            </a:r>
          </a:p>
        </p:txBody>
      </p:sp>
      <p:sp>
        <p:nvSpPr>
          <p:cNvPr id="101" name="Shape 101"/>
          <p:cNvSpPr/>
          <p:nvPr/>
        </p:nvSpPr>
        <p:spPr>
          <a:xfrm>
            <a:off x="346287" y="1575613"/>
            <a:ext cx="11499426" cy="4550192"/>
          </a:xfrm>
          <a:prstGeom prst="rect">
            <a:avLst/>
          </a:prstGeom>
          <a:blipFill>
            <a:blip r:embed="rId2"/>
            <a:stretch>
              <a:fillRect/>
            </a:stretch>
          </a:blipFill>
          <a:ln w="12700">
            <a:miter lim="400000"/>
          </a:ln>
        </p:spPr>
        <p:txBody>
          <a:bodyPr lIns="0" tIns="0" rIns="0" bIns="0"/>
          <a:lstStyle/>
          <a:p>
            <a:pPr lvl="0"/>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 name="Shape 103"/>
          <p:cNvSpPr/>
          <p:nvPr/>
        </p:nvSpPr>
        <p:spPr>
          <a:xfrm>
            <a:off x="849312" y="2463756"/>
            <a:ext cx="10493376" cy="385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gn="just"/>
            <a:r>
              <a:rPr i="1" sz="2400">
                <a:latin typeface="Georgia"/>
                <a:ea typeface="Georgia"/>
                <a:cs typeface="Georgia"/>
                <a:sym typeface="Georgia"/>
              </a:rPr>
              <a:t>«I quattro o cinque giganti digitali, al posto di abbattere i guardiani del castello – come le loro mission libertarie, visionarie, sembravano affermare – si sono limitati a sostituirli, e il libertario è diventato liberista» </a:t>
            </a:r>
            <a:endParaRPr i="1" sz="2400">
              <a:latin typeface="Georgia"/>
              <a:ea typeface="Georgia"/>
              <a:cs typeface="Georgia"/>
              <a:sym typeface="Georgia"/>
            </a:endParaRPr>
          </a:p>
          <a:p>
            <a:pPr lvl="0" algn="just"/>
            <a:r>
              <a:rPr i="1" sz="2400">
                <a:latin typeface="Georgia"/>
                <a:ea typeface="Georgia"/>
                <a:cs typeface="Georgia"/>
                <a:sym typeface="Georgia"/>
              </a:rPr>
              <a:t>(Gaggi, 2018)   </a:t>
            </a:r>
            <a:br>
              <a:rPr sz="2200"/>
            </a:br>
            <a:br>
              <a:rPr sz="2200"/>
            </a:br>
            <a:r>
              <a:rPr i="1" sz="2400">
                <a:latin typeface="Georgia"/>
                <a:ea typeface="Georgia"/>
                <a:cs typeface="Georgia"/>
                <a:sym typeface="Georgia"/>
              </a:rPr>
              <a:t>Guardiamo i dati del 1997 e vediamo che la prima azienda al mondo per capitalizzazione borsistica era la General Electric, la seconda Coca-Cola. Google Alphabet al 2017 quota in borsa più della somma di General Electric, General Motors, Ford e Fiat Chrysler; Airbnb a metà dello stesso anno valeva in borsa più del doppio di Hilton, senza possedere nemmeno un albergo. </a:t>
            </a:r>
          </a:p>
        </p:txBody>
      </p:sp>
      <p:sp>
        <p:nvSpPr>
          <p:cNvPr id="104" name="Shape 104"/>
          <p:cNvSpPr/>
          <p:nvPr/>
        </p:nvSpPr>
        <p:spPr>
          <a:xfrm>
            <a:off x="1855981" y="936624"/>
            <a:ext cx="8480039" cy="1386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0" algn="ctr"/>
            <a:br/>
            <a:r>
              <a:rPr sz="2400">
                <a:latin typeface="Georgia Bold"/>
                <a:ea typeface="Georgia Bold"/>
                <a:cs typeface="Georgia Bold"/>
                <a:sym typeface="Georgia Bold"/>
              </a:rPr>
              <a:t>Diversa velocità dei processi tecnologici/innovativi e </a:t>
            </a:r>
            <a:endParaRPr sz="2400">
              <a:latin typeface="Georgia Bold"/>
              <a:ea typeface="Georgia Bold"/>
              <a:cs typeface="Georgia Bold"/>
              <a:sym typeface="Georgia Bold"/>
            </a:endParaRPr>
          </a:p>
          <a:p>
            <a:pPr lvl="0" algn="ctr"/>
            <a:r>
              <a:rPr sz="2400">
                <a:latin typeface="Georgia Bold"/>
                <a:ea typeface="Georgia Bold"/>
                <a:cs typeface="Georgia Bold"/>
                <a:sym typeface="Georgia Bold"/>
              </a:rPr>
              <a:t>processi sociali e culturali</a:t>
            </a:r>
            <a:br>
              <a:rPr sz="2400">
                <a:latin typeface="Georgia Bold"/>
                <a:ea typeface="Georgia Bold"/>
                <a:cs typeface="Georgia Bold"/>
                <a:sym typeface="Georgia Bold"/>
              </a:rPr>
            </a:b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6" name="Shape 106"/>
          <p:cNvSpPr/>
          <p:nvPr/>
        </p:nvSpPr>
        <p:spPr>
          <a:xfrm>
            <a:off x="2330403" y="2046508"/>
            <a:ext cx="8871375" cy="36118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2219960">
              <a:spcBef>
                <a:spcPts val="100"/>
              </a:spcBef>
            </a:pPr>
            <a:r>
              <a:rPr sz="2400">
                <a:solidFill>
                  <a:srgbClr val="FFFFFF"/>
                </a:solidFill>
                <a:latin typeface="Arial Bold"/>
                <a:ea typeface="Arial Bold"/>
                <a:cs typeface="Arial Bold"/>
                <a:sym typeface="Arial Bold"/>
              </a:rPr>
              <a:t>A</a:t>
            </a:r>
            <a:endParaRPr sz="2400">
              <a:latin typeface="Arial"/>
              <a:ea typeface="Arial"/>
              <a:cs typeface="Arial"/>
              <a:sym typeface="Arial"/>
            </a:endParaRPr>
          </a:p>
          <a:p>
            <a:pPr lvl="0" marR="116839" indent="376554">
              <a:lnSpc>
                <a:spcPct val="110000"/>
              </a:lnSpc>
              <a:spcBef>
                <a:spcPts val="1400"/>
              </a:spcBef>
            </a:pPr>
            <a:r>
              <a:rPr i="1" spc="-4" sz="2000">
                <a:solidFill>
                  <a:srgbClr val="030303"/>
                </a:solidFill>
                <a:latin typeface="Georgia"/>
                <a:ea typeface="Georgia"/>
                <a:cs typeface="Georgia"/>
                <a:sym typeface="Georgia"/>
              </a:rPr>
              <a:t>Una cifra del nostro secolo </a:t>
            </a:r>
            <a:r>
              <a:rPr i="1" sz="2000">
                <a:solidFill>
                  <a:srgbClr val="030303"/>
                </a:solidFill>
                <a:latin typeface="Georgia"/>
                <a:ea typeface="Georgia"/>
                <a:cs typeface="Georgia"/>
                <a:sym typeface="Georgia"/>
              </a:rPr>
              <a:t>è la </a:t>
            </a:r>
            <a:r>
              <a:rPr i="1" spc="-4" sz="2000">
                <a:solidFill>
                  <a:srgbClr val="030303"/>
                </a:solidFill>
                <a:latin typeface="Georgia"/>
                <a:ea typeface="Georgia"/>
                <a:cs typeface="Georgia"/>
                <a:sym typeface="Georgia"/>
              </a:rPr>
              <a:t>centralità del big </a:t>
            </a:r>
            <a:r>
              <a:rPr i="1" sz="2000">
                <a:solidFill>
                  <a:srgbClr val="030303"/>
                </a:solidFill>
                <a:latin typeface="Georgia"/>
                <a:ea typeface="Georgia"/>
                <a:cs typeface="Georgia"/>
                <a:sym typeface="Georgia"/>
              </a:rPr>
              <a:t>data,  e </a:t>
            </a:r>
            <a:r>
              <a:rPr i="1" spc="-4" sz="2000">
                <a:solidFill>
                  <a:srgbClr val="030303"/>
                </a:solidFill>
                <a:latin typeface="Georgia"/>
                <a:ea typeface="Georgia"/>
                <a:cs typeface="Georgia"/>
                <a:sym typeface="Georgia"/>
              </a:rPr>
              <a:t>quindi dell’algoritmo:</a:t>
            </a:r>
            <a:endParaRPr sz="2000">
              <a:latin typeface="Georgia"/>
              <a:ea typeface="Georgia"/>
              <a:cs typeface="Georgia"/>
              <a:sym typeface="Georgia"/>
            </a:endParaRPr>
          </a:p>
          <a:p>
            <a:pPr lvl="0"/>
            <a:endParaRPr sz="2500">
              <a:latin typeface="Times New Roman"/>
              <a:ea typeface="Times New Roman"/>
              <a:cs typeface="Times New Roman"/>
              <a:sym typeface="Times New Roman"/>
            </a:endParaRPr>
          </a:p>
          <a:p>
            <a:pPr lvl="0" marL="577638" indent="-201083">
              <a:buClr>
                <a:srgbClr val="030303"/>
              </a:buClr>
              <a:buSzPct val="100000"/>
              <a:buFont typeface="Georgia"/>
              <a:buChar char="•"/>
              <a:tabLst>
                <a:tab pos="546100" algn="l"/>
              </a:tabLst>
            </a:pPr>
            <a:r>
              <a:rPr i="1" spc="-4" sz="2000">
                <a:solidFill>
                  <a:srgbClr val="030303"/>
                </a:solidFill>
                <a:latin typeface="Georgia"/>
                <a:ea typeface="Georgia"/>
                <a:cs typeface="Georgia"/>
                <a:sym typeface="Georgia"/>
              </a:rPr>
              <a:t>nella </a:t>
            </a:r>
            <a:r>
              <a:rPr i="1" sz="2000">
                <a:solidFill>
                  <a:srgbClr val="030303"/>
                </a:solidFill>
                <a:latin typeface="Georgia"/>
                <a:ea typeface="Georgia"/>
                <a:cs typeface="Georgia"/>
                <a:sym typeface="Georgia"/>
              </a:rPr>
              <a:t>salute </a:t>
            </a:r>
            <a:r>
              <a:rPr i="1" spc="-4" sz="2000">
                <a:solidFill>
                  <a:srgbClr val="030303"/>
                </a:solidFill>
                <a:latin typeface="Georgia"/>
                <a:ea typeface="Georgia"/>
                <a:cs typeface="Georgia"/>
                <a:sym typeface="Georgia"/>
              </a:rPr>
              <a:t>(precision medicine, sguardo</a:t>
            </a:r>
            <a:r>
              <a:rPr i="1" spc="85" sz="2000">
                <a:solidFill>
                  <a:srgbClr val="030303"/>
                </a:solidFill>
                <a:latin typeface="Georgia"/>
                <a:ea typeface="Georgia"/>
                <a:cs typeface="Georgia"/>
                <a:sym typeface="Georgia"/>
              </a:rPr>
              <a:t> </a:t>
            </a:r>
            <a:r>
              <a:rPr i="1" spc="-4" sz="2000">
                <a:solidFill>
                  <a:srgbClr val="030303"/>
                </a:solidFill>
                <a:latin typeface="Georgia"/>
                <a:ea typeface="Georgia"/>
                <a:cs typeface="Georgia"/>
                <a:sym typeface="Georgia"/>
              </a:rPr>
              <a:t>molecolare)</a:t>
            </a:r>
            <a:endParaRPr sz="2000">
              <a:latin typeface="Georgia"/>
              <a:ea typeface="Georgia"/>
              <a:cs typeface="Georgia"/>
              <a:sym typeface="Georgia"/>
            </a:endParaRPr>
          </a:p>
          <a:p>
            <a:pPr lvl="0" marL="577638" indent="-201083">
              <a:spcBef>
                <a:spcPts val="200"/>
              </a:spcBef>
              <a:buClr>
                <a:srgbClr val="030303"/>
              </a:buClr>
              <a:buSzPct val="100000"/>
              <a:buFont typeface="Georgia"/>
              <a:buChar char="•"/>
              <a:tabLst>
                <a:tab pos="546100" algn="l"/>
              </a:tabLst>
            </a:pPr>
            <a:r>
              <a:rPr i="1" sz="2000">
                <a:solidFill>
                  <a:srgbClr val="030303"/>
                </a:solidFill>
                <a:latin typeface="Georgia"/>
                <a:ea typeface="Georgia"/>
                <a:cs typeface="Georgia"/>
                <a:sym typeface="Georgia"/>
              </a:rPr>
              <a:t>nella</a:t>
            </a:r>
            <a:r>
              <a:rPr i="1" spc="-9" sz="2000">
                <a:solidFill>
                  <a:srgbClr val="030303"/>
                </a:solidFill>
                <a:latin typeface="Georgia"/>
                <a:ea typeface="Georgia"/>
                <a:cs typeface="Georgia"/>
                <a:sym typeface="Georgia"/>
              </a:rPr>
              <a:t> </a:t>
            </a:r>
            <a:r>
              <a:rPr i="1" spc="-4" sz="2000">
                <a:solidFill>
                  <a:srgbClr val="030303"/>
                </a:solidFill>
                <a:latin typeface="Georgia"/>
                <a:ea typeface="Georgia"/>
                <a:cs typeface="Georgia"/>
                <a:sym typeface="Georgia"/>
              </a:rPr>
              <a:t>mobilità</a:t>
            </a:r>
            <a:endParaRPr sz="2000">
              <a:latin typeface="Georgia"/>
              <a:ea typeface="Georgia"/>
              <a:cs typeface="Georgia"/>
              <a:sym typeface="Georgia"/>
            </a:endParaRPr>
          </a:p>
          <a:p>
            <a:pPr lvl="0" marL="577638" indent="-201083">
              <a:spcBef>
                <a:spcPts val="200"/>
              </a:spcBef>
              <a:buClr>
                <a:srgbClr val="030303"/>
              </a:buClr>
              <a:buSzPct val="100000"/>
              <a:buFont typeface="Georgia"/>
              <a:buChar char="•"/>
              <a:tabLst>
                <a:tab pos="546100" algn="l"/>
              </a:tabLst>
            </a:pPr>
            <a:r>
              <a:rPr i="1" sz="2000">
                <a:solidFill>
                  <a:srgbClr val="030303"/>
                </a:solidFill>
                <a:latin typeface="Georgia"/>
                <a:ea typeface="Georgia"/>
                <a:cs typeface="Georgia"/>
                <a:sym typeface="Georgia"/>
              </a:rPr>
              <a:t>nella </a:t>
            </a:r>
            <a:r>
              <a:rPr i="1" spc="-4" sz="2000">
                <a:solidFill>
                  <a:srgbClr val="030303"/>
                </a:solidFill>
                <a:latin typeface="Georgia"/>
                <a:ea typeface="Georgia"/>
                <a:cs typeface="Georgia"/>
                <a:sym typeface="Georgia"/>
              </a:rPr>
              <a:t>produzione</a:t>
            </a:r>
            <a:r>
              <a:rPr i="1" spc="-15" sz="2000">
                <a:solidFill>
                  <a:srgbClr val="030303"/>
                </a:solidFill>
                <a:latin typeface="Georgia"/>
                <a:ea typeface="Georgia"/>
                <a:cs typeface="Georgia"/>
                <a:sym typeface="Georgia"/>
              </a:rPr>
              <a:t> </a:t>
            </a:r>
            <a:r>
              <a:rPr i="1" sz="2000">
                <a:solidFill>
                  <a:srgbClr val="030303"/>
                </a:solidFill>
                <a:latin typeface="Georgia"/>
                <a:ea typeface="Georgia"/>
                <a:cs typeface="Georgia"/>
                <a:sym typeface="Georgia"/>
              </a:rPr>
              <a:t>culturale</a:t>
            </a:r>
            <a:endParaRPr sz="2000">
              <a:latin typeface="Georgia"/>
              <a:ea typeface="Georgia"/>
              <a:cs typeface="Georgia"/>
              <a:sym typeface="Georgia"/>
            </a:endParaRPr>
          </a:p>
          <a:p>
            <a:pPr lvl="0" marL="577638" indent="-201083">
              <a:spcBef>
                <a:spcPts val="200"/>
              </a:spcBef>
              <a:buClr>
                <a:srgbClr val="030303"/>
              </a:buClr>
              <a:buSzPct val="100000"/>
              <a:buFont typeface="Georgia"/>
              <a:buChar char="•"/>
              <a:tabLst>
                <a:tab pos="546100" algn="l"/>
              </a:tabLst>
            </a:pPr>
            <a:r>
              <a:rPr i="1" sz="2000">
                <a:solidFill>
                  <a:srgbClr val="030303"/>
                </a:solidFill>
                <a:latin typeface="Georgia"/>
                <a:ea typeface="Georgia"/>
                <a:cs typeface="Georgia"/>
                <a:sym typeface="Georgia"/>
              </a:rPr>
              <a:t>nella</a:t>
            </a:r>
            <a:r>
              <a:rPr i="1" spc="-9" sz="2000">
                <a:solidFill>
                  <a:srgbClr val="030303"/>
                </a:solidFill>
                <a:latin typeface="Georgia"/>
                <a:ea typeface="Georgia"/>
                <a:cs typeface="Georgia"/>
                <a:sym typeface="Georgia"/>
              </a:rPr>
              <a:t> </a:t>
            </a:r>
            <a:r>
              <a:rPr i="1" sz="2000">
                <a:solidFill>
                  <a:srgbClr val="030303"/>
                </a:solidFill>
                <a:latin typeface="Georgia"/>
                <a:ea typeface="Georgia"/>
                <a:cs typeface="Georgia"/>
                <a:sym typeface="Georgia"/>
              </a:rPr>
              <a:t>manifattura</a:t>
            </a:r>
            <a:endParaRPr sz="2000">
              <a:latin typeface="Georgia"/>
              <a:ea typeface="Georgia"/>
              <a:cs typeface="Georgia"/>
              <a:sym typeface="Georgia"/>
            </a:endParaRPr>
          </a:p>
          <a:p>
            <a:pPr lvl="0" marL="577638" indent="-201083">
              <a:spcBef>
                <a:spcPts val="200"/>
              </a:spcBef>
              <a:buClr>
                <a:srgbClr val="030303"/>
              </a:buClr>
              <a:buSzPct val="100000"/>
              <a:buFont typeface="Georgia"/>
              <a:buChar char="•"/>
              <a:tabLst>
                <a:tab pos="546100" algn="l"/>
              </a:tabLst>
            </a:pPr>
            <a:r>
              <a:rPr i="1" spc="-4" sz="2000">
                <a:solidFill>
                  <a:srgbClr val="030303"/>
                </a:solidFill>
                <a:latin typeface="Georgia"/>
                <a:ea typeface="Georgia"/>
                <a:cs typeface="Georgia"/>
                <a:sym typeface="Georgia"/>
              </a:rPr>
              <a:t>nei processi</a:t>
            </a:r>
            <a:r>
              <a:rPr i="1" sz="2000">
                <a:solidFill>
                  <a:srgbClr val="030303"/>
                </a:solidFill>
                <a:latin typeface="Georgia"/>
                <a:ea typeface="Georgia"/>
                <a:cs typeface="Georgia"/>
                <a:sym typeface="Georgia"/>
              </a:rPr>
              <a:t> </a:t>
            </a:r>
            <a:r>
              <a:rPr i="1" spc="-4" sz="2000">
                <a:solidFill>
                  <a:srgbClr val="030303"/>
                </a:solidFill>
                <a:latin typeface="Georgia"/>
                <a:ea typeface="Georgia"/>
                <a:cs typeface="Georgia"/>
                <a:sym typeface="Georgia"/>
              </a:rPr>
              <a:t>decisionali</a:t>
            </a:r>
            <a:endParaRPr sz="2000">
              <a:latin typeface="Georgia"/>
              <a:ea typeface="Georgia"/>
              <a:cs typeface="Georgia"/>
              <a:sym typeface="Georgia"/>
            </a:endParaRPr>
          </a:p>
          <a:p>
            <a:pPr lvl="0" marL="577638" indent="-201083">
              <a:spcBef>
                <a:spcPts val="200"/>
              </a:spcBef>
              <a:buClr>
                <a:srgbClr val="030303"/>
              </a:buClr>
              <a:buSzPct val="100000"/>
              <a:buFont typeface="Georgia"/>
              <a:buChar char="•"/>
              <a:tabLst>
                <a:tab pos="546100" algn="l"/>
              </a:tabLst>
            </a:pPr>
            <a:r>
              <a:rPr i="1" spc="-4" sz="2000">
                <a:solidFill>
                  <a:srgbClr val="030303"/>
                </a:solidFill>
                <a:latin typeface="Georgia"/>
                <a:ea typeface="Georgia"/>
                <a:cs typeface="Georgia"/>
                <a:sym typeface="Georgia"/>
              </a:rPr>
              <a:t>nelle transazioni</a:t>
            </a:r>
            <a:r>
              <a:rPr i="1" spc="4" sz="2000">
                <a:solidFill>
                  <a:srgbClr val="030303"/>
                </a:solidFill>
                <a:latin typeface="Georgia"/>
                <a:ea typeface="Georgia"/>
                <a:cs typeface="Georgia"/>
                <a:sym typeface="Georgia"/>
              </a:rPr>
              <a:t> </a:t>
            </a:r>
            <a:r>
              <a:rPr i="1" spc="-4" sz="2000">
                <a:solidFill>
                  <a:srgbClr val="030303"/>
                </a:solidFill>
                <a:latin typeface="Georgia"/>
                <a:ea typeface="Georgia"/>
                <a:cs typeface="Georgia"/>
                <a:sym typeface="Georgia"/>
              </a:rPr>
              <a:t>(blockchain)</a:t>
            </a:r>
            <a:endParaRPr i="1" spc="-4" sz="2000">
              <a:solidFill>
                <a:srgbClr val="030303"/>
              </a:solidFill>
              <a:latin typeface="Georgia"/>
              <a:ea typeface="Georgia"/>
              <a:cs typeface="Georgia"/>
              <a:sym typeface="Georgia"/>
            </a:endParaRPr>
          </a:p>
          <a:p>
            <a:pPr lvl="0" marL="577638" indent="-201083">
              <a:spcBef>
                <a:spcPts val="200"/>
              </a:spcBef>
              <a:buClr>
                <a:srgbClr val="030303"/>
              </a:buClr>
              <a:buSzPct val="100000"/>
              <a:buFont typeface="Georgia"/>
              <a:buChar char="•"/>
              <a:tabLst>
                <a:tab pos="546100" algn="l"/>
              </a:tabLst>
            </a:pPr>
            <a:r>
              <a:rPr i="1" spc="-4" sz="2000">
                <a:solidFill>
                  <a:srgbClr val="030303"/>
                </a:solidFill>
                <a:latin typeface="Georgia"/>
                <a:ea typeface="Georgia"/>
                <a:cs typeface="Georgia"/>
                <a:sym typeface="Georgia"/>
              </a:rPr>
              <a:t>nel monitoraggio e nella valutazione dell’impatto ambientale</a:t>
            </a:r>
          </a:p>
        </p:txBody>
      </p:sp>
      <p:sp>
        <p:nvSpPr>
          <p:cNvPr id="107" name="Shape 107"/>
          <p:cNvSpPr/>
          <p:nvPr/>
        </p:nvSpPr>
        <p:spPr>
          <a:xfrm>
            <a:off x="3617092" y="1359492"/>
            <a:ext cx="5932236" cy="497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2700">
              <a:defRPr spc="-5" sz="2800">
                <a:latin typeface="Georgia Bold"/>
                <a:ea typeface="Georgia Bold"/>
                <a:cs typeface="Georgia Bold"/>
                <a:sym typeface="Georgia Bold"/>
              </a:defRPr>
            </a:lvl1pPr>
          </a:lstStyle>
          <a:p>
            <a:pPr lvl="0">
              <a:defRPr spc="0" sz="1800"/>
            </a:pPr>
            <a:r>
              <a:rPr spc="-5" sz="2800"/>
              <a:t>Il dato è il nuovo petrolio</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9" name="Shape 109"/>
          <p:cNvSpPr/>
          <p:nvPr/>
        </p:nvSpPr>
        <p:spPr>
          <a:xfrm>
            <a:off x="838200" y="1206500"/>
            <a:ext cx="10515600" cy="7874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lgn="ctr">
              <a:lnSpc>
                <a:spcPct val="90000"/>
              </a:lnSpc>
              <a:defRPr sz="4000">
                <a:latin typeface="Georgia Bold"/>
                <a:ea typeface="Georgia Bold"/>
                <a:cs typeface="Georgia Bold"/>
                <a:sym typeface="Georgia Bold"/>
              </a:defRPr>
            </a:lvl1pPr>
          </a:lstStyle>
          <a:p>
            <a:pPr lvl="0">
              <a:defRPr sz="1800"/>
            </a:pPr>
            <a:r>
              <a:rPr sz="4000"/>
              <a:t>Il dato nella sanità</a:t>
            </a:r>
          </a:p>
        </p:txBody>
      </p:sp>
      <p:sp>
        <p:nvSpPr>
          <p:cNvPr id="110" name="Shape 110"/>
          <p:cNvSpPr/>
          <p:nvPr/>
        </p:nvSpPr>
        <p:spPr>
          <a:xfrm>
            <a:off x="-2" y="1552313"/>
            <a:ext cx="4813305" cy="5315488"/>
          </a:xfrm>
          <a:prstGeom prst="rect">
            <a:avLst/>
          </a:prstGeom>
          <a:blipFill>
            <a:blip r:embed="rId2"/>
            <a:stretch>
              <a:fillRect/>
            </a:stretch>
          </a:blipFill>
          <a:ln w="12700">
            <a:miter lim="400000"/>
          </a:ln>
        </p:spPr>
        <p:txBody>
          <a:bodyPr lIns="0" tIns="0" rIns="0" bIns="0"/>
          <a:lstStyle/>
          <a:p>
            <a:pPr lvl="0"/>
          </a:p>
        </p:txBody>
      </p:sp>
      <p:sp>
        <p:nvSpPr>
          <p:cNvPr id="111" name="Shape 111"/>
          <p:cNvSpPr/>
          <p:nvPr/>
        </p:nvSpPr>
        <p:spPr>
          <a:xfrm>
            <a:off x="4701980" y="2452611"/>
            <a:ext cx="6851509" cy="359784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424180" algn="r">
              <a:lnSpc>
                <a:spcPct val="115500"/>
              </a:lnSpc>
            </a:pPr>
            <a:r>
              <a:rPr i="1" spc="100">
                <a:latin typeface="Georgia"/>
                <a:ea typeface="Georgia"/>
                <a:cs typeface="Georgia"/>
                <a:sym typeface="Georgia"/>
              </a:rPr>
              <a:t>«Quando </a:t>
            </a:r>
            <a:r>
              <a:rPr i="1" spc="90">
                <a:latin typeface="Georgia"/>
                <a:ea typeface="Georgia"/>
                <a:cs typeface="Georgia"/>
                <a:sym typeface="Georgia"/>
              </a:rPr>
              <a:t>si </a:t>
            </a:r>
            <a:r>
              <a:rPr i="1" spc="80">
                <a:latin typeface="Georgia"/>
                <a:ea typeface="Georgia"/>
                <a:cs typeface="Georgia"/>
                <a:sym typeface="Georgia"/>
              </a:rPr>
              <a:t>parla </a:t>
            </a:r>
            <a:r>
              <a:rPr i="1" spc="75">
                <a:latin typeface="Georgia"/>
                <a:ea typeface="Georgia"/>
                <a:cs typeface="Georgia"/>
                <a:sym typeface="Georgia"/>
              </a:rPr>
              <a:t>di </a:t>
            </a:r>
            <a:r>
              <a:rPr i="1" spc="90">
                <a:latin typeface="Georgia"/>
                <a:ea typeface="Georgia"/>
                <a:cs typeface="Georgia"/>
                <a:sym typeface="Georgia"/>
              </a:rPr>
              <a:t>medicina</a:t>
            </a:r>
            <a:r>
              <a:rPr i="1" spc="-190">
                <a:latin typeface="Georgia"/>
                <a:ea typeface="Georgia"/>
                <a:cs typeface="Georgia"/>
                <a:sym typeface="Georgia"/>
              </a:rPr>
              <a:t> </a:t>
            </a:r>
            <a:r>
              <a:rPr i="1" spc="75">
                <a:latin typeface="Georgia"/>
                <a:ea typeface="Georgia"/>
                <a:cs typeface="Georgia"/>
                <a:sym typeface="Georgia"/>
              </a:rPr>
              <a:t>di</a:t>
            </a:r>
            <a:r>
              <a:rPr i="1" spc="30">
                <a:latin typeface="Georgia"/>
                <a:ea typeface="Georgia"/>
                <a:cs typeface="Georgia"/>
                <a:sym typeface="Georgia"/>
              </a:rPr>
              <a:t> </a:t>
            </a:r>
            <a:r>
              <a:rPr i="1" spc="75">
                <a:latin typeface="Georgia"/>
                <a:ea typeface="Georgia"/>
                <a:cs typeface="Georgia"/>
                <a:sym typeface="Georgia"/>
              </a:rPr>
              <a:t>precisione, </a:t>
            </a:r>
            <a:r>
              <a:rPr i="1" spc="25">
                <a:latin typeface="Georgia"/>
                <a:ea typeface="Georgia"/>
                <a:cs typeface="Georgia"/>
                <a:sym typeface="Georgia"/>
              </a:rPr>
              <a:t> </a:t>
            </a:r>
            <a:r>
              <a:rPr i="1" spc="90">
                <a:latin typeface="Georgia"/>
                <a:ea typeface="Georgia"/>
                <a:cs typeface="Georgia"/>
                <a:sym typeface="Georgia"/>
              </a:rPr>
              <a:t>dobbiamo </a:t>
            </a:r>
            <a:r>
              <a:rPr i="1" spc="65">
                <a:latin typeface="Georgia"/>
                <a:ea typeface="Georgia"/>
                <a:cs typeface="Georgia"/>
                <a:sym typeface="Georgia"/>
              </a:rPr>
              <a:t>dire </a:t>
            </a:r>
            <a:r>
              <a:rPr i="1" spc="95">
                <a:latin typeface="Georgia"/>
                <a:ea typeface="Georgia"/>
                <a:cs typeface="Georgia"/>
                <a:sym typeface="Georgia"/>
              </a:rPr>
              <a:t>che </a:t>
            </a:r>
            <a:r>
              <a:rPr i="1" spc="50">
                <a:latin typeface="Georgia"/>
                <a:ea typeface="Georgia"/>
                <a:cs typeface="Georgia"/>
                <a:sym typeface="Georgia"/>
              </a:rPr>
              <a:t>i </a:t>
            </a:r>
            <a:r>
              <a:rPr i="1" spc="90">
                <a:latin typeface="Georgia"/>
                <a:ea typeface="Georgia"/>
                <a:cs typeface="Georgia"/>
                <a:sym typeface="Georgia"/>
              </a:rPr>
              <a:t>progressi</a:t>
            </a:r>
            <a:r>
              <a:rPr i="1" spc="-104">
                <a:latin typeface="Georgia"/>
                <a:ea typeface="Georgia"/>
                <a:cs typeface="Georgia"/>
                <a:sym typeface="Georgia"/>
              </a:rPr>
              <a:t> </a:t>
            </a:r>
            <a:r>
              <a:rPr i="1" spc="75">
                <a:latin typeface="Georgia"/>
                <a:ea typeface="Georgia"/>
                <a:cs typeface="Georgia"/>
                <a:sym typeface="Georgia"/>
              </a:rPr>
              <a:t>tecnologici,</a:t>
            </a:r>
            <a:r>
              <a:rPr i="1" spc="400">
                <a:latin typeface="Georgia"/>
                <a:ea typeface="Georgia"/>
                <a:cs typeface="Georgia"/>
                <a:sym typeface="Georgia"/>
              </a:rPr>
              <a:t> </a:t>
            </a:r>
            <a:r>
              <a:rPr i="1" spc="80">
                <a:latin typeface="Georgia"/>
                <a:ea typeface="Georgia"/>
                <a:cs typeface="Georgia"/>
                <a:sym typeface="Georgia"/>
              </a:rPr>
              <a:t>la </a:t>
            </a:r>
            <a:r>
              <a:rPr i="1" spc="50">
                <a:latin typeface="Georgia"/>
                <a:ea typeface="Georgia"/>
                <a:cs typeface="Georgia"/>
                <a:sym typeface="Georgia"/>
              </a:rPr>
              <a:t> </a:t>
            </a:r>
            <a:r>
              <a:rPr i="1" spc="75">
                <a:latin typeface="Georgia"/>
                <a:ea typeface="Georgia"/>
                <a:cs typeface="Georgia"/>
                <a:sym typeface="Georgia"/>
              </a:rPr>
              <a:t>ricerca </a:t>
            </a:r>
            <a:r>
              <a:rPr i="1" spc="85">
                <a:latin typeface="Georgia"/>
                <a:ea typeface="Georgia"/>
                <a:cs typeface="Georgia"/>
                <a:sym typeface="Georgia"/>
              </a:rPr>
              <a:t>clinica </a:t>
            </a:r>
            <a:r>
              <a:rPr i="1" spc="75">
                <a:latin typeface="Georgia"/>
                <a:ea typeface="Georgia"/>
                <a:cs typeface="Georgia"/>
                <a:sym typeface="Georgia"/>
              </a:rPr>
              <a:t>e </a:t>
            </a:r>
            <a:r>
              <a:rPr i="1" spc="80">
                <a:latin typeface="Georgia"/>
                <a:ea typeface="Georgia"/>
                <a:cs typeface="Georgia"/>
                <a:sym typeface="Georgia"/>
              </a:rPr>
              <a:t>la raccolta </a:t>
            </a:r>
            <a:r>
              <a:rPr i="1" spc="75">
                <a:latin typeface="Georgia"/>
                <a:ea typeface="Georgia"/>
                <a:cs typeface="Georgia"/>
                <a:sym typeface="Georgia"/>
              </a:rPr>
              <a:t>dei</a:t>
            </a:r>
            <a:r>
              <a:rPr i="1" spc="-190">
                <a:latin typeface="Georgia"/>
                <a:ea typeface="Georgia"/>
                <a:cs typeface="Georgia"/>
                <a:sym typeface="Georgia"/>
              </a:rPr>
              <a:t> </a:t>
            </a:r>
            <a:r>
              <a:rPr i="1" spc="69">
                <a:latin typeface="Georgia"/>
                <a:ea typeface="Georgia"/>
                <a:cs typeface="Georgia"/>
                <a:sym typeface="Georgia"/>
              </a:rPr>
              <a:t>dati</a:t>
            </a:r>
            <a:r>
              <a:rPr i="1" spc="34">
                <a:latin typeface="Georgia"/>
                <a:ea typeface="Georgia"/>
                <a:cs typeface="Georgia"/>
                <a:sym typeface="Georgia"/>
              </a:rPr>
              <a:t> </a:t>
            </a:r>
            <a:r>
              <a:rPr i="1" spc="110">
                <a:latin typeface="Georgia"/>
                <a:ea typeface="Georgia"/>
                <a:cs typeface="Georgia"/>
                <a:sym typeface="Georgia"/>
              </a:rPr>
              <a:t>già </a:t>
            </a:r>
            <a:r>
              <a:rPr i="1" spc="60">
                <a:latin typeface="Georgia"/>
                <a:ea typeface="Georgia"/>
                <a:cs typeface="Georgia"/>
                <a:sym typeface="Georgia"/>
              </a:rPr>
              <a:t> </a:t>
            </a:r>
            <a:r>
              <a:rPr i="1" spc="69">
                <a:latin typeface="Georgia"/>
                <a:ea typeface="Georgia"/>
                <a:cs typeface="Georgia"/>
                <a:sym typeface="Georgia"/>
              </a:rPr>
              <a:t>permettono </a:t>
            </a:r>
            <a:r>
              <a:rPr i="1" spc="50">
                <a:latin typeface="Georgia"/>
                <a:ea typeface="Georgia"/>
                <a:cs typeface="Georgia"/>
                <a:sym typeface="Georgia"/>
              </a:rPr>
              <a:t>il </a:t>
            </a:r>
            <a:r>
              <a:rPr i="1" spc="69">
                <a:latin typeface="Georgia"/>
                <a:ea typeface="Georgia"/>
                <a:cs typeface="Georgia"/>
                <a:sym typeface="Georgia"/>
              </a:rPr>
              <a:t>trattamento </a:t>
            </a:r>
            <a:r>
              <a:rPr i="1" spc="75">
                <a:latin typeface="Georgia"/>
                <a:ea typeface="Georgia"/>
                <a:cs typeface="Georgia"/>
                <a:sym typeface="Georgia"/>
              </a:rPr>
              <a:t>di </a:t>
            </a:r>
            <a:r>
              <a:rPr i="1" spc="69">
                <a:latin typeface="Georgia"/>
                <a:ea typeface="Georgia"/>
                <a:cs typeface="Georgia"/>
                <a:sym typeface="Georgia"/>
              </a:rPr>
              <a:t>malattie</a:t>
            </a:r>
            <a:r>
              <a:rPr i="1" spc="-75">
                <a:latin typeface="Georgia"/>
                <a:ea typeface="Georgia"/>
                <a:cs typeface="Georgia"/>
                <a:sym typeface="Georgia"/>
              </a:rPr>
              <a:t> </a:t>
            </a:r>
            <a:r>
              <a:rPr i="1" spc="100">
                <a:latin typeface="Georgia"/>
                <a:ea typeface="Georgia"/>
                <a:cs typeface="Georgia"/>
                <a:sym typeface="Georgia"/>
              </a:rPr>
              <a:t>un</a:t>
            </a:r>
            <a:r>
              <a:rPr i="1" spc="40">
                <a:latin typeface="Georgia"/>
                <a:ea typeface="Georgia"/>
                <a:cs typeface="Georgia"/>
                <a:sym typeface="Georgia"/>
              </a:rPr>
              <a:t> </a:t>
            </a:r>
            <a:r>
              <a:rPr i="1" spc="80">
                <a:latin typeface="Georgia"/>
                <a:ea typeface="Georgia"/>
                <a:cs typeface="Georgia"/>
                <a:sym typeface="Georgia"/>
              </a:rPr>
              <a:t>tempo </a:t>
            </a:r>
            <a:r>
              <a:rPr i="1" spc="30">
                <a:latin typeface="Georgia"/>
                <a:ea typeface="Georgia"/>
                <a:cs typeface="Georgia"/>
                <a:sym typeface="Georgia"/>
              </a:rPr>
              <a:t> </a:t>
            </a:r>
            <a:r>
              <a:rPr i="1" spc="65">
                <a:latin typeface="Georgia"/>
                <a:ea typeface="Georgia"/>
                <a:cs typeface="Georgia"/>
                <a:sym typeface="Georgia"/>
              </a:rPr>
              <a:t>ritenute </a:t>
            </a:r>
            <a:r>
              <a:rPr i="1" spc="69">
                <a:latin typeface="Georgia"/>
                <a:ea typeface="Georgia"/>
                <a:cs typeface="Georgia"/>
                <a:sym typeface="Georgia"/>
              </a:rPr>
              <a:t>incurabili. </a:t>
            </a:r>
            <a:r>
              <a:rPr i="1" spc="145">
                <a:latin typeface="Georgia"/>
                <a:ea typeface="Georgia"/>
                <a:cs typeface="Georgia"/>
                <a:sym typeface="Georgia"/>
              </a:rPr>
              <a:t>È</a:t>
            </a:r>
            <a:r>
              <a:rPr i="1" spc="-200">
                <a:latin typeface="Georgia"/>
                <a:ea typeface="Georgia"/>
                <a:cs typeface="Georgia"/>
                <a:sym typeface="Georgia"/>
              </a:rPr>
              <a:t> </a:t>
            </a:r>
            <a:r>
              <a:rPr i="1" spc="85">
                <a:latin typeface="Georgia"/>
                <a:ea typeface="Georgia"/>
                <a:cs typeface="Georgia"/>
                <a:sym typeface="Georgia"/>
              </a:rPr>
              <a:t>possibile </a:t>
            </a:r>
            <a:r>
              <a:rPr i="1" spc="95">
                <a:latin typeface="Georgia"/>
                <a:ea typeface="Georgia"/>
                <a:cs typeface="Georgia"/>
                <a:sym typeface="Georgia"/>
              </a:rPr>
              <a:t>che </a:t>
            </a:r>
            <a:r>
              <a:rPr i="1" spc="60">
                <a:latin typeface="Georgia"/>
                <a:ea typeface="Georgia"/>
                <a:cs typeface="Georgia"/>
                <a:sym typeface="Georgia"/>
              </a:rPr>
              <a:t>tra </a:t>
            </a:r>
            <a:r>
              <a:rPr i="1" spc="90">
                <a:latin typeface="Georgia"/>
                <a:ea typeface="Georgia"/>
                <a:cs typeface="Georgia"/>
                <a:sym typeface="Georgia"/>
              </a:rPr>
              <a:t>uno </a:t>
            </a:r>
            <a:r>
              <a:rPr i="1" spc="69">
                <a:latin typeface="Georgia"/>
                <a:ea typeface="Georgia"/>
                <a:cs typeface="Georgia"/>
                <a:sym typeface="Georgia"/>
              </a:rPr>
              <a:t>o</a:t>
            </a:r>
            <a:r>
              <a:rPr i="1" spc="40">
                <a:latin typeface="Georgia"/>
                <a:ea typeface="Georgia"/>
                <a:cs typeface="Georgia"/>
                <a:sym typeface="Georgia"/>
              </a:rPr>
              <a:t> </a:t>
            </a:r>
            <a:r>
              <a:rPr i="1" spc="90">
                <a:latin typeface="Georgia"/>
                <a:ea typeface="Georgia"/>
                <a:cs typeface="Georgia"/>
                <a:sym typeface="Georgia"/>
              </a:rPr>
              <a:t>due </a:t>
            </a:r>
            <a:r>
              <a:rPr i="1" spc="40">
                <a:latin typeface="Georgia"/>
                <a:ea typeface="Georgia"/>
                <a:cs typeface="Georgia"/>
                <a:sym typeface="Georgia"/>
              </a:rPr>
              <a:t> </a:t>
            </a:r>
            <a:r>
              <a:rPr i="1" spc="85">
                <a:latin typeface="Georgia"/>
                <a:ea typeface="Georgia"/>
                <a:cs typeface="Georgia"/>
                <a:sym typeface="Georgia"/>
              </a:rPr>
              <a:t>decenni </a:t>
            </a:r>
            <a:r>
              <a:rPr i="1" spc="50">
                <a:latin typeface="Georgia"/>
                <a:ea typeface="Georgia"/>
                <a:cs typeface="Georgia"/>
                <a:sym typeface="Georgia"/>
              </a:rPr>
              <a:t>i </a:t>
            </a:r>
            <a:r>
              <a:rPr i="1" spc="65">
                <a:latin typeface="Georgia"/>
                <a:ea typeface="Georgia"/>
                <a:cs typeface="Georgia"/>
                <a:sym typeface="Georgia"/>
              </a:rPr>
              <a:t>trattamenti </a:t>
            </a:r>
            <a:r>
              <a:rPr i="1" spc="90">
                <a:latin typeface="Georgia"/>
                <a:ea typeface="Georgia"/>
                <a:cs typeface="Georgia"/>
                <a:sym typeface="Georgia"/>
              </a:rPr>
              <a:t>non </a:t>
            </a:r>
            <a:r>
              <a:rPr i="1" spc="95">
                <a:latin typeface="Georgia"/>
                <a:ea typeface="Georgia"/>
                <a:cs typeface="Georgia"/>
                <a:sym typeface="Georgia"/>
              </a:rPr>
              <a:t>saranno</a:t>
            </a:r>
            <a:r>
              <a:rPr i="1" spc="-69">
                <a:latin typeface="Georgia"/>
                <a:ea typeface="Georgia"/>
                <a:cs typeface="Georgia"/>
                <a:sym typeface="Georgia"/>
              </a:rPr>
              <a:t> </a:t>
            </a:r>
            <a:r>
              <a:rPr i="1" spc="80">
                <a:latin typeface="Georgia"/>
                <a:ea typeface="Georgia"/>
                <a:cs typeface="Georgia"/>
                <a:sym typeface="Georgia"/>
              </a:rPr>
              <a:t>più</a:t>
            </a:r>
            <a:r>
              <a:rPr i="1" spc="45">
                <a:latin typeface="Georgia"/>
                <a:ea typeface="Georgia"/>
                <a:cs typeface="Georgia"/>
                <a:sym typeface="Georgia"/>
              </a:rPr>
              <a:t> </a:t>
            </a:r>
            <a:r>
              <a:rPr i="1" spc="75">
                <a:latin typeface="Georgia"/>
                <a:ea typeface="Georgia"/>
                <a:cs typeface="Georgia"/>
                <a:sym typeface="Georgia"/>
              </a:rPr>
              <a:t>indirizzati </a:t>
            </a:r>
            <a:r>
              <a:rPr i="1" spc="45">
                <a:latin typeface="Georgia"/>
                <a:ea typeface="Georgia"/>
                <a:cs typeface="Georgia"/>
                <a:sym typeface="Georgia"/>
              </a:rPr>
              <a:t> </a:t>
            </a:r>
            <a:r>
              <a:rPr i="1" spc="80">
                <a:latin typeface="Georgia"/>
                <a:ea typeface="Georgia"/>
                <a:cs typeface="Georgia"/>
                <a:sym typeface="Georgia"/>
              </a:rPr>
              <a:t>solo alla </a:t>
            </a:r>
            <a:r>
              <a:rPr i="1" spc="69">
                <a:latin typeface="Georgia"/>
                <a:ea typeface="Georgia"/>
                <a:cs typeface="Georgia"/>
                <a:sym typeface="Georgia"/>
              </a:rPr>
              <a:t>malattia, </a:t>
            </a:r>
            <a:r>
              <a:rPr i="1" spc="110">
                <a:latin typeface="Georgia"/>
                <a:ea typeface="Georgia"/>
                <a:cs typeface="Georgia"/>
                <a:sym typeface="Georgia"/>
              </a:rPr>
              <a:t>ma </a:t>
            </a:r>
            <a:r>
              <a:rPr i="1" spc="100">
                <a:latin typeface="Georgia"/>
                <a:ea typeface="Georgia"/>
                <a:cs typeface="Georgia"/>
                <a:sym typeface="Georgia"/>
              </a:rPr>
              <a:t>anche</a:t>
            </a:r>
            <a:r>
              <a:rPr i="1" spc="-204">
                <a:latin typeface="Georgia"/>
                <a:ea typeface="Georgia"/>
                <a:cs typeface="Georgia"/>
                <a:sym typeface="Georgia"/>
              </a:rPr>
              <a:t> </a:t>
            </a:r>
            <a:r>
              <a:rPr i="1" spc="80">
                <a:latin typeface="Georgia"/>
                <a:ea typeface="Georgia"/>
                <a:cs typeface="Georgia"/>
                <a:sym typeface="Georgia"/>
              </a:rPr>
              <a:t>al </a:t>
            </a:r>
            <a:r>
              <a:rPr i="1" spc="95">
                <a:latin typeface="Georgia"/>
                <a:ea typeface="Georgia"/>
                <a:cs typeface="Georgia"/>
                <a:sym typeface="Georgia"/>
              </a:rPr>
              <a:t>singolo</a:t>
            </a:r>
            <a:r>
              <a:rPr i="1" spc="40">
                <a:latin typeface="Georgia"/>
                <a:ea typeface="Georgia"/>
                <a:cs typeface="Georgia"/>
                <a:sym typeface="Georgia"/>
              </a:rPr>
              <a:t> </a:t>
            </a:r>
            <a:r>
              <a:rPr i="1" spc="75">
                <a:latin typeface="Georgia"/>
                <a:ea typeface="Georgia"/>
                <a:cs typeface="Georgia"/>
                <a:sym typeface="Georgia"/>
              </a:rPr>
              <a:t>paziente. </a:t>
            </a:r>
            <a:r>
              <a:rPr i="1" spc="20">
                <a:latin typeface="Georgia"/>
                <a:ea typeface="Georgia"/>
                <a:cs typeface="Georgia"/>
                <a:sym typeface="Georgia"/>
              </a:rPr>
              <a:t> </a:t>
            </a:r>
            <a:r>
              <a:rPr i="1" spc="110">
                <a:latin typeface="Georgia"/>
                <a:ea typeface="Georgia"/>
                <a:cs typeface="Georgia"/>
                <a:sym typeface="Georgia"/>
              </a:rPr>
              <a:t>Siamo</a:t>
            </a:r>
            <a:r>
              <a:rPr i="1" spc="34">
                <a:latin typeface="Georgia"/>
                <a:ea typeface="Georgia"/>
                <a:cs typeface="Georgia"/>
                <a:sym typeface="Georgia"/>
              </a:rPr>
              <a:t> </a:t>
            </a:r>
            <a:r>
              <a:rPr i="1" spc="65">
                <a:latin typeface="Georgia"/>
                <a:ea typeface="Georgia"/>
                <a:cs typeface="Georgia"/>
                <a:sym typeface="Georgia"/>
              </a:rPr>
              <a:t>attenti</a:t>
            </a:r>
            <a:r>
              <a:rPr i="1" spc="40">
                <a:latin typeface="Georgia"/>
                <a:ea typeface="Georgia"/>
                <a:cs typeface="Georgia"/>
                <a:sym typeface="Georgia"/>
              </a:rPr>
              <a:t> </a:t>
            </a:r>
            <a:r>
              <a:rPr i="1" spc="104">
                <a:latin typeface="Georgia"/>
                <a:ea typeface="Georgia"/>
                <a:cs typeface="Georgia"/>
                <a:sym typeface="Georgia"/>
              </a:rPr>
              <a:t>a</a:t>
            </a:r>
            <a:r>
              <a:rPr i="1" spc="34">
                <a:latin typeface="Georgia"/>
                <a:ea typeface="Georgia"/>
                <a:cs typeface="Georgia"/>
                <a:sym typeface="Georgia"/>
              </a:rPr>
              <a:t> </a:t>
            </a:r>
            <a:r>
              <a:rPr i="1" spc="85">
                <a:latin typeface="Georgia"/>
                <a:ea typeface="Georgia"/>
                <a:cs typeface="Georgia"/>
                <a:sym typeface="Georgia"/>
              </a:rPr>
              <a:t>proteggere</a:t>
            </a:r>
            <a:r>
              <a:rPr i="1" spc="40">
                <a:latin typeface="Georgia"/>
                <a:ea typeface="Georgia"/>
                <a:cs typeface="Georgia"/>
                <a:sym typeface="Georgia"/>
              </a:rPr>
              <a:t> </a:t>
            </a:r>
            <a:r>
              <a:rPr i="1" spc="50">
                <a:latin typeface="Georgia"/>
                <a:ea typeface="Georgia"/>
                <a:cs typeface="Georgia"/>
                <a:sym typeface="Georgia"/>
              </a:rPr>
              <a:t>i</a:t>
            </a:r>
            <a:r>
              <a:rPr i="1" spc="34">
                <a:latin typeface="Georgia"/>
                <a:ea typeface="Georgia"/>
                <a:cs typeface="Georgia"/>
                <a:sym typeface="Georgia"/>
              </a:rPr>
              <a:t> </a:t>
            </a:r>
            <a:r>
              <a:rPr i="1" spc="69">
                <a:latin typeface="Georgia"/>
                <a:ea typeface="Georgia"/>
                <a:cs typeface="Georgia"/>
                <a:sym typeface="Georgia"/>
              </a:rPr>
              <a:t>dati</a:t>
            </a:r>
            <a:r>
              <a:rPr i="1" spc="40">
                <a:latin typeface="Georgia"/>
                <a:ea typeface="Georgia"/>
                <a:cs typeface="Georgia"/>
                <a:sym typeface="Georgia"/>
              </a:rPr>
              <a:t> </a:t>
            </a:r>
            <a:r>
              <a:rPr i="1" spc="75">
                <a:latin typeface="Georgia"/>
                <a:ea typeface="Georgia"/>
                <a:cs typeface="Georgia"/>
                <a:sym typeface="Georgia"/>
              </a:rPr>
              <a:t>dei</a:t>
            </a:r>
            <a:r>
              <a:rPr i="1" spc="34">
                <a:latin typeface="Georgia"/>
                <a:ea typeface="Georgia"/>
                <a:cs typeface="Georgia"/>
                <a:sym typeface="Georgia"/>
              </a:rPr>
              <a:t> </a:t>
            </a:r>
            <a:r>
              <a:rPr i="1" spc="80">
                <a:latin typeface="Georgia"/>
                <a:ea typeface="Georgia"/>
                <a:cs typeface="Georgia"/>
                <a:sym typeface="Georgia"/>
              </a:rPr>
              <a:t>pazienti</a:t>
            </a:r>
            <a:r>
              <a:rPr i="1" spc="40">
                <a:latin typeface="Georgia"/>
                <a:ea typeface="Georgia"/>
                <a:cs typeface="Georgia"/>
                <a:sym typeface="Georgia"/>
              </a:rPr>
              <a:t> </a:t>
            </a:r>
            <a:r>
              <a:rPr i="1" spc="75">
                <a:latin typeface="Georgia"/>
                <a:ea typeface="Georgia"/>
                <a:cs typeface="Georgia"/>
                <a:sym typeface="Georgia"/>
              </a:rPr>
              <a:t>e</a:t>
            </a:r>
            <a:r>
              <a:rPr i="1" spc="40">
                <a:latin typeface="Georgia"/>
                <a:ea typeface="Georgia"/>
                <a:cs typeface="Georgia"/>
                <a:sym typeface="Georgia"/>
              </a:rPr>
              <a:t> </a:t>
            </a:r>
            <a:r>
              <a:rPr i="1" spc="104">
                <a:latin typeface="Georgia"/>
                <a:ea typeface="Georgia"/>
                <a:cs typeface="Georgia"/>
                <a:sym typeface="Georgia"/>
              </a:rPr>
              <a:t>a </a:t>
            </a:r>
            <a:r>
              <a:rPr i="1" spc="50">
                <a:latin typeface="Georgia"/>
                <a:ea typeface="Georgia"/>
                <a:cs typeface="Georgia"/>
                <a:sym typeface="Georgia"/>
              </a:rPr>
              <a:t> </a:t>
            </a:r>
            <a:r>
              <a:rPr i="1" spc="65">
                <a:latin typeface="Georgia"/>
                <a:ea typeface="Georgia"/>
                <a:cs typeface="Georgia"/>
                <a:sym typeface="Georgia"/>
              </a:rPr>
              <a:t>renderli </a:t>
            </a:r>
            <a:r>
              <a:rPr i="1" spc="69">
                <a:latin typeface="Georgia"/>
                <a:ea typeface="Georgia"/>
                <a:cs typeface="Georgia"/>
                <a:sym typeface="Georgia"/>
              </a:rPr>
              <a:t>partner </a:t>
            </a:r>
            <a:r>
              <a:rPr i="1" spc="65">
                <a:latin typeface="Georgia"/>
                <a:ea typeface="Georgia"/>
                <a:cs typeface="Georgia"/>
                <a:sym typeface="Georgia"/>
              </a:rPr>
              <a:t>attivi </a:t>
            </a:r>
            <a:r>
              <a:rPr i="1" spc="75">
                <a:latin typeface="Georgia"/>
                <a:ea typeface="Georgia"/>
                <a:cs typeface="Georgia"/>
                <a:sym typeface="Georgia"/>
              </a:rPr>
              <a:t>del </a:t>
            </a:r>
            <a:r>
              <a:rPr i="1" spc="65">
                <a:latin typeface="Georgia"/>
                <a:ea typeface="Georgia"/>
                <a:cs typeface="Georgia"/>
                <a:sym typeface="Georgia"/>
              </a:rPr>
              <a:t>lavoro.</a:t>
            </a:r>
            <a:r>
              <a:rPr i="1" spc="-75">
                <a:latin typeface="Georgia"/>
                <a:ea typeface="Georgia"/>
                <a:cs typeface="Georgia"/>
                <a:sym typeface="Georgia"/>
              </a:rPr>
              <a:t> </a:t>
            </a:r>
            <a:r>
              <a:rPr i="1" spc="90">
                <a:latin typeface="Georgia"/>
                <a:ea typeface="Georgia"/>
                <a:cs typeface="Georgia"/>
                <a:sym typeface="Georgia"/>
              </a:rPr>
              <a:t>Perché</a:t>
            </a:r>
            <a:r>
              <a:rPr i="1" spc="40">
                <a:latin typeface="Georgia"/>
                <a:ea typeface="Georgia"/>
                <a:cs typeface="Georgia"/>
                <a:sym typeface="Georgia"/>
              </a:rPr>
              <a:t> </a:t>
            </a:r>
            <a:r>
              <a:rPr i="1" spc="104">
                <a:latin typeface="Georgia"/>
                <a:ea typeface="Georgia"/>
                <a:cs typeface="Georgia"/>
                <a:sym typeface="Georgia"/>
              </a:rPr>
              <a:t>se </a:t>
            </a:r>
            <a:r>
              <a:rPr i="1" spc="50">
                <a:latin typeface="Georgia"/>
                <a:ea typeface="Georgia"/>
                <a:cs typeface="Georgia"/>
                <a:sym typeface="Georgia"/>
              </a:rPr>
              <a:t> </a:t>
            </a:r>
            <a:r>
              <a:rPr i="1" spc="90">
                <a:latin typeface="Georgia"/>
                <a:ea typeface="Georgia"/>
                <a:cs typeface="Georgia"/>
                <a:sym typeface="Georgia"/>
              </a:rPr>
              <a:t>sviluppiamo </a:t>
            </a:r>
            <a:r>
              <a:rPr i="1" spc="80">
                <a:latin typeface="Georgia"/>
                <a:ea typeface="Georgia"/>
                <a:cs typeface="Georgia"/>
                <a:sym typeface="Georgia"/>
              </a:rPr>
              <a:t>la </a:t>
            </a:r>
            <a:r>
              <a:rPr i="1" spc="90">
                <a:latin typeface="Georgia"/>
                <a:ea typeface="Georgia"/>
                <a:cs typeface="Georgia"/>
                <a:sym typeface="Georgia"/>
              </a:rPr>
              <a:t>medicina </a:t>
            </a:r>
            <a:r>
              <a:rPr i="1" spc="75">
                <a:latin typeface="Georgia"/>
                <a:ea typeface="Georgia"/>
                <a:cs typeface="Georgia"/>
                <a:sym typeface="Georgia"/>
              </a:rPr>
              <a:t>di </a:t>
            </a:r>
            <a:r>
              <a:rPr i="1" spc="80">
                <a:latin typeface="Georgia"/>
                <a:ea typeface="Georgia"/>
                <a:cs typeface="Georgia"/>
                <a:sym typeface="Georgia"/>
              </a:rPr>
              <a:t>precisione</a:t>
            </a:r>
            <a:r>
              <a:rPr i="1" spc="-185">
                <a:latin typeface="Georgia"/>
                <a:ea typeface="Georgia"/>
                <a:cs typeface="Georgia"/>
                <a:sym typeface="Georgia"/>
              </a:rPr>
              <a:t> </a:t>
            </a:r>
            <a:r>
              <a:rPr i="1" spc="75">
                <a:latin typeface="Georgia"/>
                <a:ea typeface="Georgia"/>
                <a:cs typeface="Georgia"/>
                <a:sym typeface="Georgia"/>
              </a:rPr>
              <a:t>nel</a:t>
            </a:r>
            <a:r>
              <a:rPr i="1" spc="30">
                <a:latin typeface="Georgia"/>
                <a:ea typeface="Georgia"/>
                <a:cs typeface="Georgia"/>
                <a:sym typeface="Georgia"/>
              </a:rPr>
              <a:t> </a:t>
            </a:r>
            <a:r>
              <a:rPr i="1" spc="90">
                <a:latin typeface="Georgia"/>
                <a:ea typeface="Georgia"/>
                <a:cs typeface="Georgia"/>
                <a:sym typeface="Georgia"/>
              </a:rPr>
              <a:t>modo </a:t>
            </a:r>
            <a:r>
              <a:rPr i="1" spc="30">
                <a:latin typeface="Georgia"/>
                <a:ea typeface="Georgia"/>
                <a:cs typeface="Georgia"/>
                <a:sym typeface="Georgia"/>
              </a:rPr>
              <a:t> </a:t>
            </a:r>
            <a:r>
              <a:rPr i="1" spc="55">
                <a:latin typeface="Georgia"/>
                <a:ea typeface="Georgia"/>
                <a:cs typeface="Georgia"/>
                <a:sym typeface="Georgia"/>
              </a:rPr>
              <a:t>corretto, </a:t>
            </a:r>
            <a:r>
              <a:rPr i="1" spc="65">
                <a:latin typeface="Georgia"/>
                <a:ea typeface="Georgia"/>
                <a:cs typeface="Georgia"/>
                <a:sym typeface="Georgia"/>
              </a:rPr>
              <a:t>le </a:t>
            </a:r>
            <a:r>
              <a:rPr i="1" spc="80">
                <a:latin typeface="Georgia"/>
                <a:ea typeface="Georgia"/>
                <a:cs typeface="Georgia"/>
                <a:sym typeface="Georgia"/>
              </a:rPr>
              <a:t>possibilità </a:t>
            </a:r>
            <a:r>
              <a:rPr i="1" spc="75">
                <a:latin typeface="Georgia"/>
                <a:ea typeface="Georgia"/>
                <a:cs typeface="Georgia"/>
                <a:sym typeface="Georgia"/>
              </a:rPr>
              <a:t>di </a:t>
            </a:r>
            <a:r>
              <a:rPr i="1" spc="80">
                <a:latin typeface="Georgia"/>
                <a:ea typeface="Georgia"/>
                <a:cs typeface="Georgia"/>
                <a:sym typeface="Georgia"/>
              </a:rPr>
              <a:t>realizzare cure</a:t>
            </a:r>
            <a:r>
              <a:rPr i="1" spc="-120">
                <a:latin typeface="Georgia"/>
                <a:ea typeface="Georgia"/>
                <a:cs typeface="Georgia"/>
                <a:sym typeface="Georgia"/>
              </a:rPr>
              <a:t> </a:t>
            </a:r>
            <a:r>
              <a:rPr i="1" spc="75">
                <a:latin typeface="Georgia"/>
                <a:ea typeface="Georgia"/>
                <a:cs typeface="Georgia"/>
                <a:sym typeface="Georgia"/>
              </a:rPr>
              <a:t>migliori</a:t>
            </a:r>
            <a:endParaRPr i="1">
              <a:latin typeface="Georgia"/>
              <a:ea typeface="Georgia"/>
              <a:cs typeface="Georgia"/>
              <a:sym typeface="Georgia"/>
            </a:endParaRPr>
          </a:p>
          <a:p>
            <a:pPr lvl="0" marR="5080" algn="r">
              <a:spcBef>
                <a:spcPts val="200"/>
              </a:spcBef>
            </a:pPr>
            <a:r>
              <a:rPr i="1" spc="95">
                <a:latin typeface="Georgia"/>
                <a:ea typeface="Georgia"/>
                <a:cs typeface="Georgia"/>
                <a:sym typeface="Georgia"/>
              </a:rPr>
              <a:t>sono </a:t>
            </a:r>
            <a:r>
              <a:rPr i="1" spc="80">
                <a:latin typeface="Georgia"/>
                <a:ea typeface="Georgia"/>
                <a:cs typeface="Georgia"/>
                <a:sym typeface="Georgia"/>
              </a:rPr>
              <a:t>praticamente</a:t>
            </a:r>
            <a:r>
              <a:rPr i="1" spc="-100">
                <a:latin typeface="Georgia"/>
                <a:ea typeface="Georgia"/>
                <a:cs typeface="Georgia"/>
                <a:sym typeface="Georgia"/>
              </a:rPr>
              <a:t> </a:t>
            </a:r>
            <a:r>
              <a:rPr i="1" spc="65">
                <a:latin typeface="Georgia"/>
                <a:ea typeface="Georgia"/>
                <a:cs typeface="Georgia"/>
                <a:sym typeface="Georgia"/>
              </a:rPr>
              <a:t>infinite.»</a:t>
            </a:r>
            <a:endParaRPr i="1">
              <a:latin typeface="Georgia"/>
              <a:ea typeface="Georgia"/>
              <a:cs typeface="Georgia"/>
              <a:sym typeface="Georgia"/>
            </a:endParaRPr>
          </a:p>
          <a:p>
            <a:pPr lvl="0"/>
            <a:endParaRPr i="1">
              <a:latin typeface="Georgia"/>
              <a:ea typeface="Georgia"/>
              <a:cs typeface="Georgia"/>
              <a:sym typeface="Georgia"/>
            </a:endParaRPr>
          </a:p>
          <a:p>
            <a:pPr lvl="0" marR="5080" algn="r"/>
            <a:r>
              <a:rPr b="1" i="1" spc="55">
                <a:latin typeface="Georgia"/>
                <a:ea typeface="Georgia"/>
                <a:cs typeface="Georgia"/>
                <a:sym typeface="Georgia"/>
              </a:rPr>
              <a:t>Barak </a:t>
            </a:r>
            <a:r>
              <a:rPr b="1" i="1" spc="60">
                <a:latin typeface="Georgia"/>
                <a:ea typeface="Georgia"/>
                <a:cs typeface="Georgia"/>
                <a:sym typeface="Georgia"/>
              </a:rPr>
              <a:t>Obama </a:t>
            </a:r>
            <a:r>
              <a:rPr i="1" spc="50">
                <a:latin typeface="Georgia"/>
                <a:ea typeface="Georgia"/>
                <a:cs typeface="Georgia"/>
                <a:sym typeface="Georgia"/>
              </a:rPr>
              <a:t>a </a:t>
            </a:r>
            <a:r>
              <a:rPr i="1" spc="40">
                <a:latin typeface="Georgia"/>
                <a:ea typeface="Georgia"/>
                <a:cs typeface="Georgia"/>
                <a:sym typeface="Georgia"/>
              </a:rPr>
              <a:t>Popular </a:t>
            </a:r>
            <a:r>
              <a:rPr i="1" spc="65">
                <a:latin typeface="Georgia"/>
                <a:ea typeface="Georgia"/>
                <a:cs typeface="Georgia"/>
                <a:sym typeface="Georgia"/>
              </a:rPr>
              <a:t>Science, </a:t>
            </a:r>
            <a:r>
              <a:rPr i="1" spc="45">
                <a:latin typeface="Georgia"/>
                <a:ea typeface="Georgia"/>
                <a:cs typeface="Georgia"/>
                <a:sym typeface="Georgia"/>
              </a:rPr>
              <a:t>Febbraio</a:t>
            </a:r>
            <a:r>
              <a:rPr i="1" spc="-80">
                <a:latin typeface="Georgia"/>
                <a:ea typeface="Georgia"/>
                <a:cs typeface="Georgia"/>
                <a:sym typeface="Georgia"/>
              </a:rPr>
              <a:t> </a:t>
            </a:r>
            <a:r>
              <a:rPr i="1" spc="25">
                <a:latin typeface="Georgia"/>
                <a:ea typeface="Georgia"/>
                <a:cs typeface="Georgia"/>
                <a:sym typeface="Georgia"/>
              </a:rPr>
              <a:t>2018</a:t>
            </a:r>
          </a:p>
        </p:txBody>
      </p:sp>
      <p:sp>
        <p:nvSpPr>
          <p:cNvPr id="112" name="Shape 112"/>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4" name="Shape 114"/>
          <p:cNvSpPr/>
          <p:nvPr>
            <p:ph type="title"/>
          </p:nvPr>
        </p:nvSpPr>
        <p:spPr>
          <a:xfrm>
            <a:off x="4158381" y="730250"/>
            <a:ext cx="6882867" cy="815355"/>
          </a:xfrm>
          <a:prstGeom prst="rect">
            <a:avLst/>
          </a:prstGeom>
          <a:extLst>
            <a:ext uri="{C572A759-6A51-4108-AA02-DFA0A04FC94B}">
              <ma14:wrappingTextBoxFlag xmlns:ma14="http://schemas.microsoft.com/office/mac/drawingml/2011/main" val="1"/>
            </a:ext>
          </a:extLst>
        </p:spPr>
        <p:txBody>
          <a:bodyPr/>
          <a:lstStyle>
            <a:lvl1pPr>
              <a:defRPr sz="3200">
                <a:solidFill>
                  <a:srgbClr val="030303"/>
                </a:solidFill>
                <a:latin typeface="Georgia Bold"/>
                <a:ea typeface="Georgia Bold"/>
                <a:cs typeface="Georgia Bold"/>
                <a:sym typeface="Georgia Bold"/>
              </a:defRPr>
            </a:lvl1pPr>
          </a:lstStyle>
          <a:p>
            <a:pPr lvl="0">
              <a:defRPr sz="1800">
                <a:solidFill>
                  <a:srgbClr val="000000"/>
                </a:solidFill>
              </a:defRPr>
            </a:pPr>
            <a:r>
              <a:rPr sz="3200">
                <a:solidFill>
                  <a:srgbClr val="030303"/>
                </a:solidFill>
              </a:rPr>
              <a:t>Condivisione del sapere</a:t>
            </a:r>
          </a:p>
        </p:txBody>
      </p:sp>
      <p:pic>
        <p:nvPicPr>
          <p:cNvPr id="115" name="image23.jpg" descr="Capua_TrafficanteVirus.jpg"/>
          <p:cNvPicPr/>
          <p:nvPr/>
        </p:nvPicPr>
        <p:blipFill>
          <a:blip r:embed="rId2">
            <a:extLst/>
          </a:blip>
          <a:stretch>
            <a:fillRect/>
          </a:stretch>
        </p:blipFill>
        <p:spPr>
          <a:xfrm>
            <a:off x="292606" y="1139824"/>
            <a:ext cx="3374518" cy="5455340"/>
          </a:xfrm>
          <a:prstGeom prst="rect">
            <a:avLst/>
          </a:prstGeom>
          <a:ln>
            <a:solidFill/>
          </a:ln>
        </p:spPr>
      </p:pic>
      <p:sp>
        <p:nvSpPr>
          <p:cNvPr id="116" name="Shape 116"/>
          <p:cNvSpPr/>
          <p:nvPr/>
        </p:nvSpPr>
        <p:spPr>
          <a:xfrm>
            <a:off x="4127500" y="1523999"/>
            <a:ext cx="7950035" cy="4549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r>
              <a:rPr sz="2400">
                <a:latin typeface="Georgia"/>
                <a:ea typeface="Georgia"/>
                <a:cs typeface="Georgia"/>
                <a:sym typeface="Georgia"/>
              </a:rPr>
              <a:t>- 2005, pandemia influenza aviaria</a:t>
            </a:r>
            <a:endParaRPr sz="2400">
              <a:latin typeface="Georgia"/>
              <a:ea typeface="Georgia"/>
              <a:cs typeface="Georgia"/>
              <a:sym typeface="Georgia"/>
            </a:endParaRPr>
          </a:p>
          <a:p>
            <a:pPr lvl="0"/>
            <a:r>
              <a:rPr sz="2400">
                <a:latin typeface="Georgia"/>
                <a:ea typeface="Georgia"/>
                <a:cs typeface="Georgia"/>
                <a:sym typeface="Georgia"/>
              </a:rPr>
              <a:t>- sequenziamento genetico del virus H1N1 all’IZSV </a:t>
            </a:r>
            <a:endParaRPr sz="2400">
              <a:latin typeface="Georgia"/>
              <a:ea typeface="Georgia"/>
              <a:cs typeface="Georgia"/>
              <a:sym typeface="Georgia"/>
            </a:endParaRPr>
          </a:p>
          <a:p>
            <a:pPr lvl="0"/>
            <a:r>
              <a:rPr sz="2400">
                <a:latin typeface="Georgia"/>
                <a:ea typeface="Georgia"/>
                <a:cs typeface="Georgia"/>
                <a:sym typeface="Georgia"/>
              </a:rPr>
              <a:t>di Legnaro</a:t>
            </a:r>
            <a:endParaRPr sz="2400">
              <a:latin typeface="Georgia"/>
              <a:ea typeface="Georgia"/>
              <a:cs typeface="Georgia"/>
              <a:sym typeface="Georgia"/>
            </a:endParaRPr>
          </a:p>
          <a:p>
            <a:pPr lvl="0"/>
            <a:endParaRPr sz="2400">
              <a:latin typeface="Georgia"/>
              <a:ea typeface="Georgia"/>
              <a:cs typeface="Georgia"/>
              <a:sym typeface="Georgia"/>
            </a:endParaRPr>
          </a:p>
          <a:p>
            <a:pPr lvl="0"/>
            <a:r>
              <a:rPr sz="2400">
                <a:latin typeface="Georgia"/>
                <a:ea typeface="Georgia"/>
                <a:cs typeface="Georgia"/>
                <a:sym typeface="Georgia"/>
              </a:rPr>
              <a:t>Capua vs OMS:</a:t>
            </a:r>
            <a:endParaRPr sz="2400">
              <a:latin typeface="Georgia"/>
              <a:ea typeface="Georgia"/>
              <a:cs typeface="Georgia"/>
              <a:sym typeface="Georgia"/>
            </a:endParaRPr>
          </a:p>
          <a:p>
            <a:pPr lvl="0"/>
            <a:endParaRPr sz="2400">
              <a:latin typeface="Georgia"/>
              <a:ea typeface="Georgia"/>
              <a:cs typeface="Georgia"/>
              <a:sym typeface="Georgia"/>
            </a:endParaRPr>
          </a:p>
          <a:p>
            <a:pPr lvl="0"/>
            <a:r>
              <a:rPr sz="2400">
                <a:latin typeface="Georgia"/>
                <a:ea typeface="Georgia"/>
                <a:cs typeface="Georgia"/>
                <a:sym typeface="Georgia"/>
              </a:rPr>
              <a:t>«Volete la nostra sequenza? L’impronta digitale del </a:t>
            </a:r>
            <a:endParaRPr sz="2400">
              <a:latin typeface="Georgia"/>
              <a:ea typeface="Georgia"/>
              <a:cs typeface="Georgia"/>
              <a:sym typeface="Georgia"/>
            </a:endParaRPr>
          </a:p>
          <a:p>
            <a:pPr lvl="0"/>
            <a:r>
              <a:rPr sz="2400">
                <a:latin typeface="Georgia"/>
                <a:ea typeface="Georgia"/>
                <a:cs typeface="Georgia"/>
                <a:sym typeface="Georgia"/>
              </a:rPr>
              <a:t>virus? Io la metto in un database pubblico a cui hanno</a:t>
            </a:r>
            <a:endParaRPr sz="2400">
              <a:latin typeface="Georgia"/>
              <a:ea typeface="Georgia"/>
              <a:cs typeface="Georgia"/>
              <a:sym typeface="Georgia"/>
            </a:endParaRPr>
          </a:p>
          <a:p>
            <a:pPr lvl="0"/>
            <a:r>
              <a:rPr sz="2400">
                <a:latin typeface="Georgia"/>
                <a:ea typeface="Georgia"/>
                <a:cs typeface="Georgia"/>
                <a:sym typeface="Georgia"/>
              </a:rPr>
              <a:t>accesso tutti i laboratori del mondo, e, se la volete, la</a:t>
            </a:r>
            <a:endParaRPr sz="2400">
              <a:latin typeface="Georgia"/>
              <a:ea typeface="Georgia"/>
              <a:cs typeface="Georgia"/>
              <a:sym typeface="Georgia"/>
            </a:endParaRPr>
          </a:p>
          <a:p>
            <a:pPr lvl="0"/>
            <a:r>
              <a:rPr sz="2400">
                <a:latin typeface="Georgia"/>
                <a:ea typeface="Georgia"/>
                <a:cs typeface="Georgia"/>
                <a:sym typeface="Georgia"/>
              </a:rPr>
              <a:t>andate a prendere lì» (Capua)</a:t>
            </a:r>
            <a:endParaRPr sz="2400">
              <a:latin typeface="Georgia"/>
              <a:ea typeface="Georgia"/>
              <a:cs typeface="Georgia"/>
              <a:sym typeface="Georgia"/>
            </a:endParaRPr>
          </a:p>
          <a:p>
            <a:pPr lvl="0"/>
            <a:endParaRPr sz="2400">
              <a:latin typeface="Georgia"/>
              <a:ea typeface="Georgia"/>
              <a:cs typeface="Georgia"/>
              <a:sym typeface="Georgia"/>
            </a:endParaRPr>
          </a:p>
          <a:p>
            <a:pPr lvl="0"/>
            <a:r>
              <a:rPr sz="2400">
                <a:latin typeface="Georgia"/>
                <a:ea typeface="Georgia"/>
                <a:cs typeface="Georgia"/>
                <a:sym typeface="Georgia"/>
              </a:rPr>
              <a:t>«Le sequenze dei virus influenzali vanno condivise </a:t>
            </a:r>
            <a:endParaRPr sz="2400">
              <a:latin typeface="Georgia"/>
              <a:ea typeface="Georgia"/>
              <a:cs typeface="Georgia"/>
              <a:sym typeface="Georgia"/>
            </a:endParaRPr>
          </a:p>
          <a:p>
            <a:pPr lvl="0"/>
            <a:r>
              <a:rPr sz="2400">
                <a:latin typeface="Georgia"/>
                <a:ea typeface="Georgia"/>
                <a:cs typeface="Georgia"/>
                <a:sym typeface="Georgia"/>
              </a:rPr>
              <a:t>per una sanità pubblica migliore» (OMS)</a:t>
            </a:r>
          </a:p>
        </p:txBody>
      </p:sp>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Shape 118"/>
          <p:cNvSpPr/>
          <p:nvPr>
            <p:ph type="title"/>
          </p:nvPr>
        </p:nvSpPr>
        <p:spPr>
          <a:xfrm>
            <a:off x="838200" y="914400"/>
            <a:ext cx="10515600" cy="787401"/>
          </a:xfrm>
          <a:prstGeom prst="rect">
            <a:avLst/>
          </a:prstGeom>
        </p:spPr>
        <p:txBody>
          <a:bodyPr/>
          <a:lstStyle>
            <a:lvl1pPr algn="ctr">
              <a:defRPr sz="4000">
                <a:latin typeface="Georgia Bold"/>
                <a:ea typeface="Georgia Bold"/>
                <a:cs typeface="Georgia Bold"/>
                <a:sym typeface="Georgia Bold"/>
              </a:defRPr>
            </a:lvl1pPr>
          </a:lstStyle>
          <a:p>
            <a:pPr lvl="0">
              <a:defRPr sz="1800"/>
            </a:pPr>
            <a:r>
              <a:rPr sz="4000"/>
              <a:t>Riprogrammare la vita - 2019</a:t>
            </a:r>
          </a:p>
        </p:txBody>
      </p:sp>
      <p:pic>
        <p:nvPicPr>
          <p:cNvPr id="119" name="image17.jpg" descr="20190406_cuk400hires.jpg"/>
          <p:cNvPicPr/>
          <p:nvPr/>
        </p:nvPicPr>
        <p:blipFill>
          <a:blip r:embed="rId2">
            <a:extLst/>
          </a:blip>
          <a:stretch>
            <a:fillRect/>
          </a:stretch>
        </p:blipFill>
        <p:spPr>
          <a:xfrm>
            <a:off x="4224802" y="1730375"/>
            <a:ext cx="3742396" cy="4921249"/>
          </a:xfrm>
          <a:prstGeom prst="rect">
            <a:avLst/>
          </a:prstGeom>
          <a:ln w="12700">
            <a:miter lim="400000"/>
          </a:ln>
        </p:spPr>
      </p:pic>
      <p:sp>
        <p:nvSpPr>
          <p:cNvPr id="120" name="Shape 120"/>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2" name="Shape 122"/>
          <p:cNvSpPr/>
          <p:nvPr>
            <p:ph type="title"/>
          </p:nvPr>
        </p:nvSpPr>
        <p:spPr>
          <a:xfrm>
            <a:off x="838200" y="1372790"/>
            <a:ext cx="10515600" cy="482599"/>
          </a:xfrm>
          <a:prstGeom prst="rect">
            <a:avLst/>
          </a:prstGeom>
        </p:spPr>
        <p:txBody>
          <a:bodyPr/>
          <a:lstStyle>
            <a:lvl1pPr algn="ctr" defTabSz="868680">
              <a:defRPr sz="2660">
                <a:latin typeface="Georgia Bold"/>
                <a:ea typeface="Georgia Bold"/>
                <a:cs typeface="Georgia Bold"/>
                <a:sym typeface="Georgia Bold"/>
              </a:defRPr>
            </a:lvl1pPr>
          </a:lstStyle>
          <a:p>
            <a:pPr lvl="0">
              <a:defRPr sz="1800"/>
            </a:pPr>
            <a:r>
              <a:rPr sz="2660"/>
              <a:t>Verso quali fini?</a:t>
            </a:r>
          </a:p>
        </p:txBody>
      </p:sp>
      <p:sp>
        <p:nvSpPr>
          <p:cNvPr id="123" name="Shape 123"/>
          <p:cNvSpPr/>
          <p:nvPr/>
        </p:nvSpPr>
        <p:spPr>
          <a:xfrm>
            <a:off x="6921500" y="2196921"/>
            <a:ext cx="4984750" cy="2491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sz="2400">
                <a:latin typeface="Georgia"/>
                <a:ea typeface="Georgia"/>
                <a:cs typeface="Georgia"/>
                <a:sym typeface="Georgia"/>
              </a:defRPr>
            </a:lvl1pPr>
          </a:lstStyle>
          <a:p>
            <a:pPr lvl="0">
              <a:defRPr i="0" sz="1800"/>
            </a:pPr>
            <a:r>
              <a:rPr i="1" sz="2400"/>
              <a:t>Innovare è il modo in cui sapere e potere si combinano per modificare la storia. Ma quando gli uomini sanno e possono di più, si scatena la lotta per stabilire verso quali fini il supplemento di potere così acquisito debba essere utilizzato.</a:t>
            </a:r>
          </a:p>
        </p:txBody>
      </p:sp>
      <p:pic>
        <p:nvPicPr>
          <p:cNvPr id="124" name="media3.mp4"/>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54000" y="2032000"/>
            <a:ext cx="6491109" cy="3651249"/>
          </a:xfrm>
          <a:prstGeom prst="rect">
            <a:avLst/>
          </a:prstGeom>
        </p:spPr>
      </p:pic>
      <p:sp>
        <p:nvSpPr>
          <p:cNvPr id="125" name="Shape 125"/>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mediacall" presetSubtype="0" presetID="1" grpId="1" fill="hold">
                                  <p:stCondLst>
                                    <p:cond delay="0"/>
                                  </p:stCondLst>
                                  <p:childTnLst>
                                    <p:cmd type="call" cmd="playFrom(0.0)">
                                      <p:cBhvr>
                                        <p:cTn id="6" dur="45418" fill="hold"/>
                                        <p:tgtEl>
                                          <p:spTgt spid="124"/>
                                        </p:tgtEl>
                                      </p:cBhvr>
                                    </p:cmd>
                                  </p:childTnLst>
                                </p:cTn>
                              </p:par>
                            </p:childTnLst>
                          </p:cTn>
                        </p:par>
                      </p:childTnLst>
                    </p:cTn>
                  </p:par>
                  <p:par>
                    <p:cTn id="7" fill="hold">
                      <p:stCondLst>
                        <p:cond delay="indefinite"/>
                      </p:stCondLst>
                      <p:childTnLst>
                        <p:par>
                          <p:cTn id="8" fill="hold">
                            <p:stCondLst>
                              <p:cond delay="0"/>
                            </p:stCondLst>
                            <p:childTnLst>
                              <p:par>
                                <p:cTn id="9" nodeType="clickEffect" presetClass="mediacall" presetSubtype="0" presetID="3" grpId="2" fill="hold">
                                  <p:stCondLst>
                                    <p:cond delay="0"/>
                                  </p:stCondLst>
                                  <p:childTnLst>
                                    <p:cmd type="call" cmd="stop">
                                      <p:cBhvr>
                                        <p:cTn id="10" dur="1000" fill="hold"/>
                                        <p:tgtEl>
                                          <p:spTgt spid="12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12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7" name="Shape 127"/>
          <p:cNvSpPr/>
          <p:nvPr>
            <p:ph type="title"/>
          </p:nvPr>
        </p:nvSpPr>
        <p:spPr>
          <a:xfrm>
            <a:off x="838200" y="1372790"/>
            <a:ext cx="10515600" cy="482599"/>
          </a:xfrm>
          <a:prstGeom prst="rect">
            <a:avLst/>
          </a:prstGeom>
        </p:spPr>
        <p:txBody>
          <a:bodyPr lIns="0" tIns="0" rIns="0" bIns="0"/>
          <a:lstStyle>
            <a:lvl1pPr algn="ctr" defTabSz="868680">
              <a:defRPr sz="2660">
                <a:latin typeface="Georgia Bold"/>
                <a:ea typeface="Georgia Bold"/>
                <a:cs typeface="Georgia Bold"/>
                <a:sym typeface="Georgia Bold"/>
              </a:defRPr>
            </a:lvl1pPr>
          </a:lstStyle>
          <a:p>
            <a:pPr lvl="0">
              <a:defRPr sz="1800"/>
            </a:pPr>
            <a:r>
              <a:rPr sz="2660"/>
              <a:t> Zuckerbeg  &amp;  Harari</a:t>
            </a:r>
          </a:p>
        </p:txBody>
      </p:sp>
      <p:sp>
        <p:nvSpPr>
          <p:cNvPr id="128" name="Shape 128"/>
          <p:cNvSpPr/>
          <p:nvPr/>
        </p:nvSpPr>
        <p:spPr>
          <a:xfrm>
            <a:off x="6921500" y="2424005"/>
            <a:ext cx="4984750" cy="3314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nSpc>
                <a:spcPct val="120000"/>
              </a:lnSpc>
            </a:pPr>
            <a:r>
              <a:rPr i="1" sz="2400">
                <a:latin typeface="Georgia"/>
                <a:ea typeface="Georgia"/>
                <a:cs typeface="Georgia"/>
                <a:sym typeface="Georgia"/>
              </a:rPr>
              <a:t>Nella social - sfera possiamo cancellare l’amico che ci ha annoiato o ci disturba; </a:t>
            </a:r>
            <a:endParaRPr i="1" sz="2400">
              <a:latin typeface="Georgia"/>
              <a:ea typeface="Georgia"/>
              <a:cs typeface="Georgia"/>
              <a:sym typeface="Georgia"/>
            </a:endParaRPr>
          </a:p>
          <a:p>
            <a:pPr lvl="0">
              <a:lnSpc>
                <a:spcPct val="120000"/>
              </a:lnSpc>
            </a:pPr>
            <a:r>
              <a:rPr i="1" sz="2400">
                <a:latin typeface="Georgia"/>
                <a:ea typeface="Georgia"/>
                <a:cs typeface="Georgia"/>
                <a:sym typeface="Georgia"/>
              </a:rPr>
              <a:t>nella storia umana, invece, abbiamo dovuto cercare gli strumenti della convivenza. </a:t>
            </a:r>
            <a:endParaRPr i="1" sz="2400">
              <a:latin typeface="Georgia"/>
              <a:ea typeface="Georgia"/>
              <a:cs typeface="Georgia"/>
              <a:sym typeface="Georgia"/>
            </a:endParaRPr>
          </a:p>
          <a:p>
            <a:pPr lvl="0">
              <a:lnSpc>
                <a:spcPct val="120000"/>
              </a:lnSpc>
            </a:pPr>
            <a:r>
              <a:rPr i="1" sz="2400">
                <a:latin typeface="Georgia"/>
                <a:ea typeface="Georgia"/>
                <a:cs typeface="Georgia"/>
                <a:sym typeface="Georgia"/>
              </a:rPr>
              <a:t>Perché non sempre possiamo mandar via, o andar via.   </a:t>
            </a:r>
          </a:p>
        </p:txBody>
      </p:sp>
      <p:sp>
        <p:nvSpPr>
          <p:cNvPr id="129" name="Shape 129"/>
          <p:cNvSpPr/>
          <p:nvPr>
            <p:ph type="sldNum" sz="quarter" idx="2"/>
          </p:nvPr>
        </p:nvSpPr>
        <p:spPr>
          <a:xfrm>
            <a:off x="11792711" y="6341237"/>
            <a:ext cx="399289" cy="269241"/>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pic>
        <p:nvPicPr>
          <p:cNvPr id="130" name="ZUCKERBERG_HARARI.png"/>
          <p:cNvPicPr/>
          <p:nvPr/>
        </p:nvPicPr>
        <p:blipFill>
          <a:blip r:embed="rId2">
            <a:extLst/>
          </a:blip>
          <a:stretch>
            <a:fillRect/>
          </a:stretch>
        </p:blipFill>
        <p:spPr>
          <a:xfrm>
            <a:off x="595776" y="2175567"/>
            <a:ext cx="6098522" cy="3811576"/>
          </a:xfrm>
          <a:prstGeom prst="rect">
            <a:avLst/>
          </a:prstGeom>
          <a:ln w="12700">
            <a:miter lim="400000"/>
          </a:ln>
        </p:spPr>
      </p:pic>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2" name="Shape 132"/>
          <p:cNvSpPr/>
          <p:nvPr/>
        </p:nvSpPr>
        <p:spPr>
          <a:xfrm>
            <a:off x="4128579" y="2303602"/>
            <a:ext cx="7599313" cy="41376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lnSpc>
                <a:spcPct val="120000"/>
              </a:lnSpc>
            </a:pPr>
            <a:r>
              <a:rPr i="1" sz="2400">
                <a:latin typeface="Georgia"/>
                <a:ea typeface="Georgia"/>
                <a:cs typeface="Georgia"/>
                <a:sym typeface="Georgia"/>
              </a:rPr>
              <a:t>In regime di complessità bisogna predisporre istituzioni capaci di mediare e chiudere, quando possono, i conflitti. Per la politica c’è, dunque, ancora un tempo: suo compito non è quello di indicare destini, ma affrontare emergenze (…) </a:t>
            </a:r>
            <a:endParaRPr i="1" sz="2400">
              <a:latin typeface="Georgia"/>
              <a:ea typeface="Georgia"/>
              <a:cs typeface="Georgia"/>
              <a:sym typeface="Georgia"/>
            </a:endParaRPr>
          </a:p>
          <a:p>
            <a:pPr lvl="0">
              <a:lnSpc>
                <a:spcPct val="120000"/>
              </a:lnSpc>
            </a:pPr>
            <a:r>
              <a:rPr i="1" sz="2400">
                <a:latin typeface="Georgia"/>
                <a:ea typeface="Georgia"/>
                <a:cs typeface="Georgia"/>
                <a:sym typeface="Georgia"/>
              </a:rPr>
              <a:t>Ma per governare ciò che è labile sono necessari pensieri forti, anzi fortissimi; è necessario immaginare più mondi di quanto finora non sia accaduto.                                             </a:t>
            </a:r>
            <a:endParaRPr i="1" sz="2400">
              <a:latin typeface="Georgia"/>
              <a:ea typeface="Georgia"/>
              <a:cs typeface="Georgia"/>
              <a:sym typeface="Georgia"/>
            </a:endParaRPr>
          </a:p>
          <a:p>
            <a:pPr lvl="0">
              <a:lnSpc>
                <a:spcPct val="120000"/>
              </a:lnSpc>
            </a:pPr>
            <a:r>
              <a:rPr i="1" sz="2400">
                <a:latin typeface="Georgia"/>
                <a:ea typeface="Georgia"/>
                <a:cs typeface="Georgia"/>
                <a:sym typeface="Georgia"/>
              </a:rPr>
              <a:t>                                                                (Natoli, p.118) </a:t>
            </a:r>
          </a:p>
        </p:txBody>
      </p:sp>
      <p:sp>
        <p:nvSpPr>
          <p:cNvPr id="133" name="Shape 133"/>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pic>
        <p:nvPicPr>
          <p:cNvPr id="134" name="9432359.jpg"/>
          <p:cNvPicPr/>
          <p:nvPr/>
        </p:nvPicPr>
        <p:blipFill>
          <a:blip r:embed="rId2">
            <a:extLst/>
          </a:blip>
          <a:stretch>
            <a:fillRect/>
          </a:stretch>
        </p:blipFill>
        <p:spPr>
          <a:xfrm>
            <a:off x="478496" y="1127751"/>
            <a:ext cx="3162301" cy="5321301"/>
          </a:xfrm>
          <a:prstGeom prst="rect">
            <a:avLst/>
          </a:prstGeom>
          <a:ln w="12700">
            <a:miter lim="400000"/>
          </a:ln>
        </p:spPr>
      </p:pic>
      <p:sp>
        <p:nvSpPr>
          <p:cNvPr id="135" name="Shape 135"/>
          <p:cNvSpPr/>
          <p:nvPr/>
        </p:nvSpPr>
        <p:spPr>
          <a:xfrm>
            <a:off x="2100802" y="1016142"/>
            <a:ext cx="7990396" cy="106306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lgn="ctr">
              <a:lnSpc>
                <a:spcPct val="90000"/>
              </a:lnSpc>
            </a:pPr>
            <a:r>
              <a:rPr sz="3300">
                <a:latin typeface="Georgia"/>
                <a:ea typeface="Georgia"/>
                <a:cs typeface="Georgia"/>
                <a:sym typeface="Georgia"/>
              </a:rPr>
              <a:t>                     </a:t>
            </a:r>
            <a:r>
              <a:rPr sz="3300">
                <a:latin typeface="Georgia Bold"/>
                <a:ea typeface="Georgia Bold"/>
                <a:cs typeface="Georgia Bold"/>
                <a:sym typeface="Georgia Bold"/>
              </a:rPr>
              <a:t>Verso quali fini ?</a:t>
            </a:r>
          </a:p>
        </p:txBody>
      </p:sp>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Shape 137"/>
          <p:cNvSpPr/>
          <p:nvPr>
            <p:ph type="title"/>
          </p:nvPr>
        </p:nvSpPr>
        <p:spPr>
          <a:xfrm>
            <a:off x="838200" y="914400"/>
            <a:ext cx="10515600" cy="593725"/>
          </a:xfrm>
          <a:prstGeom prst="rect">
            <a:avLst/>
          </a:prstGeom>
        </p:spPr>
        <p:txBody>
          <a:bodyPr lIns="0" tIns="0" rIns="0" bIns="0"/>
          <a:lstStyle>
            <a:lvl1pPr algn="ctr">
              <a:defRPr sz="3200">
                <a:latin typeface="Georgia Bold"/>
                <a:ea typeface="Georgia Bold"/>
                <a:cs typeface="Georgia Bold"/>
                <a:sym typeface="Georgia Bold"/>
              </a:defRPr>
            </a:lvl1pPr>
          </a:lstStyle>
          <a:p>
            <a:pPr lvl="0">
              <a:defRPr sz="1800"/>
            </a:pPr>
            <a:r>
              <a:rPr sz="3200"/>
              <a:t>Rischio e incertezza</a:t>
            </a:r>
          </a:p>
        </p:txBody>
      </p:sp>
      <p:sp>
        <p:nvSpPr>
          <p:cNvPr id="138" name="Shape 138"/>
          <p:cNvSpPr/>
          <p:nvPr/>
        </p:nvSpPr>
        <p:spPr>
          <a:xfrm>
            <a:off x="4349750" y="3063875"/>
            <a:ext cx="7599313" cy="283464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r>
              <a:rPr i="1" sz="2400">
                <a:latin typeface="Georgia"/>
                <a:ea typeface="Georgia"/>
                <a:cs typeface="Georgia"/>
                <a:sym typeface="Georgia"/>
              </a:rPr>
              <a:t>Dall’infinitamente grande all’infinitamente piccolo, dalle  nanotecnologie al genoma, l’accelerazione delle capacità innovative in mano all’uomo sfida la percezione del tempo e del rischio.</a:t>
            </a:r>
            <a:endParaRPr i="1" sz="2400">
              <a:latin typeface="Georgia"/>
              <a:ea typeface="Georgia"/>
              <a:cs typeface="Georgia"/>
              <a:sym typeface="Georgia"/>
            </a:endParaRPr>
          </a:p>
          <a:p>
            <a:pPr lvl="0"/>
            <a:endParaRPr i="1" sz="2400">
              <a:latin typeface="Georgia"/>
              <a:ea typeface="Georgia"/>
              <a:cs typeface="Georgia"/>
              <a:sym typeface="Georgia"/>
            </a:endParaRPr>
          </a:p>
          <a:p>
            <a:pPr lvl="0"/>
            <a:r>
              <a:rPr i="1" sz="2400">
                <a:latin typeface="Georgia"/>
                <a:ea typeface="Georgia"/>
                <a:cs typeface="Georgia"/>
                <a:sym typeface="Georgia"/>
              </a:rPr>
              <a:t>Nel momento in cui un’esperienza storica mette a repentaglio razionalità e sicurezza, mette in discussione le istituzioni sociali.</a:t>
            </a:r>
          </a:p>
        </p:txBody>
      </p:sp>
      <p:sp>
        <p:nvSpPr>
          <p:cNvPr id="139" name="Shape 139"/>
          <p:cNvSpPr/>
          <p:nvPr/>
        </p:nvSpPr>
        <p:spPr>
          <a:xfrm>
            <a:off x="4327525" y="1597025"/>
            <a:ext cx="4858901" cy="112014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r>
              <a:rPr sz="2400">
                <a:latin typeface="Georgia"/>
                <a:ea typeface="Georgia"/>
                <a:cs typeface="Georgia"/>
                <a:sym typeface="Georgia"/>
              </a:rPr>
              <a:t>1976 – Seveso</a:t>
            </a:r>
            <a:endParaRPr sz="2400">
              <a:latin typeface="Georgia"/>
              <a:ea typeface="Georgia"/>
              <a:cs typeface="Georgia"/>
              <a:sym typeface="Georgia"/>
            </a:endParaRPr>
          </a:p>
          <a:p>
            <a:pPr lvl="0"/>
            <a:r>
              <a:rPr sz="2400">
                <a:latin typeface="Georgia"/>
                <a:ea typeface="Georgia"/>
                <a:cs typeface="Georgia"/>
                <a:sym typeface="Georgia"/>
              </a:rPr>
              <a:t>1986 – Chernobyl</a:t>
            </a:r>
            <a:endParaRPr sz="2400">
              <a:latin typeface="Georgia"/>
              <a:ea typeface="Georgia"/>
              <a:cs typeface="Georgia"/>
              <a:sym typeface="Georgia"/>
            </a:endParaRPr>
          </a:p>
          <a:p>
            <a:pPr lvl="0"/>
            <a:r>
              <a:rPr sz="2400">
                <a:latin typeface="Georgia"/>
                <a:ea typeface="Georgia"/>
                <a:cs typeface="Georgia"/>
                <a:sym typeface="Georgia"/>
              </a:rPr>
              <a:t>1996 – La società del rischio (Beck)</a:t>
            </a:r>
          </a:p>
        </p:txBody>
      </p:sp>
      <p:pic>
        <p:nvPicPr>
          <p:cNvPr id="140" name="image13.jpg" descr="SocietàRischio.jpg"/>
          <p:cNvPicPr/>
          <p:nvPr/>
        </p:nvPicPr>
        <p:blipFill>
          <a:blip r:embed="rId2">
            <a:extLst/>
          </a:blip>
          <a:stretch>
            <a:fillRect/>
          </a:stretch>
        </p:blipFill>
        <p:spPr>
          <a:xfrm>
            <a:off x="533610" y="1571625"/>
            <a:ext cx="2974148" cy="4889499"/>
          </a:xfrm>
          <a:prstGeom prst="rect">
            <a:avLst/>
          </a:prstGeom>
          <a:ln w="12700">
            <a:miter lim="400000"/>
          </a:ln>
        </p:spPr>
      </p:pic>
      <p:sp>
        <p:nvSpPr>
          <p:cNvPr id="141" name="Shape 141"/>
          <p:cNvSpPr/>
          <p:nvPr>
            <p:ph type="sldNum" sz="quarter" idx="2"/>
          </p:nvPr>
        </p:nvSpPr>
        <p:spPr>
          <a:xfrm>
            <a:off x="11792711" y="6341237"/>
            <a:ext cx="399289" cy="269241"/>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Shape 143"/>
          <p:cNvSpPr/>
          <p:nvPr>
            <p:ph type="title"/>
          </p:nvPr>
        </p:nvSpPr>
        <p:spPr>
          <a:xfrm>
            <a:off x="838200" y="1108037"/>
            <a:ext cx="10515600" cy="787401"/>
          </a:xfrm>
          <a:prstGeom prst="rect">
            <a:avLst/>
          </a:prstGeom>
        </p:spPr>
        <p:txBody>
          <a:bodyPr/>
          <a:lstStyle>
            <a:lvl1pPr algn="ctr">
              <a:defRPr sz="4000">
                <a:latin typeface="Georgia Bold"/>
                <a:ea typeface="Georgia Bold"/>
                <a:cs typeface="Georgia Bold"/>
                <a:sym typeface="Georgia Bold"/>
              </a:defRPr>
            </a:lvl1pPr>
          </a:lstStyle>
          <a:p>
            <a:pPr lvl="0">
              <a:defRPr sz="1800"/>
            </a:pPr>
            <a:r>
              <a:rPr sz="4000"/>
              <a:t>Bauman, 1987</a:t>
            </a:r>
          </a:p>
        </p:txBody>
      </p:sp>
      <p:sp>
        <p:nvSpPr>
          <p:cNvPr id="144" name="Shape 144"/>
          <p:cNvSpPr/>
          <p:nvPr>
            <p:ph type="body" idx="1"/>
          </p:nvPr>
        </p:nvSpPr>
        <p:spPr>
          <a:xfrm>
            <a:off x="4444998" y="2216151"/>
            <a:ext cx="7115176" cy="4483099"/>
          </a:xfrm>
          <a:prstGeom prst="rect">
            <a:avLst/>
          </a:prstGeom>
        </p:spPr>
        <p:txBody>
          <a:bodyPr/>
          <a:lstStyle>
            <a:lvl1pPr marL="0" indent="0" algn="just">
              <a:lnSpc>
                <a:spcPct val="100000"/>
              </a:lnSpc>
              <a:buSzTx/>
              <a:buNone/>
              <a:defRPr i="1"/>
            </a:lvl1pPr>
          </a:lstStyle>
          <a:p>
            <a:pPr lvl="0">
              <a:defRPr i="0" sz="1800"/>
            </a:pPr>
            <a:r>
              <a:rPr i="1" sz="2800"/>
              <a:t>Al tempo in cui entrò a far parte del vocabolario dell’Europa occidentale, il concetto di intellettuale traeva significato dalla memoria collettiva dell’età dei lumi: «Proprio allora furono poste le basi  di quella sindrome sapere/potere che è uno degli attributi più importanti della modernità» (Bauman, 1987)</a:t>
            </a:r>
          </a:p>
        </p:txBody>
      </p:sp>
      <p:pic>
        <p:nvPicPr>
          <p:cNvPr id="145" name="image14.jpg" descr="88339176229788833917627-367x540.jpg"/>
          <p:cNvPicPr/>
          <p:nvPr/>
        </p:nvPicPr>
        <p:blipFill>
          <a:blip r:embed="rId2">
            <a:extLst/>
          </a:blip>
          <a:stretch>
            <a:fillRect/>
          </a:stretch>
        </p:blipFill>
        <p:spPr>
          <a:xfrm>
            <a:off x="631826" y="1581374"/>
            <a:ext cx="3213280" cy="4727987"/>
          </a:xfrm>
          <a:prstGeom prst="rect">
            <a:avLst/>
          </a:prstGeom>
          <a:ln w="12700">
            <a:miter lim="400000"/>
          </a:ln>
        </p:spPr>
      </p:pic>
      <p:sp>
        <p:nvSpPr>
          <p:cNvPr id="146" name="Shape 146"/>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8" name="Shape 148"/>
          <p:cNvSpPr/>
          <p:nvPr>
            <p:ph type="title"/>
          </p:nvPr>
        </p:nvSpPr>
        <p:spPr>
          <a:xfrm>
            <a:off x="838200" y="914400"/>
            <a:ext cx="10515600" cy="787401"/>
          </a:xfrm>
          <a:prstGeom prst="rect">
            <a:avLst/>
          </a:prstGeom>
        </p:spPr>
        <p:txBody>
          <a:bodyPr/>
          <a:lstStyle>
            <a:lvl1pPr algn="ctr">
              <a:defRPr sz="4000">
                <a:latin typeface="Georgia Bold"/>
                <a:ea typeface="Georgia Bold"/>
                <a:cs typeface="Georgia Bold"/>
                <a:sym typeface="Georgia Bold"/>
              </a:defRPr>
            </a:lvl1pPr>
          </a:lstStyle>
          <a:p>
            <a:pPr lvl="0">
              <a:defRPr sz="1800"/>
            </a:pPr>
            <a:r>
              <a:rPr sz="4000"/>
              <a:t>Collingridge Dilemma</a:t>
            </a:r>
          </a:p>
        </p:txBody>
      </p:sp>
      <p:sp>
        <p:nvSpPr>
          <p:cNvPr id="149" name="Shape 149"/>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
        <p:nvSpPr>
          <p:cNvPr id="150" name="Shape 150"/>
          <p:cNvSpPr/>
          <p:nvPr/>
        </p:nvSpPr>
        <p:spPr>
          <a:xfrm>
            <a:off x="2778823" y="6278562"/>
            <a:ext cx="7739641" cy="26948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spcBef>
                <a:spcPts val="100"/>
              </a:spcBef>
            </a:pPr>
            <a:r>
              <a:rPr spc="85">
                <a:latin typeface="Georgia"/>
                <a:ea typeface="Georgia"/>
                <a:cs typeface="Georgia"/>
                <a:sym typeface="Georgia"/>
              </a:rPr>
              <a:t>da </a:t>
            </a:r>
            <a:r>
              <a:rPr b="1" i="1" spc="-40" sz="1900">
                <a:latin typeface="Georgia"/>
                <a:ea typeface="Georgia"/>
                <a:cs typeface="Georgia"/>
                <a:sym typeface="Georgia"/>
              </a:rPr>
              <a:t>The </a:t>
            </a:r>
            <a:r>
              <a:rPr b="1" i="1" spc="-59" sz="1900">
                <a:latin typeface="Georgia"/>
                <a:ea typeface="Georgia"/>
                <a:cs typeface="Georgia"/>
                <a:sym typeface="Georgia"/>
              </a:rPr>
              <a:t>Social </a:t>
            </a:r>
            <a:r>
              <a:rPr b="1" i="1" spc="-55" sz="1900">
                <a:latin typeface="Georgia"/>
                <a:ea typeface="Georgia"/>
                <a:cs typeface="Georgia"/>
                <a:sym typeface="Georgia"/>
              </a:rPr>
              <a:t>Control </a:t>
            </a:r>
            <a:r>
              <a:rPr b="1" i="1" spc="-40" sz="1900">
                <a:latin typeface="Georgia"/>
                <a:ea typeface="Georgia"/>
                <a:cs typeface="Georgia"/>
                <a:sym typeface="Georgia"/>
              </a:rPr>
              <a:t>of </a:t>
            </a:r>
            <a:r>
              <a:rPr b="1" i="1" spc="-80" sz="1900">
                <a:latin typeface="Georgia"/>
                <a:ea typeface="Georgia"/>
                <a:cs typeface="Georgia"/>
                <a:sym typeface="Georgia"/>
              </a:rPr>
              <a:t>Technology</a:t>
            </a:r>
            <a:r>
              <a:rPr i="1" spc="-80">
                <a:latin typeface="Georgia"/>
                <a:ea typeface="Georgia"/>
                <a:cs typeface="Georgia"/>
                <a:sym typeface="Georgia"/>
              </a:rPr>
              <a:t>, </a:t>
            </a:r>
            <a:r>
              <a:rPr spc="-15">
                <a:latin typeface="Georgia"/>
                <a:ea typeface="Georgia"/>
                <a:cs typeface="Georgia"/>
                <a:sym typeface="Georgia"/>
              </a:rPr>
              <a:t>David </a:t>
            </a:r>
            <a:r>
              <a:rPr spc="5">
                <a:latin typeface="Georgia"/>
                <a:ea typeface="Georgia"/>
                <a:cs typeface="Georgia"/>
                <a:sym typeface="Georgia"/>
              </a:rPr>
              <a:t>Cllingridge </a:t>
            </a:r>
            <a:r>
              <a:rPr spc="45">
                <a:latin typeface="Georgia"/>
                <a:ea typeface="Georgia"/>
                <a:cs typeface="Georgia"/>
                <a:sym typeface="Georgia"/>
              </a:rPr>
              <a:t>-</a:t>
            </a:r>
            <a:r>
              <a:rPr spc="-185">
                <a:latin typeface="Georgia"/>
                <a:ea typeface="Georgia"/>
                <a:cs typeface="Georgia"/>
                <a:sym typeface="Georgia"/>
              </a:rPr>
              <a:t> </a:t>
            </a:r>
            <a:r>
              <a:rPr spc="40">
                <a:latin typeface="Georgia"/>
                <a:ea typeface="Georgia"/>
                <a:cs typeface="Georgia"/>
                <a:sym typeface="Georgia"/>
              </a:rPr>
              <a:t>1980</a:t>
            </a:r>
          </a:p>
        </p:txBody>
      </p:sp>
      <p:pic>
        <p:nvPicPr>
          <p:cNvPr id="151" name="image15.png"/>
          <p:cNvPicPr/>
          <p:nvPr/>
        </p:nvPicPr>
        <p:blipFill>
          <a:blip r:embed="rId2">
            <a:extLst/>
          </a:blip>
          <a:srcRect l="19059" t="40132" r="57030" b="18561"/>
          <a:stretch>
            <a:fillRect/>
          </a:stretch>
        </p:blipFill>
        <p:spPr>
          <a:xfrm>
            <a:off x="2497566" y="1701800"/>
            <a:ext cx="7196868" cy="4195962"/>
          </a:xfrm>
          <a:prstGeom prst="rect">
            <a:avLst/>
          </a:prstGeom>
          <a:ln w="12700">
            <a:miter lim="400000"/>
          </a:ln>
        </p:spPr>
      </p:pic>
    </p:spTree>
  </p:cSld>
  <p:clrMapOvr>
    <a:masterClrMapping/>
  </p:clrMapOvr>
  <p:transitio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 name="Shape 153"/>
          <p:cNvSpPr/>
          <p:nvPr>
            <p:ph type="title"/>
          </p:nvPr>
        </p:nvSpPr>
        <p:spPr>
          <a:xfrm>
            <a:off x="807493" y="904875"/>
            <a:ext cx="10515601" cy="787400"/>
          </a:xfrm>
          <a:prstGeom prst="rect">
            <a:avLst/>
          </a:prstGeom>
        </p:spPr>
        <p:txBody>
          <a:bodyPr/>
          <a:lstStyle>
            <a:lvl1pPr algn="ctr">
              <a:defRPr sz="4000">
                <a:latin typeface="Georgia Bold"/>
                <a:ea typeface="Georgia Bold"/>
                <a:cs typeface="Georgia Bold"/>
                <a:sym typeface="Georgia Bold"/>
              </a:defRPr>
            </a:lvl1pPr>
          </a:lstStyle>
          <a:p>
            <a:pPr lvl="0">
              <a:defRPr sz="1800"/>
            </a:pPr>
            <a:r>
              <a:rPr sz="4000"/>
              <a:t>John Dewey</a:t>
            </a:r>
          </a:p>
        </p:txBody>
      </p:sp>
      <p:sp>
        <p:nvSpPr>
          <p:cNvPr id="154" name="Shape 154"/>
          <p:cNvSpPr/>
          <p:nvPr/>
        </p:nvSpPr>
        <p:spPr>
          <a:xfrm>
            <a:off x="235184" y="1476374"/>
            <a:ext cx="5416317" cy="5171908"/>
          </a:xfrm>
          <a:prstGeom prst="rect">
            <a:avLst/>
          </a:prstGeom>
          <a:blipFill>
            <a:blip r:embed="rId2"/>
            <a:stretch>
              <a:fillRect/>
            </a:stretch>
          </a:blipFill>
          <a:ln w="12700">
            <a:miter lim="400000"/>
          </a:ln>
        </p:spPr>
        <p:txBody>
          <a:bodyPr lIns="0" tIns="0" rIns="0" bIns="0"/>
          <a:lstStyle/>
          <a:p>
            <a:pPr lvl="0"/>
          </a:p>
        </p:txBody>
      </p:sp>
      <p:sp>
        <p:nvSpPr>
          <p:cNvPr id="155" name="Shape 155"/>
          <p:cNvSpPr/>
          <p:nvPr/>
        </p:nvSpPr>
        <p:spPr>
          <a:xfrm>
            <a:off x="6449133" y="1970364"/>
            <a:ext cx="4802506" cy="365305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320040" marR="5080" indent="-307975" algn="r">
              <a:lnSpc>
                <a:spcPct val="111099"/>
              </a:lnSpc>
              <a:spcBef>
                <a:spcPts val="100"/>
              </a:spcBef>
            </a:pPr>
            <a:r>
              <a:rPr i="1" spc="-30" sz="3300">
                <a:latin typeface="Georgia"/>
                <a:ea typeface="Georgia"/>
                <a:cs typeface="Georgia"/>
                <a:sym typeface="Georgia"/>
              </a:rPr>
              <a:t>«Le</a:t>
            </a:r>
            <a:r>
              <a:rPr i="1" spc="-95" sz="3300">
                <a:latin typeface="Georgia"/>
                <a:ea typeface="Georgia"/>
                <a:cs typeface="Georgia"/>
                <a:sym typeface="Georgia"/>
              </a:rPr>
              <a:t> </a:t>
            </a:r>
            <a:r>
              <a:rPr i="1" spc="70" sz="3300">
                <a:latin typeface="Georgia"/>
                <a:ea typeface="Georgia"/>
                <a:cs typeface="Georgia"/>
                <a:sym typeface="Georgia"/>
              </a:rPr>
              <a:t>società</a:t>
            </a:r>
            <a:r>
              <a:rPr i="1" spc="-95" sz="3300">
                <a:latin typeface="Georgia"/>
                <a:ea typeface="Georgia"/>
                <a:cs typeface="Georgia"/>
                <a:sym typeface="Georgia"/>
              </a:rPr>
              <a:t> </a:t>
            </a:r>
            <a:r>
              <a:rPr i="1" spc="80" sz="3300">
                <a:latin typeface="Georgia"/>
                <a:ea typeface="Georgia"/>
                <a:cs typeface="Georgia"/>
                <a:sym typeface="Georgia"/>
              </a:rPr>
              <a:t>tecnologiche </a:t>
            </a:r>
            <a:r>
              <a:rPr i="1" spc="45" sz="3300">
                <a:latin typeface="Georgia"/>
                <a:ea typeface="Georgia"/>
                <a:cs typeface="Georgia"/>
                <a:sym typeface="Georgia"/>
              </a:rPr>
              <a:t> </a:t>
            </a:r>
            <a:r>
              <a:rPr i="1" spc="75" sz="3300">
                <a:latin typeface="Georgia"/>
                <a:ea typeface="Georgia"/>
                <a:cs typeface="Georgia"/>
                <a:sym typeface="Georgia"/>
              </a:rPr>
              <a:t>generano</a:t>
            </a:r>
            <a:r>
              <a:rPr i="1" spc="-130" sz="3300">
                <a:latin typeface="Georgia"/>
                <a:ea typeface="Georgia"/>
                <a:cs typeface="Georgia"/>
                <a:sym typeface="Georgia"/>
              </a:rPr>
              <a:t> </a:t>
            </a:r>
            <a:r>
              <a:rPr i="1" spc="100" sz="3300">
                <a:latin typeface="Georgia"/>
                <a:ea typeface="Georgia"/>
                <a:cs typeface="Georgia"/>
                <a:sym typeface="Georgia"/>
              </a:rPr>
              <a:t>problemi </a:t>
            </a:r>
            <a:r>
              <a:rPr i="1" spc="60" sz="3300">
                <a:latin typeface="Georgia"/>
                <a:ea typeface="Georgia"/>
                <a:cs typeface="Georgia"/>
                <a:sym typeface="Georgia"/>
              </a:rPr>
              <a:t> </a:t>
            </a:r>
            <a:r>
              <a:rPr i="1" spc="90" sz="3300">
                <a:latin typeface="Georgia"/>
                <a:ea typeface="Georgia"/>
                <a:cs typeface="Georgia"/>
                <a:sym typeface="Georgia"/>
              </a:rPr>
              <a:t>resistenti </a:t>
            </a:r>
            <a:r>
              <a:rPr i="1" spc="125" sz="3300">
                <a:latin typeface="Georgia"/>
                <a:ea typeface="Georgia"/>
                <a:cs typeface="Georgia"/>
                <a:sym typeface="Georgia"/>
              </a:rPr>
              <a:t>ai</a:t>
            </a:r>
            <a:r>
              <a:rPr i="1" spc="-245" sz="3300">
                <a:latin typeface="Georgia"/>
                <a:ea typeface="Georgia"/>
                <a:cs typeface="Georgia"/>
                <a:sym typeface="Georgia"/>
              </a:rPr>
              <a:t> </a:t>
            </a:r>
            <a:r>
              <a:rPr i="1" spc="150" sz="3300">
                <a:latin typeface="Georgia"/>
                <a:ea typeface="Georgia"/>
                <a:cs typeface="Georgia"/>
                <a:sym typeface="Georgia"/>
              </a:rPr>
              <a:t>tentativi</a:t>
            </a:r>
            <a:r>
              <a:rPr i="1" spc="-80" sz="3300">
                <a:latin typeface="Georgia"/>
                <a:ea typeface="Georgia"/>
                <a:cs typeface="Georgia"/>
                <a:sym typeface="Georgia"/>
              </a:rPr>
              <a:t> </a:t>
            </a:r>
            <a:r>
              <a:rPr i="1" spc="125" sz="3300">
                <a:latin typeface="Georgia"/>
                <a:ea typeface="Georgia"/>
                <a:cs typeface="Georgia"/>
                <a:sym typeface="Georgia"/>
              </a:rPr>
              <a:t>di </a:t>
            </a:r>
            <a:r>
              <a:rPr i="1" spc="90" sz="3300">
                <a:latin typeface="Georgia"/>
                <a:ea typeface="Georgia"/>
                <a:cs typeface="Georgia"/>
                <a:sym typeface="Georgia"/>
              </a:rPr>
              <a:t> </a:t>
            </a:r>
            <a:r>
              <a:rPr i="1" spc="55" sz="3300">
                <a:latin typeface="Georgia"/>
                <a:ea typeface="Georgia"/>
                <a:cs typeface="Georgia"/>
                <a:sym typeface="Georgia"/>
              </a:rPr>
              <a:t>soluzione</a:t>
            </a:r>
            <a:r>
              <a:rPr i="1" spc="-140" sz="3300">
                <a:latin typeface="Georgia"/>
                <a:ea typeface="Georgia"/>
                <a:cs typeface="Georgia"/>
                <a:sym typeface="Georgia"/>
              </a:rPr>
              <a:t> </a:t>
            </a:r>
            <a:r>
              <a:rPr i="1" spc="125" sz="3300">
                <a:latin typeface="Georgia"/>
                <a:ea typeface="Georgia"/>
                <a:cs typeface="Georgia"/>
                <a:sym typeface="Georgia"/>
              </a:rPr>
              <a:t>nell’ambito </a:t>
            </a:r>
            <a:r>
              <a:rPr i="1" spc="80" sz="3300">
                <a:latin typeface="Georgia"/>
                <a:ea typeface="Georgia"/>
                <a:cs typeface="Georgia"/>
                <a:sym typeface="Georgia"/>
              </a:rPr>
              <a:t> </a:t>
            </a:r>
            <a:r>
              <a:rPr i="1" spc="70" sz="3300">
                <a:latin typeface="Georgia"/>
                <a:ea typeface="Georgia"/>
                <a:cs typeface="Georgia"/>
                <a:sym typeface="Georgia"/>
              </a:rPr>
              <a:t>delle</a:t>
            </a:r>
            <a:r>
              <a:rPr i="1" spc="-125" sz="3300">
                <a:latin typeface="Georgia"/>
                <a:ea typeface="Georgia"/>
                <a:cs typeface="Georgia"/>
                <a:sym typeface="Georgia"/>
              </a:rPr>
              <a:t> </a:t>
            </a:r>
            <a:r>
              <a:rPr i="1" spc="114" sz="3300">
                <a:latin typeface="Georgia"/>
                <a:ea typeface="Georgia"/>
                <a:cs typeface="Georgia"/>
                <a:sym typeface="Georgia"/>
              </a:rPr>
              <a:t>istituzioni</a:t>
            </a:r>
            <a:endParaRPr sz="3300">
              <a:latin typeface="Georgia"/>
              <a:ea typeface="Georgia"/>
              <a:cs typeface="Georgia"/>
              <a:sym typeface="Georgia"/>
            </a:endParaRPr>
          </a:p>
          <a:p>
            <a:pPr lvl="0" marR="5080" algn="r">
              <a:spcBef>
                <a:spcPts val="400"/>
              </a:spcBef>
            </a:pPr>
            <a:r>
              <a:rPr i="1" spc="80" sz="3300">
                <a:latin typeface="Georgia"/>
                <a:ea typeface="Georgia"/>
                <a:cs typeface="Georgia"/>
                <a:sym typeface="Georgia"/>
              </a:rPr>
              <a:t>esistenti»</a:t>
            </a:r>
          </a:p>
        </p:txBody>
      </p:sp>
      <p:sp>
        <p:nvSpPr>
          <p:cNvPr id="156" name="Shape 156"/>
          <p:cNvSpPr/>
          <p:nvPr/>
        </p:nvSpPr>
        <p:spPr>
          <a:xfrm>
            <a:off x="10721693" y="6157738"/>
            <a:ext cx="593726"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12700">
              <a:spcBef>
                <a:spcPts val="100"/>
              </a:spcBef>
              <a:defRPr sz="2200">
                <a:latin typeface="Georgia"/>
                <a:ea typeface="Georgia"/>
                <a:cs typeface="Georgia"/>
                <a:sym typeface="Georgia"/>
              </a:defRPr>
            </a:lvl1pPr>
          </a:lstStyle>
          <a:p>
            <a:pPr lvl="0">
              <a:defRPr sz="1800"/>
            </a:pPr>
            <a:r>
              <a:rPr sz="2200"/>
              <a:t>1927</a:t>
            </a:r>
          </a:p>
        </p:txBody>
      </p:sp>
      <p:sp>
        <p:nvSpPr>
          <p:cNvPr id="157" name="Shape 157"/>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Shape 159"/>
          <p:cNvSpPr/>
          <p:nvPr>
            <p:ph type="title"/>
          </p:nvPr>
        </p:nvSpPr>
        <p:spPr>
          <a:xfrm>
            <a:off x="251869" y="1063625"/>
            <a:ext cx="10515601" cy="787400"/>
          </a:xfrm>
          <a:prstGeom prst="rect">
            <a:avLst/>
          </a:prstGeom>
        </p:spPr>
        <p:txBody>
          <a:bodyPr/>
          <a:lstStyle>
            <a:lvl1pPr>
              <a:defRPr sz="4000">
                <a:latin typeface="Georgia Bold"/>
                <a:ea typeface="Georgia Bold"/>
                <a:cs typeface="Georgia Bold"/>
                <a:sym typeface="Georgia Bold"/>
              </a:defRPr>
            </a:lvl1pPr>
          </a:lstStyle>
          <a:p>
            <a:pPr lvl="0">
              <a:defRPr sz="1800"/>
            </a:pPr>
            <a:r>
              <a:rPr sz="4000"/>
              <a:t>John Stiglitz</a:t>
            </a:r>
          </a:p>
        </p:txBody>
      </p:sp>
      <p:sp>
        <p:nvSpPr>
          <p:cNvPr id="160" name="Shape 160"/>
          <p:cNvSpPr/>
          <p:nvPr/>
        </p:nvSpPr>
        <p:spPr>
          <a:xfrm>
            <a:off x="380544" y="1812013"/>
            <a:ext cx="6665715" cy="403042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1510664" indent="12700">
              <a:lnSpc>
                <a:spcPct val="112300"/>
              </a:lnSpc>
              <a:spcBef>
                <a:spcPts val="100"/>
              </a:spcBef>
            </a:pPr>
            <a:r>
              <a:rPr i="1" spc="75" sz="2300">
                <a:latin typeface="Georgia"/>
                <a:ea typeface="Georgia"/>
                <a:cs typeface="Georgia"/>
                <a:sym typeface="Georgia"/>
              </a:rPr>
              <a:t>«Mi </a:t>
            </a:r>
            <a:r>
              <a:rPr i="1" spc="45" sz="2300">
                <a:latin typeface="Georgia"/>
                <a:ea typeface="Georgia"/>
                <a:cs typeface="Georgia"/>
                <a:sym typeface="Georgia"/>
              </a:rPr>
              <a:t>sembra </a:t>
            </a:r>
            <a:r>
              <a:rPr i="1" spc="20" sz="2300">
                <a:latin typeface="Georgia"/>
                <a:ea typeface="Georgia"/>
                <a:cs typeface="Georgia"/>
                <a:sym typeface="Georgia"/>
              </a:rPr>
              <a:t>che </a:t>
            </a:r>
            <a:r>
              <a:rPr i="1" spc="90" sz="2300">
                <a:latin typeface="Georgia"/>
                <a:ea typeface="Georgia"/>
                <a:cs typeface="Georgia"/>
                <a:sym typeface="Georgia"/>
              </a:rPr>
              <a:t>la</a:t>
            </a:r>
            <a:r>
              <a:rPr i="1" spc="-405" sz="2300">
                <a:latin typeface="Georgia"/>
                <a:ea typeface="Georgia"/>
                <a:cs typeface="Georgia"/>
                <a:sym typeface="Georgia"/>
              </a:rPr>
              <a:t> </a:t>
            </a:r>
            <a:r>
              <a:rPr i="1" spc="85" sz="2300">
                <a:latin typeface="Georgia"/>
                <a:ea typeface="Georgia"/>
                <a:cs typeface="Georgia"/>
                <a:sym typeface="Georgia"/>
              </a:rPr>
              <a:t>rabbia  </a:t>
            </a:r>
            <a:r>
              <a:rPr i="1" spc="45" sz="2300">
                <a:latin typeface="Georgia"/>
                <a:ea typeface="Georgia"/>
                <a:cs typeface="Georgia"/>
                <a:sym typeface="Georgia"/>
              </a:rPr>
              <a:t>sia </a:t>
            </a:r>
            <a:r>
              <a:rPr i="1" spc="85" sz="2300">
                <a:latin typeface="Georgia"/>
                <a:ea typeface="Georgia"/>
                <a:cs typeface="Georgia"/>
                <a:sym typeface="Georgia"/>
              </a:rPr>
              <a:t>più </a:t>
            </a:r>
            <a:r>
              <a:rPr i="1" spc="75" sz="2300">
                <a:latin typeface="Georgia"/>
                <a:ea typeface="Georgia"/>
                <a:cs typeface="Georgia"/>
                <a:sym typeface="Georgia"/>
              </a:rPr>
              <a:t>contro</a:t>
            </a:r>
            <a:r>
              <a:rPr i="1" spc="-309" sz="2300">
                <a:latin typeface="Georgia"/>
                <a:ea typeface="Georgia"/>
                <a:cs typeface="Georgia"/>
                <a:sym typeface="Georgia"/>
              </a:rPr>
              <a:t> </a:t>
            </a:r>
            <a:r>
              <a:rPr i="1" spc="90" sz="2300">
                <a:latin typeface="Georgia"/>
                <a:ea typeface="Georgia"/>
                <a:cs typeface="Georgia"/>
                <a:sym typeface="Georgia"/>
              </a:rPr>
              <a:t>la</a:t>
            </a:r>
            <a:r>
              <a:rPr sz="2300">
                <a:latin typeface="Georgia"/>
                <a:ea typeface="Georgia"/>
                <a:cs typeface="Georgia"/>
                <a:sym typeface="Georgia"/>
              </a:rPr>
              <a:t> </a:t>
            </a:r>
            <a:r>
              <a:rPr i="1" spc="50" sz="2300">
                <a:latin typeface="Georgia"/>
                <a:ea typeface="Georgia"/>
                <a:cs typeface="Georgia"/>
                <a:sym typeface="Georgia"/>
              </a:rPr>
              <a:t>globalizzazione </a:t>
            </a:r>
            <a:r>
              <a:rPr i="1" spc="20" sz="2300">
                <a:latin typeface="Georgia"/>
                <a:ea typeface="Georgia"/>
                <a:cs typeface="Georgia"/>
                <a:sym typeface="Georgia"/>
              </a:rPr>
              <a:t>che </a:t>
            </a:r>
            <a:r>
              <a:rPr i="1" spc="75" sz="2300">
                <a:latin typeface="Georgia"/>
                <a:ea typeface="Georgia"/>
                <a:cs typeface="Georgia"/>
                <a:sym typeface="Georgia"/>
              </a:rPr>
              <a:t>contro </a:t>
            </a:r>
            <a:r>
              <a:rPr i="1" spc="40" sz="2300">
                <a:latin typeface="Georgia"/>
                <a:ea typeface="Georgia"/>
                <a:cs typeface="Georgia"/>
                <a:sym typeface="Georgia"/>
              </a:rPr>
              <a:t>le  </a:t>
            </a:r>
            <a:r>
              <a:rPr i="1" spc="45" sz="2300">
                <a:latin typeface="Georgia"/>
                <a:ea typeface="Georgia"/>
                <a:cs typeface="Georgia"/>
                <a:sym typeface="Georgia"/>
              </a:rPr>
              <a:t>macchine. Parte </a:t>
            </a:r>
            <a:r>
              <a:rPr i="1" spc="50" sz="2300">
                <a:latin typeface="Georgia"/>
                <a:ea typeface="Georgia"/>
                <a:cs typeface="Georgia"/>
                <a:sym typeface="Georgia"/>
              </a:rPr>
              <a:t>del </a:t>
            </a:r>
            <a:r>
              <a:rPr i="1" spc="65" sz="2300">
                <a:latin typeface="Georgia"/>
                <a:ea typeface="Georgia"/>
                <a:cs typeface="Georgia"/>
                <a:sym typeface="Georgia"/>
              </a:rPr>
              <a:t>problema </a:t>
            </a:r>
            <a:r>
              <a:rPr i="1" spc="-20" sz="2300">
                <a:latin typeface="Georgia"/>
                <a:ea typeface="Georgia"/>
                <a:cs typeface="Georgia"/>
                <a:sym typeface="Georgia"/>
              </a:rPr>
              <a:t>è  </a:t>
            </a:r>
            <a:r>
              <a:rPr i="1" spc="20" sz="2300">
                <a:latin typeface="Georgia"/>
                <a:ea typeface="Georgia"/>
                <a:cs typeface="Georgia"/>
                <a:sym typeface="Georgia"/>
              </a:rPr>
              <a:t>che </a:t>
            </a:r>
            <a:r>
              <a:rPr b="1" i="1" spc="40" sz="2300">
                <a:latin typeface="Georgia"/>
                <a:ea typeface="Georgia"/>
                <a:cs typeface="Georgia"/>
                <a:sym typeface="Georgia"/>
              </a:rPr>
              <a:t>le </a:t>
            </a:r>
            <a:r>
              <a:rPr b="1" i="1" spc="30" sz="2300">
                <a:latin typeface="Georgia"/>
                <a:ea typeface="Georgia"/>
                <a:cs typeface="Georgia"/>
                <a:sym typeface="Georgia"/>
              </a:rPr>
              <a:t>persone </a:t>
            </a:r>
            <a:r>
              <a:rPr b="1" i="1" spc="70" sz="2300">
                <a:latin typeface="Georgia"/>
                <a:ea typeface="Georgia"/>
                <a:cs typeface="Georgia"/>
                <a:sym typeface="Georgia"/>
              </a:rPr>
              <a:t>non </a:t>
            </a:r>
            <a:r>
              <a:rPr b="1" i="1" spc="65" sz="2300">
                <a:latin typeface="Georgia"/>
                <a:ea typeface="Georgia"/>
                <a:cs typeface="Georgia"/>
                <a:sym typeface="Georgia"/>
              </a:rPr>
              <a:t>vogliono  </a:t>
            </a:r>
            <a:r>
              <a:rPr b="1" i="1" spc="35" sz="2300">
                <a:latin typeface="Georgia"/>
                <a:ea typeface="Georgia"/>
                <a:cs typeface="Georgia"/>
                <a:sym typeface="Georgia"/>
              </a:rPr>
              <a:t>pensare </a:t>
            </a:r>
            <a:r>
              <a:rPr b="1" i="1" spc="90" sz="2300">
                <a:latin typeface="Georgia"/>
                <a:ea typeface="Georgia"/>
                <a:cs typeface="Georgia"/>
                <a:sym typeface="Georgia"/>
              </a:rPr>
              <a:t>di </a:t>
            </a:r>
            <a:r>
              <a:rPr b="1" i="1" spc="-10" sz="2300">
                <a:latin typeface="Georgia"/>
                <a:ea typeface="Georgia"/>
                <a:cs typeface="Georgia"/>
                <a:sym typeface="Georgia"/>
              </a:rPr>
              <a:t>essere </a:t>
            </a:r>
            <a:r>
              <a:rPr b="1" i="1" spc="95" sz="2300">
                <a:latin typeface="Georgia"/>
                <a:ea typeface="Georgia"/>
                <a:cs typeface="Georgia"/>
                <a:sym typeface="Georgia"/>
              </a:rPr>
              <a:t>inadatte </a:t>
            </a:r>
            <a:r>
              <a:rPr b="1" i="1" spc="65" sz="2300">
                <a:latin typeface="Georgia"/>
                <a:ea typeface="Georgia"/>
                <a:cs typeface="Georgia"/>
                <a:sym typeface="Georgia"/>
              </a:rPr>
              <a:t>alle  </a:t>
            </a:r>
            <a:r>
              <a:rPr b="1" i="1" spc="45" sz="2300">
                <a:latin typeface="Georgia"/>
                <a:ea typeface="Georgia"/>
                <a:cs typeface="Georgia"/>
                <a:sym typeface="Georgia"/>
              </a:rPr>
              <a:t>nuove </a:t>
            </a:r>
            <a:r>
              <a:rPr b="1" i="1" spc="50" sz="2300">
                <a:latin typeface="Georgia"/>
                <a:ea typeface="Georgia"/>
                <a:cs typeface="Georgia"/>
                <a:sym typeface="Georgia"/>
              </a:rPr>
              <a:t>tecnologie</a:t>
            </a:r>
            <a:r>
              <a:rPr i="1" spc="50" sz="2300">
                <a:latin typeface="Georgia"/>
                <a:ea typeface="Georgia"/>
                <a:cs typeface="Georgia"/>
                <a:sym typeface="Georgia"/>
              </a:rPr>
              <a:t>: semmai </a:t>
            </a:r>
            <a:r>
              <a:rPr i="1" spc="30" sz="2300">
                <a:latin typeface="Georgia"/>
                <a:ea typeface="Georgia"/>
                <a:cs typeface="Georgia"/>
                <a:sym typeface="Georgia"/>
              </a:rPr>
              <a:t>sono</a:t>
            </a:r>
            <a:r>
              <a:rPr i="1" spc="-365" sz="2300">
                <a:latin typeface="Georgia"/>
                <a:ea typeface="Georgia"/>
                <a:cs typeface="Georgia"/>
                <a:sym typeface="Georgia"/>
              </a:rPr>
              <a:t> </a:t>
            </a:r>
            <a:r>
              <a:rPr i="1" spc="85" sz="2300">
                <a:latin typeface="Georgia"/>
                <a:ea typeface="Georgia"/>
                <a:cs typeface="Georgia"/>
                <a:sym typeface="Georgia"/>
              </a:rPr>
              <a:t>più</a:t>
            </a:r>
            <a:endParaRPr sz="2300">
              <a:latin typeface="Georgia"/>
              <a:ea typeface="Georgia"/>
              <a:cs typeface="Georgia"/>
              <a:sym typeface="Georgia"/>
            </a:endParaRPr>
          </a:p>
          <a:p>
            <a:pPr lvl="0" marR="5080" indent="12700">
              <a:lnSpc>
                <a:spcPct val="111700"/>
              </a:lnSpc>
            </a:pPr>
            <a:r>
              <a:rPr i="1" spc="45" sz="2300">
                <a:latin typeface="Georgia"/>
                <a:ea typeface="Georgia"/>
                <a:cs typeface="Georgia"/>
                <a:sym typeface="Georgia"/>
              </a:rPr>
              <a:t>disposte</a:t>
            </a:r>
            <a:r>
              <a:rPr i="1" spc="-60" sz="2300">
                <a:latin typeface="Georgia"/>
                <a:ea typeface="Georgia"/>
                <a:cs typeface="Georgia"/>
                <a:sym typeface="Georgia"/>
              </a:rPr>
              <a:t> </a:t>
            </a:r>
            <a:r>
              <a:rPr i="1" spc="80" sz="2300">
                <a:latin typeface="Georgia"/>
                <a:ea typeface="Georgia"/>
                <a:cs typeface="Georgia"/>
                <a:sym typeface="Georgia"/>
              </a:rPr>
              <a:t>a</a:t>
            </a:r>
            <a:r>
              <a:rPr i="1" spc="-55" sz="2300">
                <a:latin typeface="Georgia"/>
                <a:ea typeface="Georgia"/>
                <a:cs typeface="Georgia"/>
                <a:sym typeface="Georgia"/>
              </a:rPr>
              <a:t> </a:t>
            </a:r>
            <a:r>
              <a:rPr i="1" spc="30" sz="2300">
                <a:latin typeface="Georgia"/>
                <a:ea typeface="Georgia"/>
                <a:cs typeface="Georgia"/>
                <a:sym typeface="Georgia"/>
              </a:rPr>
              <a:t>credere</a:t>
            </a:r>
            <a:r>
              <a:rPr i="1" spc="-55" sz="2300">
                <a:latin typeface="Georgia"/>
                <a:ea typeface="Georgia"/>
                <a:cs typeface="Georgia"/>
                <a:sym typeface="Georgia"/>
              </a:rPr>
              <a:t> </a:t>
            </a:r>
            <a:r>
              <a:rPr i="1" spc="20" sz="2300">
                <a:latin typeface="Georgia"/>
                <a:ea typeface="Georgia"/>
                <a:cs typeface="Georgia"/>
                <a:sym typeface="Georgia"/>
              </a:rPr>
              <a:t>che</a:t>
            </a:r>
            <a:r>
              <a:rPr i="1" spc="-60" sz="2300">
                <a:latin typeface="Georgia"/>
                <a:ea typeface="Georgia"/>
                <a:cs typeface="Georgia"/>
                <a:sym typeface="Georgia"/>
              </a:rPr>
              <a:t> </a:t>
            </a:r>
            <a:r>
              <a:rPr i="1" spc="70" sz="2300">
                <a:latin typeface="Georgia"/>
                <a:ea typeface="Georgia"/>
                <a:cs typeface="Georgia"/>
                <a:sym typeface="Georgia"/>
              </a:rPr>
              <a:t>non</a:t>
            </a:r>
            <a:r>
              <a:rPr i="1" spc="-55" sz="2300">
                <a:latin typeface="Georgia"/>
                <a:ea typeface="Georgia"/>
                <a:cs typeface="Georgia"/>
                <a:sym typeface="Georgia"/>
              </a:rPr>
              <a:t> </a:t>
            </a:r>
            <a:r>
              <a:rPr i="1" spc="30" sz="2300">
                <a:latin typeface="Georgia"/>
                <a:ea typeface="Georgia"/>
                <a:cs typeface="Georgia"/>
                <a:sym typeface="Georgia"/>
              </a:rPr>
              <a:t>si</a:t>
            </a:r>
            <a:r>
              <a:rPr i="1" spc="-55" sz="2300">
                <a:latin typeface="Georgia"/>
                <a:ea typeface="Georgia"/>
                <a:cs typeface="Georgia"/>
                <a:sym typeface="Georgia"/>
              </a:rPr>
              <a:t> </a:t>
            </a:r>
            <a:r>
              <a:rPr i="1" spc="70" sz="2300">
                <a:latin typeface="Georgia"/>
                <a:ea typeface="Georgia"/>
                <a:cs typeface="Georgia"/>
                <a:sym typeface="Georgia"/>
              </a:rPr>
              <a:t>stanno  </a:t>
            </a:r>
            <a:r>
              <a:rPr i="1" spc="100" sz="2300">
                <a:latin typeface="Georgia"/>
                <a:ea typeface="Georgia"/>
                <a:cs typeface="Georgia"/>
                <a:sym typeface="Georgia"/>
              </a:rPr>
              <a:t>adattando </a:t>
            </a:r>
            <a:r>
              <a:rPr i="1" spc="35" sz="2300">
                <a:latin typeface="Georgia"/>
                <a:ea typeface="Georgia"/>
                <a:cs typeface="Georgia"/>
                <a:sym typeface="Georgia"/>
              </a:rPr>
              <a:t>perché </a:t>
            </a:r>
            <a:r>
              <a:rPr b="1" i="1" spc="100" sz="2300">
                <a:latin typeface="Georgia"/>
                <a:ea typeface="Georgia"/>
                <a:cs typeface="Georgia"/>
                <a:sym typeface="Georgia"/>
              </a:rPr>
              <a:t>il </a:t>
            </a:r>
            <a:r>
              <a:rPr b="1" i="1" spc="55" sz="2300">
                <a:latin typeface="Georgia"/>
                <a:ea typeface="Georgia"/>
                <a:cs typeface="Georgia"/>
                <a:sym typeface="Georgia"/>
              </a:rPr>
              <a:t>governo </a:t>
            </a:r>
            <a:r>
              <a:rPr b="1" i="1" spc="70" sz="2300">
                <a:latin typeface="Georgia"/>
                <a:ea typeface="Georgia"/>
                <a:cs typeface="Georgia"/>
                <a:sym typeface="Georgia"/>
              </a:rPr>
              <a:t>non </a:t>
            </a:r>
            <a:r>
              <a:rPr b="1" i="1" spc="-20" sz="2300">
                <a:latin typeface="Georgia"/>
                <a:ea typeface="Georgia"/>
                <a:cs typeface="Georgia"/>
                <a:sym typeface="Georgia"/>
              </a:rPr>
              <a:t>è  </a:t>
            </a:r>
            <a:r>
              <a:rPr b="1" i="1" spc="90" sz="2300">
                <a:latin typeface="Georgia"/>
                <a:ea typeface="Georgia"/>
                <a:cs typeface="Georgia"/>
                <a:sym typeface="Georgia"/>
              </a:rPr>
              <a:t>stato </a:t>
            </a:r>
            <a:r>
              <a:rPr b="1" i="1" spc="35" sz="2300">
                <a:latin typeface="Georgia"/>
                <a:ea typeface="Georgia"/>
                <a:cs typeface="Georgia"/>
                <a:sym typeface="Georgia"/>
              </a:rPr>
              <a:t>capace </a:t>
            </a:r>
            <a:r>
              <a:rPr b="1" i="1" spc="90" sz="2300">
                <a:latin typeface="Georgia"/>
                <a:ea typeface="Georgia"/>
                <a:cs typeface="Georgia"/>
                <a:sym typeface="Georgia"/>
              </a:rPr>
              <a:t>di </a:t>
            </a:r>
            <a:r>
              <a:rPr b="1" i="1" spc="55" sz="2300">
                <a:latin typeface="Georgia"/>
                <a:ea typeface="Georgia"/>
                <a:cs typeface="Georgia"/>
                <a:sym typeface="Georgia"/>
              </a:rPr>
              <a:t>gestire </a:t>
            </a:r>
            <a:r>
              <a:rPr b="1" i="1" spc="90" sz="2300">
                <a:latin typeface="Georgia"/>
                <a:ea typeface="Georgia"/>
                <a:cs typeface="Georgia"/>
                <a:sym typeface="Georgia"/>
              </a:rPr>
              <a:t>la  </a:t>
            </a:r>
            <a:r>
              <a:rPr b="1" i="1" spc="45" sz="2300">
                <a:latin typeface="Georgia"/>
                <a:ea typeface="Georgia"/>
                <a:cs typeface="Georgia"/>
                <a:sym typeface="Georgia"/>
              </a:rPr>
              <a:t>globalizzazione</a:t>
            </a:r>
            <a:r>
              <a:rPr i="1" spc="45" sz="2300">
                <a:latin typeface="Georgia"/>
                <a:ea typeface="Georgia"/>
                <a:cs typeface="Georgia"/>
                <a:sym typeface="Georgia"/>
              </a:rPr>
              <a:t>. </a:t>
            </a:r>
            <a:r>
              <a:rPr i="1" spc="-35" sz="2300">
                <a:latin typeface="Georgia"/>
                <a:ea typeface="Georgia"/>
                <a:cs typeface="Georgia"/>
                <a:sym typeface="Georgia"/>
              </a:rPr>
              <a:t>Ecco </a:t>
            </a:r>
            <a:r>
              <a:rPr i="1" spc="35" sz="2300">
                <a:latin typeface="Georgia"/>
                <a:ea typeface="Georgia"/>
                <a:cs typeface="Georgia"/>
                <a:sym typeface="Georgia"/>
              </a:rPr>
              <a:t>perché </a:t>
            </a:r>
            <a:r>
              <a:rPr i="1" spc="40" sz="2300">
                <a:latin typeface="Georgia"/>
                <a:ea typeface="Georgia"/>
                <a:cs typeface="Georgia"/>
                <a:sym typeface="Georgia"/>
              </a:rPr>
              <a:t>le </a:t>
            </a:r>
            <a:r>
              <a:rPr i="1" spc="50" sz="2300">
                <a:latin typeface="Georgia"/>
                <a:ea typeface="Georgia"/>
                <a:cs typeface="Georgia"/>
                <a:sym typeface="Georgia"/>
              </a:rPr>
              <a:t>voci  dei </a:t>
            </a:r>
            <a:r>
              <a:rPr i="1" spc="80" sz="2300">
                <a:latin typeface="Georgia"/>
                <a:ea typeface="Georgia"/>
                <a:cs typeface="Georgia"/>
                <a:sym typeface="Georgia"/>
              </a:rPr>
              <a:t>movimenti populisti </a:t>
            </a:r>
            <a:r>
              <a:rPr i="1" spc="-30" sz="2300">
                <a:latin typeface="Georgia"/>
                <a:ea typeface="Georgia"/>
                <a:cs typeface="Georgia"/>
                <a:sym typeface="Georgia"/>
              </a:rPr>
              <a:t>se </a:t>
            </a:r>
            <a:r>
              <a:rPr i="1" spc="90" sz="2300">
                <a:latin typeface="Georgia"/>
                <a:ea typeface="Georgia"/>
                <a:cs typeface="Georgia"/>
                <a:sym typeface="Georgia"/>
              </a:rPr>
              <a:t>la </a:t>
            </a:r>
            <a:r>
              <a:rPr i="1" spc="60" sz="2300">
                <a:latin typeface="Georgia"/>
                <a:ea typeface="Georgia"/>
                <a:cs typeface="Georgia"/>
                <a:sym typeface="Georgia"/>
              </a:rPr>
              <a:t>prendono</a:t>
            </a:r>
            <a:r>
              <a:rPr i="1" spc="-60" sz="2300">
                <a:latin typeface="Georgia"/>
                <a:ea typeface="Georgia"/>
                <a:cs typeface="Georgia"/>
                <a:sym typeface="Georgia"/>
              </a:rPr>
              <a:t> </a:t>
            </a:r>
            <a:r>
              <a:rPr i="1" spc="85" sz="2300">
                <a:latin typeface="Georgia"/>
                <a:ea typeface="Georgia"/>
                <a:cs typeface="Georgia"/>
                <a:sym typeface="Georgia"/>
              </a:rPr>
              <a:t>più</a:t>
            </a:r>
            <a:r>
              <a:rPr i="1" spc="-60" sz="2300">
                <a:latin typeface="Georgia"/>
                <a:ea typeface="Georgia"/>
                <a:cs typeface="Georgia"/>
                <a:sym typeface="Georgia"/>
              </a:rPr>
              <a:t> </a:t>
            </a:r>
            <a:r>
              <a:rPr i="1" spc="40" sz="2300">
                <a:latin typeface="Georgia"/>
                <a:ea typeface="Georgia"/>
                <a:cs typeface="Georgia"/>
                <a:sym typeface="Georgia"/>
              </a:rPr>
              <a:t>con</a:t>
            </a:r>
            <a:r>
              <a:rPr i="1" spc="-60" sz="2300">
                <a:latin typeface="Georgia"/>
                <a:ea typeface="Georgia"/>
                <a:cs typeface="Georgia"/>
                <a:sym typeface="Georgia"/>
              </a:rPr>
              <a:t> </a:t>
            </a:r>
            <a:r>
              <a:rPr i="1" spc="100" sz="2300">
                <a:latin typeface="Georgia"/>
                <a:ea typeface="Georgia"/>
                <a:cs typeface="Georgia"/>
                <a:sym typeface="Georgia"/>
              </a:rPr>
              <a:t>il</a:t>
            </a:r>
            <a:r>
              <a:rPr i="1" spc="-60" sz="2300">
                <a:latin typeface="Georgia"/>
                <a:ea typeface="Georgia"/>
                <a:cs typeface="Georgia"/>
                <a:sym typeface="Georgia"/>
              </a:rPr>
              <a:t> </a:t>
            </a:r>
            <a:r>
              <a:rPr i="1" spc="65" sz="2300">
                <a:latin typeface="Georgia"/>
                <a:ea typeface="Georgia"/>
                <a:cs typeface="Georgia"/>
                <a:sym typeface="Georgia"/>
              </a:rPr>
              <a:t>mercato</a:t>
            </a:r>
            <a:r>
              <a:rPr i="1" spc="-55" sz="2300">
                <a:latin typeface="Georgia"/>
                <a:ea typeface="Georgia"/>
                <a:cs typeface="Georgia"/>
                <a:sym typeface="Georgia"/>
              </a:rPr>
              <a:t> </a:t>
            </a:r>
            <a:r>
              <a:rPr i="1" spc="65" sz="2300">
                <a:latin typeface="Georgia"/>
                <a:ea typeface="Georgia"/>
                <a:cs typeface="Georgia"/>
                <a:sym typeface="Georgia"/>
              </a:rPr>
              <a:t>globale  </a:t>
            </a:r>
            <a:r>
              <a:rPr i="1" spc="20" sz="2300">
                <a:latin typeface="Georgia"/>
                <a:ea typeface="Georgia"/>
                <a:cs typeface="Georgia"/>
                <a:sym typeface="Georgia"/>
              </a:rPr>
              <a:t>che </a:t>
            </a:r>
            <a:r>
              <a:rPr i="1" spc="40" sz="2300">
                <a:latin typeface="Georgia"/>
                <a:ea typeface="Georgia"/>
                <a:cs typeface="Georgia"/>
                <a:sym typeface="Georgia"/>
              </a:rPr>
              <a:t>con </a:t>
            </a:r>
            <a:r>
              <a:rPr i="1" spc="100" sz="2300">
                <a:latin typeface="Georgia"/>
                <a:ea typeface="Georgia"/>
                <a:cs typeface="Georgia"/>
                <a:sym typeface="Georgia"/>
              </a:rPr>
              <a:t>i</a:t>
            </a:r>
            <a:r>
              <a:rPr i="1" spc="-229" sz="2300">
                <a:latin typeface="Georgia"/>
                <a:ea typeface="Georgia"/>
                <a:cs typeface="Georgia"/>
                <a:sym typeface="Georgia"/>
              </a:rPr>
              <a:t> </a:t>
            </a:r>
            <a:r>
              <a:rPr i="1" spc="65" sz="2300">
                <a:latin typeface="Georgia"/>
                <a:ea typeface="Georgia"/>
                <a:cs typeface="Georgia"/>
                <a:sym typeface="Georgia"/>
              </a:rPr>
              <a:t>robot»</a:t>
            </a:r>
            <a:r>
              <a:rPr i="1" spc="65" sz="2300">
                <a:latin typeface="Georgia"/>
                <a:ea typeface="Georgia"/>
                <a:cs typeface="Georgia"/>
                <a:sym typeface="Georgia"/>
              </a:rPr>
              <a:t> [2017]</a:t>
            </a:r>
          </a:p>
        </p:txBody>
      </p:sp>
      <p:sp>
        <p:nvSpPr>
          <p:cNvPr id="161" name="Shape 161"/>
          <p:cNvSpPr/>
          <p:nvPr/>
        </p:nvSpPr>
        <p:spPr>
          <a:xfrm>
            <a:off x="5785363" y="799674"/>
            <a:ext cx="4013704" cy="2979186"/>
          </a:xfrm>
          <a:prstGeom prst="rect">
            <a:avLst/>
          </a:prstGeom>
          <a:blipFill>
            <a:blip r:embed="rId2"/>
            <a:stretch>
              <a:fillRect/>
            </a:stretch>
          </a:blipFill>
          <a:ln w="12700">
            <a:miter lim="400000"/>
          </a:ln>
        </p:spPr>
        <p:txBody>
          <a:bodyPr lIns="0" tIns="0" rIns="0" bIns="0"/>
          <a:lstStyle/>
          <a:p>
            <a:pPr lvl="0"/>
          </a:p>
        </p:txBody>
      </p:sp>
      <p:sp>
        <p:nvSpPr>
          <p:cNvPr id="162" name="Shape 162"/>
          <p:cNvSpPr/>
          <p:nvPr/>
        </p:nvSpPr>
        <p:spPr>
          <a:xfrm>
            <a:off x="6804472" y="2022708"/>
            <a:ext cx="5134190" cy="4578187"/>
          </a:xfrm>
          <a:prstGeom prst="rect">
            <a:avLst/>
          </a:prstGeom>
          <a:blipFill>
            <a:blip r:embed="rId3"/>
            <a:stretch>
              <a:fillRect/>
            </a:stretch>
          </a:blipFill>
          <a:ln w="12700">
            <a:miter lim="400000"/>
          </a:ln>
        </p:spPr>
        <p:txBody>
          <a:bodyPr lIns="0" tIns="0" rIns="0" bIns="0"/>
          <a:lstStyle/>
          <a:p>
            <a:pPr lvl="0"/>
          </a:p>
        </p:txBody>
      </p:sp>
      <p:sp>
        <p:nvSpPr>
          <p:cNvPr id="163" name="Shape 163"/>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5" name="Shape 165"/>
          <p:cNvSpPr/>
          <p:nvPr>
            <p:ph type="title"/>
          </p:nvPr>
        </p:nvSpPr>
        <p:spPr>
          <a:xfrm>
            <a:off x="838200" y="984250"/>
            <a:ext cx="10515600" cy="787400"/>
          </a:xfrm>
          <a:prstGeom prst="rect">
            <a:avLst/>
          </a:prstGeom>
        </p:spPr>
        <p:txBody>
          <a:bodyPr/>
          <a:lstStyle>
            <a:lvl1pPr algn="ctr">
              <a:defRPr sz="4000">
                <a:latin typeface="Georgia Bold"/>
                <a:ea typeface="Georgia Bold"/>
                <a:cs typeface="Georgia Bold"/>
                <a:sym typeface="Georgia Bold"/>
              </a:defRPr>
            </a:lvl1pPr>
          </a:lstStyle>
          <a:p>
            <a:pPr lvl="0">
              <a:defRPr sz="1800"/>
            </a:pPr>
            <a:r>
              <a:rPr sz="4000"/>
              <a:t>Homo premium</a:t>
            </a:r>
          </a:p>
        </p:txBody>
      </p:sp>
      <p:sp>
        <p:nvSpPr>
          <p:cNvPr id="166" name="Shape 166"/>
          <p:cNvSpPr/>
          <p:nvPr/>
        </p:nvSpPr>
        <p:spPr>
          <a:xfrm>
            <a:off x="6096000" y="1161825"/>
            <a:ext cx="5833163" cy="5690298"/>
          </a:xfrm>
          <a:prstGeom prst="rect">
            <a:avLst/>
          </a:prstGeom>
          <a:blipFill>
            <a:blip r:embed="rId2"/>
            <a:stretch>
              <a:fillRect/>
            </a:stretch>
          </a:blipFill>
          <a:ln w="12700">
            <a:miter lim="400000"/>
          </a:ln>
        </p:spPr>
        <p:txBody>
          <a:bodyPr lIns="0" tIns="0" rIns="0" bIns="0"/>
          <a:lstStyle/>
          <a:p>
            <a:pPr lvl="0"/>
          </a:p>
        </p:txBody>
      </p:sp>
      <p:sp>
        <p:nvSpPr>
          <p:cNvPr id="167" name="Shape 167"/>
          <p:cNvSpPr/>
          <p:nvPr/>
        </p:nvSpPr>
        <p:spPr>
          <a:xfrm>
            <a:off x="454479" y="2032617"/>
            <a:ext cx="7023974" cy="421824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ct val="113798"/>
              </a:lnSpc>
            </a:pPr>
            <a:r>
              <a:rPr i="1" spc="25">
                <a:latin typeface="Georgia"/>
                <a:ea typeface="Georgia"/>
                <a:cs typeface="Georgia"/>
                <a:sym typeface="Georgia"/>
              </a:rPr>
              <a:t>«Sapete </a:t>
            </a:r>
            <a:r>
              <a:rPr i="1" spc="50">
                <a:latin typeface="Georgia"/>
                <a:ea typeface="Georgia"/>
                <a:cs typeface="Georgia"/>
                <a:sym typeface="Georgia"/>
              </a:rPr>
              <a:t>perché </a:t>
            </a:r>
            <a:r>
              <a:rPr i="1" spc="65">
                <a:latin typeface="Georgia"/>
                <a:ea typeface="Georgia"/>
                <a:cs typeface="Georgia"/>
                <a:sym typeface="Georgia"/>
              </a:rPr>
              <a:t>per </a:t>
            </a:r>
            <a:r>
              <a:rPr i="1" spc="45">
                <a:latin typeface="Georgia"/>
                <a:ea typeface="Georgia"/>
                <a:cs typeface="Georgia"/>
                <a:sym typeface="Georgia"/>
              </a:rPr>
              <a:t>eleggere </a:t>
            </a:r>
            <a:r>
              <a:rPr i="1" spc="110">
                <a:latin typeface="Georgia"/>
                <a:ea typeface="Georgia"/>
                <a:cs typeface="Georgia"/>
                <a:sym typeface="Georgia"/>
              </a:rPr>
              <a:t>il </a:t>
            </a:r>
            <a:r>
              <a:rPr i="1" spc="65">
                <a:latin typeface="Georgia"/>
                <a:ea typeface="Georgia"/>
                <a:cs typeface="Georgia"/>
                <a:sym typeface="Georgia"/>
              </a:rPr>
              <a:t>presidente  </a:t>
            </a:r>
            <a:r>
              <a:rPr i="1" spc="80">
                <a:latin typeface="Georgia"/>
                <a:ea typeface="Georgia"/>
                <a:cs typeface="Georgia"/>
                <a:sym typeface="Georgia"/>
              </a:rPr>
              <a:t>degli </a:t>
            </a:r>
            <a:r>
              <a:rPr i="1" spc="69">
                <a:latin typeface="Georgia"/>
                <a:ea typeface="Georgia"/>
                <a:cs typeface="Georgia"/>
                <a:sym typeface="Georgia"/>
              </a:rPr>
              <a:t>Stati </a:t>
            </a:r>
            <a:r>
              <a:rPr i="1" spc="125">
                <a:latin typeface="Georgia"/>
                <a:ea typeface="Georgia"/>
                <a:cs typeface="Georgia"/>
                <a:sym typeface="Georgia"/>
              </a:rPr>
              <a:t>Uniti </a:t>
            </a:r>
            <a:r>
              <a:rPr i="1" spc="40">
                <a:latin typeface="Georgia"/>
                <a:ea typeface="Georgia"/>
                <a:cs typeface="Georgia"/>
                <a:sym typeface="Georgia"/>
              </a:rPr>
              <a:t>si </a:t>
            </a:r>
            <a:r>
              <a:rPr i="1" spc="85">
                <a:latin typeface="Georgia"/>
                <a:ea typeface="Georgia"/>
                <a:cs typeface="Georgia"/>
                <a:sym typeface="Georgia"/>
              </a:rPr>
              <a:t>vota </a:t>
            </a:r>
            <a:r>
              <a:rPr i="1" spc="45">
                <a:latin typeface="Georgia"/>
                <a:ea typeface="Georgia"/>
                <a:cs typeface="Georgia"/>
                <a:sym typeface="Georgia"/>
              </a:rPr>
              <a:t>sempre </a:t>
            </a:r>
            <a:r>
              <a:rPr i="1" spc="-5">
                <a:latin typeface="Georgia"/>
                <a:ea typeface="Georgia"/>
                <a:cs typeface="Georgia"/>
                <a:sym typeface="Georgia"/>
              </a:rPr>
              <a:t>a </a:t>
            </a:r>
            <a:r>
              <a:rPr i="1" spc="75">
                <a:latin typeface="Georgia"/>
                <a:ea typeface="Georgia"/>
                <a:cs typeface="Georgia"/>
                <a:sym typeface="Georgia"/>
              </a:rPr>
              <a:t>inizio  </a:t>
            </a:r>
            <a:r>
              <a:rPr i="1" spc="65">
                <a:latin typeface="Georgia"/>
                <a:ea typeface="Georgia"/>
                <a:cs typeface="Georgia"/>
                <a:sym typeface="Georgia"/>
              </a:rPr>
              <a:t>novembre </a:t>
            </a:r>
            <a:r>
              <a:rPr i="1" spc="-10">
                <a:latin typeface="Georgia"/>
                <a:ea typeface="Georgia"/>
                <a:cs typeface="Georgia"/>
                <a:sym typeface="Georgia"/>
              </a:rPr>
              <a:t>e </a:t>
            </a:r>
            <a:r>
              <a:rPr i="1" spc="45">
                <a:latin typeface="Georgia"/>
                <a:ea typeface="Georgia"/>
                <a:cs typeface="Georgia"/>
                <a:sym typeface="Georgia"/>
              </a:rPr>
              <a:t>sempre </a:t>
            </a:r>
            <a:r>
              <a:rPr i="1" spc="104">
                <a:latin typeface="Georgia"/>
                <a:ea typeface="Georgia"/>
                <a:cs typeface="Georgia"/>
                <a:sym typeface="Georgia"/>
              </a:rPr>
              <a:t>di </a:t>
            </a:r>
            <a:r>
              <a:rPr i="1" spc="30">
                <a:latin typeface="Georgia"/>
                <a:ea typeface="Georgia"/>
                <a:cs typeface="Georgia"/>
                <a:sym typeface="Georgia"/>
              </a:rPr>
              <a:t>martedì?</a:t>
            </a:r>
            <a:r>
              <a:rPr i="1" spc="-430">
                <a:latin typeface="Georgia"/>
                <a:ea typeface="Georgia"/>
                <a:cs typeface="Georgia"/>
                <a:sym typeface="Georgia"/>
              </a:rPr>
              <a:t> </a:t>
            </a:r>
            <a:r>
              <a:rPr i="1" spc="-80">
                <a:latin typeface="Georgia"/>
                <a:ea typeface="Georgia"/>
                <a:cs typeface="Georgia"/>
                <a:sym typeface="Georgia"/>
              </a:rPr>
              <a:t>- </a:t>
            </a:r>
            <a:r>
              <a:rPr i="1" spc="65">
                <a:latin typeface="Georgia"/>
                <a:ea typeface="Georgia"/>
                <a:cs typeface="Georgia"/>
                <a:sym typeface="Georgia"/>
              </a:rPr>
              <a:t>domanda  </a:t>
            </a:r>
            <a:r>
              <a:rPr i="1" spc="34">
                <a:latin typeface="Georgia"/>
                <a:ea typeface="Georgia"/>
                <a:cs typeface="Georgia"/>
                <a:sym typeface="Georgia"/>
              </a:rPr>
              <a:t>Gaggi </a:t>
            </a:r>
            <a:r>
              <a:rPr i="1" spc="80">
                <a:latin typeface="Georgia"/>
                <a:ea typeface="Georgia"/>
                <a:cs typeface="Georgia"/>
                <a:sym typeface="Georgia"/>
              </a:rPr>
              <a:t>all’inizio </a:t>
            </a:r>
            <a:r>
              <a:rPr i="1" spc="104">
                <a:latin typeface="Georgia"/>
                <a:ea typeface="Georgia"/>
                <a:cs typeface="Georgia"/>
                <a:sym typeface="Georgia"/>
              </a:rPr>
              <a:t>dell’ultimo </a:t>
            </a:r>
            <a:r>
              <a:rPr i="1" spc="80">
                <a:latin typeface="Georgia"/>
                <a:ea typeface="Georgia"/>
                <a:cs typeface="Georgia"/>
                <a:sym typeface="Georgia"/>
              </a:rPr>
              <a:t>capitolo </a:t>
            </a:r>
            <a:r>
              <a:rPr i="1" spc="-80">
                <a:latin typeface="Georgia"/>
                <a:ea typeface="Georgia"/>
                <a:cs typeface="Georgia"/>
                <a:sym typeface="Georgia"/>
              </a:rPr>
              <a:t>-  </a:t>
            </a:r>
            <a:r>
              <a:rPr i="1" spc="15">
                <a:latin typeface="Georgia"/>
                <a:ea typeface="Georgia"/>
                <a:cs typeface="Georgia"/>
                <a:sym typeface="Georgia"/>
              </a:rPr>
              <a:t>Perché </a:t>
            </a:r>
            <a:r>
              <a:rPr i="1" spc="-5">
                <a:latin typeface="Georgia"/>
                <a:ea typeface="Georgia"/>
                <a:cs typeface="Georgia"/>
                <a:sym typeface="Georgia"/>
              </a:rPr>
              <a:t>a </a:t>
            </a:r>
            <a:r>
              <a:rPr i="1" spc="65">
                <a:latin typeface="Georgia"/>
                <a:ea typeface="Georgia"/>
                <a:cs typeface="Georgia"/>
                <a:sym typeface="Georgia"/>
              </a:rPr>
              <a:t>novembre </a:t>
            </a:r>
            <a:r>
              <a:rPr i="1" spc="110">
                <a:latin typeface="Georgia"/>
                <a:ea typeface="Georgia"/>
                <a:cs typeface="Georgia"/>
                <a:sym typeface="Georgia"/>
              </a:rPr>
              <a:t>i </a:t>
            </a:r>
            <a:r>
              <a:rPr i="1" spc="75">
                <a:latin typeface="Georgia"/>
                <a:ea typeface="Georgia"/>
                <a:cs typeface="Georgia"/>
                <a:sym typeface="Georgia"/>
              </a:rPr>
              <a:t>contadini,</a:t>
            </a:r>
            <a:r>
              <a:rPr i="1" spc="75">
                <a:latin typeface="Georgia"/>
                <a:ea typeface="Georgia"/>
                <a:cs typeface="Georgia"/>
                <a:sym typeface="Georgia"/>
              </a:rPr>
              <a:t> </a:t>
            </a:r>
            <a:r>
              <a:rPr i="1" spc="-409">
                <a:latin typeface="Georgia"/>
                <a:ea typeface="Georgia"/>
                <a:cs typeface="Georgia"/>
                <a:sym typeface="Georgia"/>
              </a:rPr>
              <a:t> </a:t>
            </a:r>
            <a:r>
              <a:rPr i="1" spc="80">
                <a:latin typeface="Georgia"/>
                <a:ea typeface="Georgia"/>
                <a:cs typeface="Georgia"/>
                <a:sym typeface="Georgia"/>
              </a:rPr>
              <a:t>completata  </a:t>
            </a:r>
            <a:r>
              <a:rPr i="1" spc="55">
                <a:latin typeface="Georgia"/>
                <a:ea typeface="Georgia"/>
                <a:cs typeface="Georgia"/>
                <a:sym typeface="Georgia"/>
              </a:rPr>
              <a:t>la </a:t>
            </a:r>
            <a:r>
              <a:rPr i="1" spc="40">
                <a:latin typeface="Georgia"/>
                <a:ea typeface="Georgia"/>
                <a:cs typeface="Georgia"/>
                <a:sym typeface="Georgia"/>
              </a:rPr>
              <a:t>semina, </a:t>
            </a:r>
            <a:r>
              <a:rPr i="1" spc="69">
                <a:latin typeface="Georgia"/>
                <a:ea typeface="Georgia"/>
                <a:cs typeface="Georgia"/>
                <a:sym typeface="Georgia"/>
              </a:rPr>
              <a:t>hanno </a:t>
            </a:r>
            <a:r>
              <a:rPr i="1" spc="100">
                <a:latin typeface="Georgia"/>
                <a:ea typeface="Georgia"/>
                <a:cs typeface="Georgia"/>
                <a:sym typeface="Georgia"/>
              </a:rPr>
              <a:t>più </a:t>
            </a:r>
            <a:r>
              <a:rPr i="1" spc="75">
                <a:latin typeface="Georgia"/>
                <a:ea typeface="Georgia"/>
                <a:cs typeface="Georgia"/>
                <a:sym typeface="Georgia"/>
              </a:rPr>
              <a:t>tempo. </a:t>
            </a:r>
            <a:r>
              <a:rPr i="1" spc="80">
                <a:latin typeface="Georgia"/>
                <a:ea typeface="Georgia"/>
                <a:cs typeface="Georgia"/>
                <a:sym typeface="Georgia"/>
              </a:rPr>
              <a:t>Meglio </a:t>
            </a:r>
            <a:r>
              <a:rPr i="1" spc="85">
                <a:latin typeface="Georgia"/>
                <a:ea typeface="Georgia"/>
                <a:cs typeface="Georgia"/>
                <a:sym typeface="Georgia"/>
              </a:rPr>
              <a:t>non  </a:t>
            </a:r>
            <a:r>
              <a:rPr i="1" spc="69">
                <a:latin typeface="Georgia"/>
                <a:ea typeface="Georgia"/>
                <a:cs typeface="Georgia"/>
                <a:sym typeface="Georgia"/>
              </a:rPr>
              <a:t>votare </a:t>
            </a:r>
            <a:r>
              <a:rPr i="1" spc="104">
                <a:latin typeface="Georgia"/>
                <a:ea typeface="Georgia"/>
                <a:cs typeface="Georgia"/>
                <a:sym typeface="Georgia"/>
              </a:rPr>
              <a:t>di </a:t>
            </a:r>
            <a:r>
              <a:rPr i="1" spc="50">
                <a:latin typeface="Georgia"/>
                <a:ea typeface="Georgia"/>
                <a:cs typeface="Georgia"/>
                <a:sym typeface="Georgia"/>
              </a:rPr>
              <a:t>domenica, </a:t>
            </a:r>
            <a:r>
              <a:rPr i="1" spc="75">
                <a:latin typeface="Georgia"/>
                <a:ea typeface="Georgia"/>
                <a:cs typeface="Georgia"/>
                <a:sym typeface="Georgia"/>
              </a:rPr>
              <a:t>quando </a:t>
            </a:r>
            <a:r>
              <a:rPr i="1" spc="55">
                <a:latin typeface="Georgia"/>
                <a:ea typeface="Georgia"/>
                <a:cs typeface="Georgia"/>
                <a:sym typeface="Georgia"/>
              </a:rPr>
              <a:t>la </a:t>
            </a:r>
            <a:r>
              <a:rPr i="1" spc="75">
                <a:latin typeface="Georgia"/>
                <a:ea typeface="Georgia"/>
                <a:cs typeface="Georgia"/>
                <a:sym typeface="Georgia"/>
              </a:rPr>
              <a:t>gente </a:t>
            </a:r>
            <a:r>
              <a:rPr i="1" spc="60">
                <a:latin typeface="Georgia"/>
                <a:ea typeface="Georgia"/>
                <a:cs typeface="Georgia"/>
                <a:sym typeface="Georgia"/>
              </a:rPr>
              <a:t>delle  </a:t>
            </a:r>
            <a:r>
              <a:rPr i="1" spc="50">
                <a:latin typeface="Georgia"/>
                <a:ea typeface="Georgia"/>
                <a:cs typeface="Georgia"/>
                <a:sym typeface="Georgia"/>
              </a:rPr>
              <a:t>campagne </a:t>
            </a:r>
            <a:r>
              <a:rPr i="1" spc="30">
                <a:latin typeface="Georgia"/>
                <a:ea typeface="Georgia"/>
                <a:cs typeface="Georgia"/>
                <a:sym typeface="Georgia"/>
              </a:rPr>
              <a:t>va </a:t>
            </a:r>
            <a:r>
              <a:rPr i="1" spc="104">
                <a:latin typeface="Georgia"/>
                <a:ea typeface="Georgia"/>
                <a:cs typeface="Georgia"/>
                <a:sym typeface="Georgia"/>
              </a:rPr>
              <a:t>in</a:t>
            </a:r>
            <a:r>
              <a:rPr i="1" spc="-240">
                <a:latin typeface="Georgia"/>
                <a:ea typeface="Georgia"/>
                <a:cs typeface="Georgia"/>
                <a:sym typeface="Georgia"/>
              </a:rPr>
              <a:t> </a:t>
            </a:r>
            <a:r>
              <a:rPr i="1" spc="25">
                <a:latin typeface="Georgia"/>
                <a:ea typeface="Georgia"/>
                <a:cs typeface="Georgia"/>
                <a:sym typeface="Georgia"/>
              </a:rPr>
              <a:t>chiesa.</a:t>
            </a:r>
            <a:endParaRPr i="1">
              <a:latin typeface="Georgia"/>
              <a:ea typeface="Georgia"/>
              <a:cs typeface="Georgia"/>
              <a:sym typeface="Georgia"/>
            </a:endParaRPr>
          </a:p>
          <a:p>
            <a:pPr lvl="0" marR="399415" indent="12700">
              <a:lnSpc>
                <a:spcPct val="113300"/>
              </a:lnSpc>
            </a:pPr>
            <a:r>
              <a:rPr i="1" spc="10">
                <a:latin typeface="Georgia"/>
                <a:ea typeface="Georgia"/>
                <a:cs typeface="Georgia"/>
                <a:sym typeface="Georgia"/>
              </a:rPr>
              <a:t>Da </a:t>
            </a:r>
            <a:r>
              <a:rPr i="1" spc="69">
                <a:latin typeface="Georgia"/>
                <a:ea typeface="Georgia"/>
                <a:cs typeface="Georgia"/>
                <a:sym typeface="Georgia"/>
              </a:rPr>
              <a:t>evitare </a:t>
            </a:r>
            <a:r>
              <a:rPr i="1" spc="110">
                <a:latin typeface="Georgia"/>
                <a:ea typeface="Georgia"/>
                <a:cs typeface="Georgia"/>
                <a:sym typeface="Georgia"/>
              </a:rPr>
              <a:t>il </a:t>
            </a:r>
            <a:r>
              <a:rPr i="1" spc="50">
                <a:latin typeface="Georgia"/>
                <a:ea typeface="Georgia"/>
                <a:cs typeface="Georgia"/>
                <a:sym typeface="Georgia"/>
              </a:rPr>
              <a:t>lunedì, </a:t>
            </a:r>
            <a:r>
              <a:rPr i="1" spc="34">
                <a:latin typeface="Georgia"/>
                <a:ea typeface="Georgia"/>
                <a:cs typeface="Georgia"/>
                <a:sym typeface="Georgia"/>
              </a:rPr>
              <a:t>che </a:t>
            </a:r>
            <a:r>
              <a:rPr i="1" spc="25">
                <a:latin typeface="Georgia"/>
                <a:ea typeface="Georgia"/>
                <a:cs typeface="Georgia"/>
                <a:sym typeface="Georgia"/>
              </a:rPr>
              <a:t>serve </a:t>
            </a:r>
            <a:r>
              <a:rPr i="1" spc="80">
                <a:latin typeface="Georgia"/>
                <a:ea typeface="Georgia"/>
                <a:cs typeface="Georgia"/>
                <a:sym typeface="Georgia"/>
              </a:rPr>
              <a:t>agli  </a:t>
            </a:r>
            <a:r>
              <a:rPr i="1" spc="90">
                <a:latin typeface="Georgia"/>
                <a:ea typeface="Georgia"/>
                <a:cs typeface="Georgia"/>
                <a:sym typeface="Georgia"/>
              </a:rPr>
              <a:t>agricoltori</a:t>
            </a:r>
            <a:r>
              <a:rPr i="1" spc="-55">
                <a:latin typeface="Georgia"/>
                <a:ea typeface="Georgia"/>
                <a:cs typeface="Georgia"/>
                <a:sym typeface="Georgia"/>
              </a:rPr>
              <a:t> </a:t>
            </a:r>
            <a:r>
              <a:rPr i="1" spc="65">
                <a:latin typeface="Georgia"/>
                <a:ea typeface="Georgia"/>
                <a:cs typeface="Georgia"/>
                <a:sym typeface="Georgia"/>
              </a:rPr>
              <a:t>per</a:t>
            </a:r>
            <a:r>
              <a:rPr i="1" spc="-50">
                <a:latin typeface="Georgia"/>
                <a:ea typeface="Georgia"/>
                <a:cs typeface="Georgia"/>
                <a:sym typeface="Georgia"/>
              </a:rPr>
              <a:t> </a:t>
            </a:r>
            <a:r>
              <a:rPr i="1" spc="69">
                <a:latin typeface="Georgia"/>
                <a:ea typeface="Georgia"/>
                <a:cs typeface="Georgia"/>
                <a:sym typeface="Georgia"/>
              </a:rPr>
              <a:t>raggiungere</a:t>
            </a:r>
            <a:r>
              <a:rPr i="1" spc="-50">
                <a:latin typeface="Georgia"/>
                <a:ea typeface="Georgia"/>
                <a:cs typeface="Georgia"/>
                <a:sym typeface="Georgia"/>
              </a:rPr>
              <a:t> </a:t>
            </a:r>
            <a:r>
              <a:rPr i="1" spc="-5">
                <a:latin typeface="Georgia"/>
                <a:ea typeface="Georgia"/>
                <a:cs typeface="Georgia"/>
                <a:sym typeface="Georgia"/>
              </a:rPr>
              <a:t>a</a:t>
            </a:r>
            <a:r>
              <a:rPr i="1" spc="-50">
                <a:latin typeface="Georgia"/>
                <a:ea typeface="Georgia"/>
                <a:cs typeface="Georgia"/>
                <a:sym typeface="Georgia"/>
              </a:rPr>
              <a:t> </a:t>
            </a:r>
            <a:r>
              <a:rPr i="1" spc="80">
                <a:latin typeface="Georgia"/>
                <a:ea typeface="Georgia"/>
                <a:cs typeface="Georgia"/>
                <a:sym typeface="Georgia"/>
              </a:rPr>
              <a:t>piedi</a:t>
            </a:r>
            <a:r>
              <a:rPr i="1" spc="-55">
                <a:latin typeface="Georgia"/>
                <a:ea typeface="Georgia"/>
                <a:cs typeface="Georgia"/>
                <a:sym typeface="Georgia"/>
              </a:rPr>
              <a:t> </a:t>
            </a:r>
            <a:r>
              <a:rPr i="1" spc="60">
                <a:latin typeface="Georgia"/>
                <a:ea typeface="Georgia"/>
                <a:cs typeface="Georgia"/>
                <a:sym typeface="Georgia"/>
              </a:rPr>
              <a:t>o</a:t>
            </a:r>
            <a:r>
              <a:rPr i="1" spc="-50">
                <a:latin typeface="Georgia"/>
                <a:ea typeface="Georgia"/>
                <a:cs typeface="Georgia"/>
                <a:sym typeface="Georgia"/>
              </a:rPr>
              <a:t> </a:t>
            </a:r>
            <a:r>
              <a:rPr i="1" spc="55">
                <a:latin typeface="Georgia"/>
                <a:ea typeface="Georgia"/>
                <a:cs typeface="Georgia"/>
                <a:sym typeface="Georgia"/>
              </a:rPr>
              <a:t>con  </a:t>
            </a:r>
            <a:r>
              <a:rPr i="1" spc="65">
                <a:latin typeface="Georgia"/>
                <a:ea typeface="Georgia"/>
                <a:cs typeface="Georgia"/>
                <a:sym typeface="Georgia"/>
              </a:rPr>
              <a:t>una</a:t>
            </a:r>
            <a:r>
              <a:rPr i="1" spc="-55">
                <a:latin typeface="Georgia"/>
                <a:ea typeface="Georgia"/>
                <a:cs typeface="Georgia"/>
                <a:sym typeface="Georgia"/>
              </a:rPr>
              <a:t> </a:t>
            </a:r>
            <a:r>
              <a:rPr i="1" spc="25">
                <a:latin typeface="Georgia"/>
                <a:ea typeface="Georgia"/>
                <a:cs typeface="Georgia"/>
                <a:sym typeface="Georgia"/>
              </a:rPr>
              <a:t>carrozza</a:t>
            </a:r>
            <a:r>
              <a:rPr i="1" spc="-50">
                <a:latin typeface="Georgia"/>
                <a:ea typeface="Georgia"/>
                <a:cs typeface="Georgia"/>
                <a:sym typeface="Georgia"/>
              </a:rPr>
              <a:t> </a:t>
            </a:r>
            <a:r>
              <a:rPr i="1" spc="50">
                <a:latin typeface="Georgia"/>
                <a:ea typeface="Georgia"/>
                <a:cs typeface="Georgia"/>
                <a:sym typeface="Georgia"/>
              </a:rPr>
              <a:t>seggi</a:t>
            </a:r>
            <a:r>
              <a:rPr i="1" spc="-50">
                <a:latin typeface="Georgia"/>
                <a:ea typeface="Georgia"/>
                <a:cs typeface="Georgia"/>
                <a:sym typeface="Georgia"/>
              </a:rPr>
              <a:t> </a:t>
            </a:r>
            <a:r>
              <a:rPr i="1" spc="90">
                <a:latin typeface="Georgia"/>
                <a:ea typeface="Georgia"/>
                <a:cs typeface="Georgia"/>
                <a:sym typeface="Georgia"/>
              </a:rPr>
              <a:t>elettorali</a:t>
            </a:r>
            <a:r>
              <a:rPr i="1" spc="-50">
                <a:latin typeface="Georgia"/>
                <a:ea typeface="Georgia"/>
                <a:cs typeface="Georgia"/>
                <a:sym typeface="Georgia"/>
              </a:rPr>
              <a:t> </a:t>
            </a:r>
            <a:r>
              <a:rPr i="1" spc="85">
                <a:latin typeface="Georgia"/>
                <a:ea typeface="Georgia"/>
                <a:cs typeface="Georgia"/>
                <a:sym typeface="Georgia"/>
              </a:rPr>
              <a:t>lontani;</a:t>
            </a:r>
            <a:r>
              <a:rPr i="1" spc="-50">
                <a:latin typeface="Georgia"/>
                <a:ea typeface="Georgia"/>
                <a:cs typeface="Georgia"/>
                <a:sym typeface="Georgia"/>
              </a:rPr>
              <a:t> </a:t>
            </a:r>
            <a:r>
              <a:rPr i="1" spc="-10">
                <a:latin typeface="Georgia"/>
                <a:ea typeface="Georgia"/>
                <a:cs typeface="Georgia"/>
                <a:sym typeface="Georgia"/>
              </a:rPr>
              <a:t>e</a:t>
            </a:r>
            <a:r>
              <a:rPr i="1" spc="-50">
                <a:latin typeface="Georgia"/>
                <a:ea typeface="Georgia"/>
                <a:cs typeface="Georgia"/>
                <a:sym typeface="Georgia"/>
              </a:rPr>
              <a:t> </a:t>
            </a:r>
            <a:r>
              <a:rPr i="1" spc="110">
                <a:latin typeface="Georgia"/>
                <a:ea typeface="Georgia"/>
                <a:cs typeface="Georgia"/>
                <a:sym typeface="Georgia"/>
              </a:rPr>
              <a:t>il  </a:t>
            </a:r>
            <a:r>
              <a:rPr i="1" spc="45">
                <a:latin typeface="Georgia"/>
                <a:ea typeface="Georgia"/>
                <a:cs typeface="Georgia"/>
                <a:sym typeface="Georgia"/>
              </a:rPr>
              <a:t>mercoledì, </a:t>
            </a:r>
            <a:r>
              <a:rPr i="1" spc="90">
                <a:latin typeface="Georgia"/>
                <a:ea typeface="Georgia"/>
                <a:cs typeface="Georgia"/>
                <a:sym typeface="Georgia"/>
              </a:rPr>
              <a:t>giorno </a:t>
            </a:r>
            <a:r>
              <a:rPr i="1" spc="104">
                <a:latin typeface="Georgia"/>
                <a:ea typeface="Georgia"/>
                <a:cs typeface="Georgia"/>
                <a:sym typeface="Georgia"/>
              </a:rPr>
              <a:t>di</a:t>
            </a:r>
            <a:r>
              <a:rPr i="1" spc="-295">
                <a:latin typeface="Georgia"/>
                <a:ea typeface="Georgia"/>
                <a:cs typeface="Georgia"/>
                <a:sym typeface="Georgia"/>
              </a:rPr>
              <a:t> </a:t>
            </a:r>
            <a:r>
              <a:rPr i="1" spc="60">
                <a:latin typeface="Georgia"/>
                <a:ea typeface="Georgia"/>
                <a:cs typeface="Georgia"/>
                <a:sym typeface="Georgia"/>
              </a:rPr>
              <a:t>mercato.</a:t>
            </a:r>
            <a:endParaRPr i="1">
              <a:latin typeface="Georgia"/>
              <a:ea typeface="Georgia"/>
              <a:cs typeface="Georgia"/>
              <a:sym typeface="Georgia"/>
            </a:endParaRPr>
          </a:p>
          <a:p>
            <a:pPr lvl="0" indent="12700">
              <a:spcBef>
                <a:spcPts val="400"/>
              </a:spcBef>
            </a:pPr>
            <a:r>
              <a:rPr i="1" spc="-45">
                <a:latin typeface="Georgia"/>
                <a:ea typeface="Georgia"/>
                <a:cs typeface="Georgia"/>
                <a:sym typeface="Georgia"/>
              </a:rPr>
              <a:t>Va </a:t>
            </a:r>
            <a:r>
              <a:rPr i="1" spc="45">
                <a:latin typeface="Georgia"/>
                <a:ea typeface="Georgia"/>
                <a:cs typeface="Georgia"/>
                <a:sym typeface="Georgia"/>
              </a:rPr>
              <a:t>bene </a:t>
            </a:r>
            <a:r>
              <a:rPr i="1" spc="80">
                <a:latin typeface="Georgia"/>
                <a:ea typeface="Georgia"/>
                <a:cs typeface="Georgia"/>
                <a:sym typeface="Georgia"/>
              </a:rPr>
              <a:t>dunque </a:t>
            </a:r>
            <a:r>
              <a:rPr i="1" spc="110">
                <a:latin typeface="Georgia"/>
                <a:ea typeface="Georgia"/>
                <a:cs typeface="Georgia"/>
                <a:sym typeface="Georgia"/>
              </a:rPr>
              <a:t>il</a:t>
            </a:r>
            <a:r>
              <a:rPr i="1" spc="-290">
                <a:latin typeface="Georgia"/>
                <a:ea typeface="Georgia"/>
                <a:cs typeface="Georgia"/>
                <a:sym typeface="Georgia"/>
              </a:rPr>
              <a:t> </a:t>
            </a:r>
            <a:r>
              <a:rPr i="1" spc="60">
                <a:latin typeface="Georgia"/>
                <a:ea typeface="Georgia"/>
                <a:cs typeface="Georgia"/>
                <a:sym typeface="Georgia"/>
              </a:rPr>
              <a:t>martedì.</a:t>
            </a:r>
            <a:endParaRPr i="1">
              <a:latin typeface="Georgia"/>
              <a:ea typeface="Georgia"/>
              <a:cs typeface="Georgia"/>
              <a:sym typeface="Georgia"/>
            </a:endParaRPr>
          </a:p>
          <a:p>
            <a:pPr lvl="0" marR="106679" indent="12700">
              <a:lnSpc>
                <a:spcPct val="113300"/>
              </a:lnSpc>
            </a:pPr>
            <a:r>
              <a:rPr i="1" spc="34">
                <a:latin typeface="Georgia"/>
                <a:ea typeface="Georgia"/>
                <a:cs typeface="Georgia"/>
                <a:sym typeface="Georgia"/>
              </a:rPr>
              <a:t>Gli </a:t>
            </a:r>
            <a:r>
              <a:rPr i="1" spc="69">
                <a:latin typeface="Georgia"/>
                <a:ea typeface="Georgia"/>
                <a:cs typeface="Georgia"/>
                <a:sym typeface="Georgia"/>
              </a:rPr>
              <a:t>Stati </a:t>
            </a:r>
            <a:r>
              <a:rPr i="1" spc="100">
                <a:latin typeface="Georgia"/>
                <a:ea typeface="Georgia"/>
                <a:cs typeface="Georgia"/>
                <a:sym typeface="Georgia"/>
              </a:rPr>
              <a:t>Uniti, </a:t>
            </a:r>
            <a:r>
              <a:rPr i="1" spc="75">
                <a:latin typeface="Georgia"/>
                <a:ea typeface="Georgia"/>
                <a:cs typeface="Georgia"/>
                <a:sym typeface="Georgia"/>
              </a:rPr>
              <a:t>instancabili </a:t>
            </a:r>
            <a:r>
              <a:rPr i="1" spc="114">
                <a:latin typeface="Georgia"/>
                <a:ea typeface="Georgia"/>
                <a:cs typeface="Georgia"/>
                <a:sym typeface="Georgia"/>
              </a:rPr>
              <a:t>produttori</a:t>
            </a:r>
            <a:r>
              <a:rPr i="1" spc="114">
                <a:latin typeface="Georgia"/>
                <a:ea typeface="Georgia"/>
                <a:cs typeface="Georgia"/>
                <a:sym typeface="Georgia"/>
              </a:rPr>
              <a:t> </a:t>
            </a:r>
            <a:r>
              <a:rPr i="1" spc="-500">
                <a:latin typeface="Georgia"/>
                <a:ea typeface="Georgia"/>
                <a:cs typeface="Georgia"/>
                <a:sym typeface="Georgia"/>
              </a:rPr>
              <a:t> </a:t>
            </a:r>
            <a:r>
              <a:rPr i="1" spc="-500">
                <a:latin typeface="Georgia"/>
                <a:ea typeface="Georgia"/>
                <a:cs typeface="Georgia"/>
                <a:sym typeface="Georgia"/>
              </a:rPr>
              <a:t>    </a:t>
            </a:r>
            <a:r>
              <a:rPr i="1" spc="60">
                <a:latin typeface="Georgia"/>
                <a:ea typeface="Georgia"/>
                <a:cs typeface="Georgia"/>
                <a:sym typeface="Georgia"/>
              </a:rPr>
              <a:t>della </a:t>
            </a:r>
            <a:r>
              <a:rPr i="1" spc="75">
                <a:latin typeface="Georgia"/>
                <a:ea typeface="Georgia"/>
                <a:cs typeface="Georgia"/>
                <a:sym typeface="Georgia"/>
              </a:rPr>
              <a:t>tecnologia </a:t>
            </a:r>
            <a:r>
              <a:rPr i="1" spc="34">
                <a:latin typeface="Georgia"/>
                <a:ea typeface="Georgia"/>
                <a:cs typeface="Georgia"/>
                <a:sym typeface="Georgia"/>
              </a:rPr>
              <a:t>che </a:t>
            </a:r>
            <a:r>
              <a:rPr i="1" spc="95">
                <a:latin typeface="Georgia"/>
                <a:ea typeface="Georgia"/>
                <a:cs typeface="Georgia"/>
                <a:sym typeface="Georgia"/>
              </a:rPr>
              <a:t>proietta </a:t>
            </a:r>
            <a:r>
              <a:rPr i="1" spc="40">
                <a:latin typeface="Georgia"/>
                <a:ea typeface="Georgia"/>
                <a:cs typeface="Georgia"/>
                <a:sym typeface="Georgia"/>
              </a:rPr>
              <a:t>verso </a:t>
            </a:r>
            <a:r>
              <a:rPr i="1" spc="110">
                <a:latin typeface="Georgia"/>
                <a:ea typeface="Georgia"/>
                <a:cs typeface="Georgia"/>
                <a:sym typeface="Georgia"/>
              </a:rPr>
              <a:t>il </a:t>
            </a:r>
            <a:r>
              <a:rPr i="1" spc="104">
                <a:latin typeface="Georgia"/>
                <a:ea typeface="Georgia"/>
                <a:cs typeface="Georgia"/>
                <a:sym typeface="Georgia"/>
              </a:rPr>
              <a:t>futuro,  </a:t>
            </a:r>
            <a:r>
              <a:rPr i="1" spc="69">
                <a:latin typeface="Georgia"/>
                <a:ea typeface="Georgia"/>
                <a:cs typeface="Georgia"/>
                <a:sym typeface="Georgia"/>
              </a:rPr>
              <a:t>hanno</a:t>
            </a:r>
            <a:r>
              <a:rPr i="1" spc="-55">
                <a:latin typeface="Georgia"/>
                <a:ea typeface="Georgia"/>
                <a:cs typeface="Georgia"/>
                <a:sym typeface="Georgia"/>
              </a:rPr>
              <a:t> </a:t>
            </a:r>
            <a:r>
              <a:rPr i="1" spc="65">
                <a:latin typeface="Georgia"/>
                <a:ea typeface="Georgia"/>
                <a:cs typeface="Georgia"/>
                <a:sym typeface="Georgia"/>
              </a:rPr>
              <a:t>una</a:t>
            </a:r>
            <a:r>
              <a:rPr i="1" spc="-50">
                <a:latin typeface="Georgia"/>
                <a:ea typeface="Georgia"/>
                <a:cs typeface="Georgia"/>
                <a:sym typeface="Georgia"/>
              </a:rPr>
              <a:t> </a:t>
            </a:r>
            <a:r>
              <a:rPr i="1" spc="95">
                <a:latin typeface="Georgia"/>
                <a:ea typeface="Georgia"/>
                <a:cs typeface="Georgia"/>
                <a:sym typeface="Georgia"/>
              </a:rPr>
              <a:t>vita</a:t>
            </a:r>
            <a:r>
              <a:rPr i="1" spc="-50">
                <a:latin typeface="Georgia"/>
                <a:ea typeface="Georgia"/>
                <a:cs typeface="Georgia"/>
                <a:sym typeface="Georgia"/>
              </a:rPr>
              <a:t> </a:t>
            </a:r>
            <a:r>
              <a:rPr i="1" spc="90">
                <a:latin typeface="Georgia"/>
                <a:ea typeface="Georgia"/>
                <a:cs typeface="Georgia"/>
                <a:sym typeface="Georgia"/>
              </a:rPr>
              <a:t>politica</a:t>
            </a:r>
            <a:r>
              <a:rPr i="1" spc="-50">
                <a:latin typeface="Georgia"/>
                <a:ea typeface="Georgia"/>
                <a:cs typeface="Georgia"/>
                <a:sym typeface="Georgia"/>
              </a:rPr>
              <a:t> </a:t>
            </a:r>
            <a:r>
              <a:rPr i="1" spc="69">
                <a:latin typeface="Georgia"/>
                <a:ea typeface="Georgia"/>
                <a:cs typeface="Georgia"/>
                <a:sym typeface="Georgia"/>
              </a:rPr>
              <a:t>regolata</a:t>
            </a:r>
            <a:r>
              <a:rPr i="1" spc="-50">
                <a:latin typeface="Georgia"/>
                <a:ea typeface="Georgia"/>
                <a:cs typeface="Georgia"/>
                <a:sym typeface="Georgia"/>
              </a:rPr>
              <a:t> </a:t>
            </a:r>
            <a:r>
              <a:rPr i="1" spc="65">
                <a:latin typeface="Georgia"/>
                <a:ea typeface="Georgia"/>
                <a:cs typeface="Georgia"/>
                <a:sym typeface="Georgia"/>
              </a:rPr>
              <a:t>dei</a:t>
            </a:r>
            <a:r>
              <a:rPr i="1">
                <a:latin typeface="Georgia"/>
                <a:ea typeface="Georgia"/>
                <a:cs typeface="Georgia"/>
                <a:sym typeface="Georgia"/>
              </a:rPr>
              <a:t> </a:t>
            </a:r>
            <a:r>
              <a:rPr i="1" spc="55">
                <a:latin typeface="Georgia"/>
                <a:ea typeface="Georgia"/>
                <a:cs typeface="Georgia"/>
                <a:sym typeface="Georgia"/>
              </a:rPr>
              <a:t>meccanismi</a:t>
            </a:r>
            <a:r>
              <a:rPr i="1" spc="-60">
                <a:latin typeface="Georgia"/>
                <a:ea typeface="Georgia"/>
                <a:cs typeface="Georgia"/>
                <a:sym typeface="Georgia"/>
              </a:rPr>
              <a:t> </a:t>
            </a:r>
            <a:r>
              <a:rPr i="1" spc="50">
                <a:latin typeface="Georgia"/>
                <a:ea typeface="Georgia"/>
                <a:cs typeface="Georgia"/>
                <a:sym typeface="Georgia"/>
              </a:rPr>
              <a:t>arcaici</a:t>
            </a:r>
            <a:r>
              <a:rPr i="1" spc="-60">
                <a:latin typeface="Georgia"/>
                <a:ea typeface="Georgia"/>
                <a:cs typeface="Georgia"/>
                <a:sym typeface="Georgia"/>
              </a:rPr>
              <a:t> </a:t>
            </a:r>
            <a:r>
              <a:rPr i="1" spc="104">
                <a:latin typeface="Georgia"/>
                <a:ea typeface="Georgia"/>
                <a:cs typeface="Georgia"/>
                <a:sym typeface="Georgia"/>
              </a:rPr>
              <a:t>di</a:t>
            </a:r>
            <a:r>
              <a:rPr i="1" spc="-55">
                <a:latin typeface="Georgia"/>
                <a:ea typeface="Georgia"/>
                <a:cs typeface="Georgia"/>
                <a:sym typeface="Georgia"/>
              </a:rPr>
              <a:t> </a:t>
            </a:r>
            <a:r>
              <a:rPr i="1" spc="65">
                <a:latin typeface="Georgia"/>
                <a:ea typeface="Georgia"/>
                <a:cs typeface="Georgia"/>
                <a:sym typeface="Georgia"/>
              </a:rPr>
              <a:t>una</a:t>
            </a:r>
            <a:r>
              <a:rPr i="1" spc="-60">
                <a:latin typeface="Georgia"/>
                <a:ea typeface="Georgia"/>
                <a:cs typeface="Georgia"/>
                <a:sym typeface="Georgia"/>
              </a:rPr>
              <a:t> </a:t>
            </a:r>
            <a:r>
              <a:rPr i="1" spc="90">
                <a:latin typeface="Georgia"/>
                <a:ea typeface="Georgia"/>
                <a:cs typeface="Georgia"/>
                <a:sym typeface="Georgia"/>
              </a:rPr>
              <a:t>civiltà</a:t>
            </a:r>
            <a:r>
              <a:rPr i="1" spc="-55">
                <a:latin typeface="Georgia"/>
                <a:ea typeface="Georgia"/>
                <a:cs typeface="Georgia"/>
                <a:sym typeface="Georgia"/>
              </a:rPr>
              <a:t> </a:t>
            </a:r>
            <a:r>
              <a:rPr i="1" spc="75">
                <a:latin typeface="Georgia"/>
                <a:ea typeface="Georgia"/>
                <a:cs typeface="Georgia"/>
                <a:sym typeface="Georgia"/>
              </a:rPr>
              <a:t>contadina  </a:t>
            </a:r>
            <a:r>
              <a:rPr i="1" spc="34">
                <a:latin typeface="Georgia"/>
                <a:ea typeface="Georgia"/>
                <a:cs typeface="Georgia"/>
                <a:sym typeface="Georgia"/>
              </a:rPr>
              <a:t>scomparsa</a:t>
            </a:r>
            <a:r>
              <a:rPr i="1" spc="-55">
                <a:latin typeface="Georgia"/>
                <a:ea typeface="Georgia"/>
                <a:cs typeface="Georgia"/>
                <a:sym typeface="Georgia"/>
              </a:rPr>
              <a:t> </a:t>
            </a:r>
            <a:r>
              <a:rPr i="1" spc="45">
                <a:latin typeface="Georgia"/>
                <a:ea typeface="Georgia"/>
                <a:cs typeface="Georgia"/>
                <a:sym typeface="Georgia"/>
              </a:rPr>
              <a:t>da</a:t>
            </a:r>
            <a:r>
              <a:rPr i="1" spc="-50">
                <a:latin typeface="Georgia"/>
                <a:ea typeface="Georgia"/>
                <a:cs typeface="Georgia"/>
                <a:sym typeface="Georgia"/>
              </a:rPr>
              <a:t> </a:t>
            </a:r>
            <a:r>
              <a:rPr i="1" spc="100">
                <a:latin typeface="Georgia"/>
                <a:ea typeface="Georgia"/>
                <a:cs typeface="Georgia"/>
                <a:sym typeface="Georgia"/>
              </a:rPr>
              <a:t>più</a:t>
            </a:r>
            <a:r>
              <a:rPr i="1" spc="-50">
                <a:latin typeface="Georgia"/>
                <a:ea typeface="Georgia"/>
                <a:cs typeface="Georgia"/>
                <a:sym typeface="Georgia"/>
              </a:rPr>
              <a:t> </a:t>
            </a:r>
            <a:r>
              <a:rPr i="1" spc="104">
                <a:latin typeface="Georgia"/>
                <a:ea typeface="Georgia"/>
                <a:cs typeface="Georgia"/>
                <a:sym typeface="Georgia"/>
              </a:rPr>
              <a:t>di</a:t>
            </a:r>
            <a:r>
              <a:rPr i="1" spc="-55">
                <a:latin typeface="Georgia"/>
                <a:ea typeface="Georgia"/>
                <a:cs typeface="Georgia"/>
                <a:sym typeface="Georgia"/>
              </a:rPr>
              <a:t> </a:t>
            </a:r>
            <a:r>
              <a:rPr i="1" spc="100">
                <a:latin typeface="Georgia"/>
                <a:ea typeface="Georgia"/>
                <a:cs typeface="Georgia"/>
                <a:sym typeface="Georgia"/>
              </a:rPr>
              <a:t>un</a:t>
            </a:r>
            <a:r>
              <a:rPr i="1" spc="-50">
                <a:latin typeface="Georgia"/>
                <a:ea typeface="Georgia"/>
                <a:cs typeface="Georgia"/>
                <a:sym typeface="Georgia"/>
              </a:rPr>
              <a:t> </a:t>
            </a:r>
            <a:r>
              <a:rPr i="1" spc="34">
                <a:latin typeface="Georgia"/>
                <a:ea typeface="Georgia"/>
                <a:cs typeface="Georgia"/>
                <a:sym typeface="Georgia"/>
              </a:rPr>
              <a:t>secolo»</a:t>
            </a:r>
          </a:p>
        </p:txBody>
      </p:sp>
      <p:sp>
        <p:nvSpPr>
          <p:cNvPr id="168" name="Shape 168"/>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ph type="title"/>
          </p:nvPr>
        </p:nvSpPr>
        <p:spPr>
          <a:xfrm>
            <a:off x="0" y="920750"/>
            <a:ext cx="12192000" cy="787400"/>
          </a:xfrm>
          <a:prstGeom prst="rect">
            <a:avLst/>
          </a:prstGeom>
        </p:spPr>
        <p:txBody>
          <a:bodyPr/>
          <a:lstStyle>
            <a:lvl1pPr algn="ctr">
              <a:defRPr sz="4000">
                <a:latin typeface="Georgia Bold"/>
                <a:ea typeface="Georgia Bold"/>
                <a:cs typeface="Georgia Bold"/>
                <a:sym typeface="Georgia Bold"/>
              </a:defRPr>
            </a:lvl1pPr>
          </a:lstStyle>
          <a:p>
            <a:pPr lvl="0">
              <a:defRPr sz="1800"/>
            </a:pPr>
            <a:r>
              <a:rPr sz="4000"/>
              <a:t>Joan Rosés, 2019</a:t>
            </a:r>
          </a:p>
        </p:txBody>
      </p:sp>
      <p:sp>
        <p:nvSpPr>
          <p:cNvPr id="171" name="Shape 171"/>
          <p:cNvSpPr/>
          <p:nvPr/>
        </p:nvSpPr>
        <p:spPr>
          <a:xfrm>
            <a:off x="6445249" y="1805157"/>
            <a:ext cx="5362134" cy="428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r>
              <a:rPr i="1" sz="2000">
                <a:latin typeface="Georgia"/>
                <a:ea typeface="Georgia"/>
                <a:cs typeface="Georgia"/>
                <a:sym typeface="Georgia"/>
              </a:rPr>
              <a:t>«Immaginatevi un mondo con poche o piccolissime isole di prosperità, immerse in un mare di povertà e stagnazione. Ci stiamo dirigendo lì. […] Il boom economico aveva portato all’Italia una fase di espansione e diffusione del benessere nelle province, perché è lì che gli imprenditori hanno aperto gli stabilimenti, facendo proliferare i distretti produttivi industriali. Oggi, invece, l’</a:t>
            </a:r>
            <a:r>
              <a:rPr b="1" i="1" sz="2000">
                <a:latin typeface="Georgia"/>
                <a:ea typeface="Georgia"/>
                <a:cs typeface="Georgia"/>
                <a:sym typeface="Georgia"/>
              </a:rPr>
              <a:t>economia della conoscenza tende ad accentrare i migliori capitali umani nella città</a:t>
            </a:r>
            <a:r>
              <a:rPr i="1" sz="2000">
                <a:latin typeface="Georgia"/>
                <a:ea typeface="Georgia"/>
                <a:cs typeface="Georgia"/>
                <a:sym typeface="Georgia"/>
              </a:rPr>
              <a:t>. Quest’ultima ha bisogno di poche persone molto istruite e ciò sta creando poli di estrema ricchezza e benessere, lasciando tutti gli altri al palo».</a:t>
            </a:r>
          </a:p>
        </p:txBody>
      </p:sp>
      <p:pic>
        <p:nvPicPr>
          <p:cNvPr id="172" name="image25.jpg" descr="economia della conoscenza sta uccidendo.jpg"/>
          <p:cNvPicPr/>
          <p:nvPr/>
        </p:nvPicPr>
        <p:blipFill>
          <a:blip r:embed="rId2">
            <a:extLst/>
          </a:blip>
          <a:stretch>
            <a:fillRect/>
          </a:stretch>
        </p:blipFill>
        <p:spPr>
          <a:xfrm>
            <a:off x="317500" y="1920875"/>
            <a:ext cx="5883989" cy="4016375"/>
          </a:xfrm>
          <a:prstGeom prst="rect">
            <a:avLst/>
          </a:prstGeom>
          <a:ln w="12700">
            <a:miter lim="400000"/>
          </a:ln>
        </p:spPr>
      </p:pic>
      <p:sp>
        <p:nvSpPr>
          <p:cNvPr id="173" name="Shape 173"/>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Shape 175"/>
          <p:cNvSpPr/>
          <p:nvPr>
            <p:ph type="title"/>
          </p:nvPr>
        </p:nvSpPr>
        <p:spPr>
          <a:xfrm>
            <a:off x="-1" y="1584260"/>
            <a:ext cx="12192001" cy="787401"/>
          </a:xfrm>
          <a:prstGeom prst="rect">
            <a:avLst/>
          </a:prstGeom>
        </p:spPr>
        <p:txBody>
          <a:bodyPr lIns="0" tIns="0" rIns="0" bIns="0"/>
          <a:lstStyle>
            <a:lvl1pPr algn="ctr"/>
          </a:lstStyle>
          <a:p>
            <a:pPr lvl="0">
              <a:defRPr sz="1800"/>
            </a:pPr>
            <a:r>
              <a:rPr sz="4400"/>
              <a:t>Rodriguez Pose</a:t>
            </a:r>
          </a:p>
        </p:txBody>
      </p:sp>
      <p:sp>
        <p:nvSpPr>
          <p:cNvPr id="176" name="Shape 176"/>
          <p:cNvSpPr/>
          <p:nvPr/>
        </p:nvSpPr>
        <p:spPr>
          <a:xfrm>
            <a:off x="1427642" y="3129280"/>
            <a:ext cx="9177317" cy="63754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i="1" sz="3800">
                <a:latin typeface="Georgia"/>
                <a:ea typeface="Georgia"/>
                <a:cs typeface="Georgia"/>
                <a:sym typeface="Georgia"/>
              </a:defRPr>
            </a:lvl1pPr>
          </a:lstStyle>
          <a:p>
            <a:pPr lvl="0">
              <a:defRPr i="0" sz="1800"/>
            </a:pPr>
            <a:r>
              <a:rPr i="1" sz="3800"/>
              <a:t>«La vendetta dei luoghi che non contano»</a:t>
            </a:r>
          </a:p>
        </p:txBody>
      </p:sp>
      <p:sp>
        <p:nvSpPr>
          <p:cNvPr id="177" name="Shape 177"/>
          <p:cNvSpPr/>
          <p:nvPr>
            <p:ph type="sldNum" sz="quarter" idx="2"/>
          </p:nvPr>
        </p:nvSpPr>
        <p:spPr>
          <a:xfrm>
            <a:off x="11792711" y="6341237"/>
            <a:ext cx="399289" cy="269241"/>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9" name="Shape 179"/>
          <p:cNvSpPr/>
          <p:nvPr/>
        </p:nvSpPr>
        <p:spPr>
          <a:xfrm>
            <a:off x="3936999" y="964126"/>
            <a:ext cx="7872791" cy="49784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lnSpc>
                <a:spcPct val="90000"/>
              </a:lnSpc>
              <a:defRPr sz="2800">
                <a:latin typeface="Georgia Bold"/>
                <a:ea typeface="Georgia Bold"/>
                <a:cs typeface="Georgia Bold"/>
                <a:sym typeface="Georgia Bold"/>
              </a:defRPr>
            </a:lvl1pPr>
          </a:lstStyle>
          <a:p>
            <a:pPr lvl="0">
              <a:defRPr sz="1800"/>
            </a:pPr>
            <a:r>
              <a:rPr sz="2800"/>
              <a:t>Diseguaglianze regionali – Rosés e Wolf</a:t>
            </a:r>
          </a:p>
        </p:txBody>
      </p:sp>
      <p:sp>
        <p:nvSpPr>
          <p:cNvPr id="180" name="Shape 180"/>
          <p:cNvSpPr/>
          <p:nvPr/>
        </p:nvSpPr>
        <p:spPr>
          <a:xfrm>
            <a:off x="4811533" y="1550361"/>
            <a:ext cx="6823583" cy="4549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sz="2400">
                <a:latin typeface="Georgia"/>
                <a:ea typeface="Georgia"/>
                <a:cs typeface="Georgia"/>
                <a:sym typeface="Georgia"/>
              </a:defRPr>
            </a:lvl1pPr>
          </a:lstStyle>
          <a:p>
            <a:pPr lvl="0">
              <a:defRPr i="0" sz="1800"/>
            </a:pPr>
            <a:r>
              <a:rPr i="1" sz="2400"/>
              <a:t>«nel dopoguerra, l’elevata crescita del reddito in tutte le fasce della società nei Paesi OECD è stata un’eccezione a livello storico, piuttosto che una guida per il futuro del globo. Tutto è finito negli anni ‘80, con una debole crescita dei redditi dei ceti più elevati, la stagnazione dei redditi del ceto medio e un vero e proprio declino dei redditi dei più poveri. Ed è sempre più evidente che questo si applica non solo alle diseguaglianze tra persone, con una espansione del divario tra pochi soggetti molto ricchi e tutti gli altri, ma anche alle diseguaglianze regionali all’interno dei singoli Paesi».</a:t>
            </a:r>
          </a:p>
        </p:txBody>
      </p:sp>
      <p:pic>
        <p:nvPicPr>
          <p:cNvPr id="181" name="image26.jpg" descr="514rbpLOwNL.jpg"/>
          <p:cNvPicPr/>
          <p:nvPr/>
        </p:nvPicPr>
        <p:blipFill>
          <a:blip r:embed="rId2">
            <a:extLst/>
          </a:blip>
          <a:stretch>
            <a:fillRect/>
          </a:stretch>
        </p:blipFill>
        <p:spPr>
          <a:xfrm>
            <a:off x="498372" y="1207352"/>
            <a:ext cx="3551959" cy="5431130"/>
          </a:xfrm>
          <a:prstGeom prst="rect">
            <a:avLst/>
          </a:prstGeom>
          <a:ln w="12700">
            <a:miter lim="400000"/>
          </a:ln>
        </p:spPr>
      </p:pic>
      <p:sp>
        <p:nvSpPr>
          <p:cNvPr id="182" name="Shape 182"/>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Shape 184"/>
          <p:cNvSpPr/>
          <p:nvPr>
            <p:ph type="title"/>
          </p:nvPr>
        </p:nvSpPr>
        <p:spPr>
          <a:xfrm>
            <a:off x="0" y="1476375"/>
            <a:ext cx="5222875" cy="787400"/>
          </a:xfrm>
          <a:prstGeom prst="rect">
            <a:avLst/>
          </a:prstGeom>
        </p:spPr>
        <p:txBody>
          <a:bodyPr/>
          <a:lstStyle>
            <a:lvl1pPr algn="ctr">
              <a:defRPr sz="4000">
                <a:latin typeface="Georgia Bold"/>
                <a:ea typeface="Georgia Bold"/>
                <a:cs typeface="Georgia Bold"/>
                <a:sym typeface="Georgia Bold"/>
              </a:defRPr>
            </a:lvl1pPr>
          </a:lstStyle>
          <a:p>
            <a:pPr lvl="0">
              <a:defRPr sz="1800"/>
            </a:pPr>
            <a:r>
              <a:rPr sz="4000"/>
              <a:t>Mario Calderini</a:t>
            </a:r>
          </a:p>
        </p:txBody>
      </p:sp>
      <p:pic>
        <p:nvPicPr>
          <p:cNvPr id="185" name="image27.png" descr="download.png"/>
          <p:cNvPicPr/>
          <p:nvPr/>
        </p:nvPicPr>
        <p:blipFill>
          <a:blip r:embed="rId2">
            <a:extLst/>
          </a:blip>
          <a:stretch>
            <a:fillRect/>
          </a:stretch>
        </p:blipFill>
        <p:spPr>
          <a:xfrm>
            <a:off x="238125" y="2714234"/>
            <a:ext cx="4809507" cy="2699531"/>
          </a:xfrm>
          <a:prstGeom prst="rect">
            <a:avLst/>
          </a:prstGeom>
          <a:ln w="12700">
            <a:miter lim="400000"/>
          </a:ln>
        </p:spPr>
      </p:pic>
      <p:sp>
        <p:nvSpPr>
          <p:cNvPr id="186" name="Shape 186"/>
          <p:cNvSpPr/>
          <p:nvPr/>
        </p:nvSpPr>
        <p:spPr>
          <a:xfrm>
            <a:off x="5634954" y="1208604"/>
            <a:ext cx="6096001" cy="4549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a:r>
              <a:rPr i="1" sz="2400">
                <a:latin typeface="Georgia"/>
                <a:ea typeface="Georgia"/>
                <a:cs typeface="Georgia"/>
                <a:sym typeface="Georgia"/>
              </a:rPr>
              <a:t>«I dati presentati confermano una </a:t>
            </a:r>
            <a:r>
              <a:rPr b="1" i="1" sz="2400">
                <a:latin typeface="Georgia"/>
                <a:ea typeface="Georgia"/>
                <a:cs typeface="Georgia"/>
                <a:sym typeface="Georgia"/>
              </a:rPr>
              <a:t>potenzialità delle imprese ad impatto sociale, come infrastruttura sociale diffusa</a:t>
            </a:r>
            <a:r>
              <a:rPr i="1" sz="2400">
                <a:latin typeface="Georgia"/>
                <a:ea typeface="Georgia"/>
                <a:cs typeface="Georgia"/>
                <a:sym typeface="Georgia"/>
              </a:rPr>
              <a:t>. Facendo leva sulla capacità di queste organizzazioni di intervenire sul territorio in maniera capillare, tale infrastruttura potrebbe essere utilizzata come motore di un nuovo sviluppo industriale maggiormente inclusivo, non dimentico dei bisogni sociali e territoriali, in grado così di arginare le conseguenze delle disuguaglianze attraverso nuove forme di impresa sociale»</a:t>
            </a:r>
          </a:p>
        </p:txBody>
      </p:sp>
      <p:sp>
        <p:nvSpPr>
          <p:cNvPr id="187" name="Shape 187"/>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9" name="Shape 189"/>
          <p:cNvSpPr/>
          <p:nvPr/>
        </p:nvSpPr>
        <p:spPr>
          <a:xfrm>
            <a:off x="710004" y="1684224"/>
            <a:ext cx="7081981" cy="4546580"/>
          </a:xfrm>
          <a:prstGeom prst="rect">
            <a:avLst/>
          </a:prstGeom>
          <a:blipFill>
            <a:blip r:embed="rId2"/>
            <a:stretch>
              <a:fillRect/>
            </a:stretch>
          </a:blipFill>
          <a:ln w="12700">
            <a:miter lim="400000"/>
          </a:ln>
        </p:spPr>
        <p:txBody>
          <a:bodyPr lIns="0" tIns="0" rIns="0" bIns="0"/>
          <a:lstStyle/>
          <a:p>
            <a:pPr lvl="0"/>
          </a:p>
        </p:txBody>
      </p:sp>
      <p:sp>
        <p:nvSpPr>
          <p:cNvPr id="190" name="Shape 190"/>
          <p:cNvSpPr/>
          <p:nvPr/>
        </p:nvSpPr>
        <p:spPr>
          <a:xfrm>
            <a:off x="8014778" y="2117028"/>
            <a:ext cx="3417914" cy="235712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6589" indent="16472">
              <a:lnSpc>
                <a:spcPct val="120000"/>
              </a:lnSpc>
            </a:pPr>
            <a:r>
              <a:rPr i="1" spc="-106" sz="2800">
                <a:latin typeface="Georgia"/>
                <a:ea typeface="Georgia"/>
                <a:cs typeface="Georgia"/>
                <a:sym typeface="Georgia"/>
              </a:rPr>
              <a:t>La </a:t>
            </a:r>
            <a:r>
              <a:rPr i="1" spc="-158" sz="2800">
                <a:latin typeface="Georgia"/>
                <a:ea typeface="Georgia"/>
                <a:cs typeface="Georgia"/>
                <a:sym typeface="Georgia"/>
              </a:rPr>
              <a:t>domanda  </a:t>
            </a:r>
            <a:r>
              <a:rPr i="1" spc="-106" sz="2800">
                <a:latin typeface="Georgia"/>
                <a:ea typeface="Georgia"/>
                <a:cs typeface="Georgia"/>
                <a:sym typeface="Georgia"/>
              </a:rPr>
              <a:t>diventa: </a:t>
            </a:r>
            <a:r>
              <a:rPr i="1" spc="-158" sz="2800">
                <a:latin typeface="Georgia"/>
                <a:ea typeface="Georgia"/>
                <a:cs typeface="Georgia"/>
                <a:sym typeface="Georgia"/>
              </a:rPr>
              <a:t>abbiamo  </a:t>
            </a:r>
            <a:r>
              <a:rPr i="1" spc="-113" sz="2800">
                <a:latin typeface="Georgia"/>
                <a:ea typeface="Georgia"/>
                <a:cs typeface="Georgia"/>
                <a:sym typeface="Georgia"/>
              </a:rPr>
              <a:t>un’idea </a:t>
            </a:r>
            <a:r>
              <a:rPr i="1" spc="-172" sz="2800">
                <a:latin typeface="Georgia"/>
                <a:ea typeface="Georgia"/>
                <a:cs typeface="Georgia"/>
                <a:sym typeface="Georgia"/>
              </a:rPr>
              <a:t>di</a:t>
            </a:r>
            <a:r>
              <a:rPr i="1" spc="-362" sz="2800">
                <a:latin typeface="Georgia"/>
                <a:ea typeface="Georgia"/>
                <a:cs typeface="Georgia"/>
                <a:sym typeface="Georgia"/>
              </a:rPr>
              <a:t> </a:t>
            </a:r>
            <a:r>
              <a:rPr i="1" spc="-158" sz="2800">
                <a:latin typeface="Georgia"/>
                <a:ea typeface="Georgia"/>
                <a:cs typeface="Georgia"/>
                <a:sym typeface="Georgia"/>
              </a:rPr>
              <a:t>istituzioni  </a:t>
            </a:r>
            <a:r>
              <a:rPr i="1" spc="-121" sz="2800">
                <a:latin typeface="Georgia"/>
                <a:ea typeface="Georgia"/>
                <a:cs typeface="Georgia"/>
                <a:sym typeface="Georgia"/>
              </a:rPr>
              <a:t>che </a:t>
            </a:r>
            <a:r>
              <a:rPr i="1" spc="-182" sz="2800">
                <a:latin typeface="Georgia"/>
                <a:ea typeface="Georgia"/>
                <a:cs typeface="Georgia"/>
                <a:sym typeface="Georgia"/>
              </a:rPr>
              <a:t>possano  </a:t>
            </a:r>
            <a:r>
              <a:rPr i="1" spc="-151" sz="2800">
                <a:latin typeface="Georgia"/>
                <a:ea typeface="Georgia"/>
                <a:cs typeface="Georgia"/>
                <a:sym typeface="Georgia"/>
              </a:rPr>
              <a:t>occuparsi </a:t>
            </a:r>
            <a:r>
              <a:rPr i="1" spc="-172" sz="2800">
                <a:latin typeface="Georgia"/>
                <a:ea typeface="Georgia"/>
                <a:cs typeface="Georgia"/>
                <a:sym typeface="Georgia"/>
              </a:rPr>
              <a:t>di </a:t>
            </a:r>
            <a:r>
              <a:rPr i="1" spc="-121" sz="2800">
                <a:latin typeface="Georgia"/>
                <a:ea typeface="Georgia"/>
                <a:cs typeface="Georgia"/>
                <a:sym typeface="Georgia"/>
              </a:rPr>
              <a:t>questo,  </a:t>
            </a:r>
            <a:r>
              <a:rPr i="1" spc="-143" sz="2800">
                <a:latin typeface="Georgia"/>
                <a:ea typeface="Georgia"/>
                <a:cs typeface="Georgia"/>
                <a:sym typeface="Georgia"/>
              </a:rPr>
              <a:t>democraticamente?</a:t>
            </a:r>
          </a:p>
        </p:txBody>
      </p:sp>
      <p:grpSp>
        <p:nvGrpSpPr>
          <p:cNvPr id="196" name="Group 196"/>
          <p:cNvGrpSpPr/>
          <p:nvPr/>
        </p:nvGrpSpPr>
        <p:grpSpPr>
          <a:xfrm>
            <a:off x="8538654" y="3529314"/>
            <a:ext cx="3658993" cy="3324656"/>
            <a:chOff x="0" y="0"/>
            <a:chExt cx="3658992" cy="3324654"/>
          </a:xfrm>
        </p:grpSpPr>
        <p:sp>
          <p:nvSpPr>
            <p:cNvPr id="191" name="Shape 191"/>
            <p:cNvSpPr/>
            <p:nvPr/>
          </p:nvSpPr>
          <p:spPr>
            <a:xfrm>
              <a:off x="0" y="849154"/>
              <a:ext cx="3418209" cy="2475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4858" y="0"/>
                  </a:lnTo>
                  <a:lnTo>
                    <a:pt x="14383" y="126"/>
                  </a:lnTo>
                  <a:lnTo>
                    <a:pt x="13519" y="126"/>
                  </a:lnTo>
                  <a:lnTo>
                    <a:pt x="13112" y="251"/>
                  </a:lnTo>
                  <a:lnTo>
                    <a:pt x="12708" y="251"/>
                  </a:lnTo>
                  <a:lnTo>
                    <a:pt x="12298" y="502"/>
                  </a:lnTo>
                  <a:lnTo>
                    <a:pt x="11872" y="628"/>
                  </a:lnTo>
                  <a:lnTo>
                    <a:pt x="11420" y="879"/>
                  </a:lnTo>
                  <a:lnTo>
                    <a:pt x="10679" y="1381"/>
                  </a:lnTo>
                  <a:lnTo>
                    <a:pt x="9955" y="1884"/>
                  </a:lnTo>
                  <a:lnTo>
                    <a:pt x="9602" y="2260"/>
                  </a:lnTo>
                  <a:lnTo>
                    <a:pt x="9256" y="2512"/>
                  </a:lnTo>
                  <a:lnTo>
                    <a:pt x="8920" y="2763"/>
                  </a:lnTo>
                  <a:lnTo>
                    <a:pt x="8593" y="3140"/>
                  </a:lnTo>
                  <a:lnTo>
                    <a:pt x="8278" y="3391"/>
                  </a:lnTo>
                  <a:lnTo>
                    <a:pt x="7975" y="3767"/>
                  </a:lnTo>
                  <a:lnTo>
                    <a:pt x="7685" y="4144"/>
                  </a:lnTo>
                  <a:lnTo>
                    <a:pt x="7482" y="4395"/>
                  </a:lnTo>
                  <a:lnTo>
                    <a:pt x="7282" y="4772"/>
                  </a:lnTo>
                  <a:lnTo>
                    <a:pt x="7085" y="5149"/>
                  </a:lnTo>
                  <a:lnTo>
                    <a:pt x="6893" y="5651"/>
                  </a:lnTo>
                  <a:lnTo>
                    <a:pt x="6706" y="6028"/>
                  </a:lnTo>
                  <a:lnTo>
                    <a:pt x="6526" y="6530"/>
                  </a:lnTo>
                  <a:lnTo>
                    <a:pt x="6354" y="7033"/>
                  </a:lnTo>
                  <a:lnTo>
                    <a:pt x="6190" y="7535"/>
                  </a:lnTo>
                  <a:lnTo>
                    <a:pt x="6035" y="8163"/>
                  </a:lnTo>
                  <a:lnTo>
                    <a:pt x="5891" y="8665"/>
                  </a:lnTo>
                  <a:lnTo>
                    <a:pt x="5757" y="9167"/>
                  </a:lnTo>
                  <a:lnTo>
                    <a:pt x="5636" y="9795"/>
                  </a:lnTo>
                  <a:lnTo>
                    <a:pt x="5528" y="10298"/>
                  </a:lnTo>
                  <a:lnTo>
                    <a:pt x="5434" y="10800"/>
                  </a:lnTo>
                  <a:lnTo>
                    <a:pt x="5356" y="11302"/>
                  </a:lnTo>
                  <a:lnTo>
                    <a:pt x="5292" y="11805"/>
                  </a:lnTo>
                  <a:lnTo>
                    <a:pt x="5246" y="12307"/>
                  </a:lnTo>
                  <a:lnTo>
                    <a:pt x="5218" y="12684"/>
                  </a:lnTo>
                  <a:lnTo>
                    <a:pt x="5208" y="13060"/>
                  </a:lnTo>
                  <a:lnTo>
                    <a:pt x="5230" y="13563"/>
                  </a:lnTo>
                  <a:lnTo>
                    <a:pt x="5297" y="14065"/>
                  </a:lnTo>
                  <a:lnTo>
                    <a:pt x="5412" y="14567"/>
                  </a:lnTo>
                  <a:lnTo>
                    <a:pt x="5575" y="14944"/>
                  </a:lnTo>
                  <a:lnTo>
                    <a:pt x="5790" y="15447"/>
                  </a:lnTo>
                  <a:lnTo>
                    <a:pt x="6059" y="15823"/>
                  </a:lnTo>
                  <a:lnTo>
                    <a:pt x="5541" y="16326"/>
                  </a:lnTo>
                  <a:lnTo>
                    <a:pt x="1215" y="20344"/>
                  </a:lnTo>
                  <a:lnTo>
                    <a:pt x="897" y="20595"/>
                  </a:lnTo>
                  <a:lnTo>
                    <a:pt x="239" y="21349"/>
                  </a:lnTo>
                  <a:lnTo>
                    <a:pt x="0" y="21600"/>
                  </a:lnTo>
                  <a:lnTo>
                    <a:pt x="2166" y="21600"/>
                  </a:lnTo>
                  <a:lnTo>
                    <a:pt x="2269" y="21349"/>
                  </a:lnTo>
                  <a:lnTo>
                    <a:pt x="2460" y="20972"/>
                  </a:lnTo>
                  <a:lnTo>
                    <a:pt x="2708" y="20470"/>
                  </a:lnTo>
                  <a:lnTo>
                    <a:pt x="3000" y="20093"/>
                  </a:lnTo>
                  <a:lnTo>
                    <a:pt x="3327" y="19716"/>
                  </a:lnTo>
                  <a:lnTo>
                    <a:pt x="3676" y="19340"/>
                  </a:lnTo>
                  <a:lnTo>
                    <a:pt x="4036" y="18963"/>
                  </a:lnTo>
                  <a:lnTo>
                    <a:pt x="4395" y="18712"/>
                  </a:lnTo>
                  <a:lnTo>
                    <a:pt x="4743" y="18335"/>
                  </a:lnTo>
                  <a:lnTo>
                    <a:pt x="5067" y="18084"/>
                  </a:lnTo>
                  <a:lnTo>
                    <a:pt x="8647" y="14944"/>
                  </a:lnTo>
                  <a:lnTo>
                    <a:pt x="10647" y="13312"/>
                  </a:lnTo>
                  <a:lnTo>
                    <a:pt x="9016" y="13312"/>
                  </a:lnTo>
                  <a:lnTo>
                    <a:pt x="8640" y="12935"/>
                  </a:lnTo>
                  <a:lnTo>
                    <a:pt x="8385" y="12558"/>
                  </a:lnTo>
                  <a:lnTo>
                    <a:pt x="8229" y="12181"/>
                  </a:lnTo>
                  <a:lnTo>
                    <a:pt x="8150" y="11679"/>
                  </a:lnTo>
                  <a:lnTo>
                    <a:pt x="8129" y="11177"/>
                  </a:lnTo>
                  <a:lnTo>
                    <a:pt x="8143" y="10674"/>
                  </a:lnTo>
                  <a:lnTo>
                    <a:pt x="8183" y="10298"/>
                  </a:lnTo>
                  <a:lnTo>
                    <a:pt x="8247" y="9795"/>
                  </a:lnTo>
                  <a:lnTo>
                    <a:pt x="8331" y="9167"/>
                  </a:lnTo>
                  <a:lnTo>
                    <a:pt x="8433" y="8665"/>
                  </a:lnTo>
                  <a:lnTo>
                    <a:pt x="8551" y="8163"/>
                  </a:lnTo>
                  <a:lnTo>
                    <a:pt x="8681" y="7535"/>
                  </a:lnTo>
                  <a:lnTo>
                    <a:pt x="8821" y="7033"/>
                  </a:lnTo>
                  <a:lnTo>
                    <a:pt x="8967" y="6530"/>
                  </a:lnTo>
                  <a:lnTo>
                    <a:pt x="9119" y="6028"/>
                  </a:lnTo>
                  <a:lnTo>
                    <a:pt x="9271" y="5526"/>
                  </a:lnTo>
                  <a:lnTo>
                    <a:pt x="9423" y="5023"/>
                  </a:lnTo>
                  <a:lnTo>
                    <a:pt x="9571" y="4647"/>
                  </a:lnTo>
                  <a:lnTo>
                    <a:pt x="9783" y="4144"/>
                  </a:lnTo>
                  <a:lnTo>
                    <a:pt x="10009" y="3642"/>
                  </a:lnTo>
                  <a:lnTo>
                    <a:pt x="10251" y="3265"/>
                  </a:lnTo>
                  <a:lnTo>
                    <a:pt x="10510" y="3014"/>
                  </a:lnTo>
                  <a:lnTo>
                    <a:pt x="10789" y="2763"/>
                  </a:lnTo>
                  <a:lnTo>
                    <a:pt x="11407" y="2512"/>
                  </a:lnTo>
                  <a:lnTo>
                    <a:pt x="11750" y="2386"/>
                  </a:lnTo>
                  <a:lnTo>
                    <a:pt x="12118" y="2260"/>
                  </a:lnTo>
                  <a:lnTo>
                    <a:pt x="12931" y="2260"/>
                  </a:lnTo>
                  <a:lnTo>
                    <a:pt x="13381" y="2135"/>
                  </a:lnTo>
                  <a:lnTo>
                    <a:pt x="13860" y="2135"/>
                  </a:lnTo>
                  <a:lnTo>
                    <a:pt x="15256" y="2009"/>
                  </a:lnTo>
                  <a:lnTo>
                    <a:pt x="18515" y="2009"/>
                  </a:lnTo>
                  <a:lnTo>
                    <a:pt x="18985" y="1758"/>
                  </a:lnTo>
                  <a:lnTo>
                    <a:pt x="19984" y="1256"/>
                  </a:lnTo>
                  <a:lnTo>
                    <a:pt x="20456" y="1005"/>
                  </a:lnTo>
                  <a:lnTo>
                    <a:pt x="20871" y="753"/>
                  </a:lnTo>
                  <a:lnTo>
                    <a:pt x="21201" y="502"/>
                  </a:lnTo>
                  <a:lnTo>
                    <a:pt x="21415" y="251"/>
                  </a:lnTo>
                  <a:lnTo>
                    <a:pt x="21600" y="0"/>
                  </a:lnTo>
                  <a:close/>
                </a:path>
              </a:pathLst>
            </a:custGeom>
            <a:solidFill>
              <a:srgbClr val="FFFFFF">
                <a:alpha val="19999"/>
              </a:srgbClr>
            </a:solidFill>
            <a:ln w="12700" cap="flat">
              <a:noFill/>
              <a:miter lim="400000"/>
            </a:ln>
            <a:effectLst/>
          </p:spPr>
          <p:txBody>
            <a:bodyPr wrap="square" lIns="0" tIns="0" rIns="0" bIns="0" numCol="1" anchor="t">
              <a:noAutofit/>
            </a:bodyPr>
            <a:lstStyle/>
            <a:p>
              <a:pPr lvl="0"/>
            </a:p>
          </p:txBody>
        </p:sp>
        <p:sp>
          <p:nvSpPr>
            <p:cNvPr id="192" name="Shape 192"/>
            <p:cNvSpPr/>
            <p:nvPr/>
          </p:nvSpPr>
          <p:spPr>
            <a:xfrm>
              <a:off x="2783514" y="1511206"/>
              <a:ext cx="875479" cy="13672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2370" y="0"/>
                  </a:lnTo>
                  <a:lnTo>
                    <a:pt x="14067" y="227"/>
                  </a:lnTo>
                  <a:lnTo>
                    <a:pt x="15357" y="455"/>
                  </a:lnTo>
                  <a:lnTo>
                    <a:pt x="16294" y="1137"/>
                  </a:lnTo>
                  <a:lnTo>
                    <a:pt x="16930" y="1592"/>
                  </a:lnTo>
                  <a:lnTo>
                    <a:pt x="17319" y="2501"/>
                  </a:lnTo>
                  <a:lnTo>
                    <a:pt x="17514" y="3183"/>
                  </a:lnTo>
                  <a:lnTo>
                    <a:pt x="17567" y="4093"/>
                  </a:lnTo>
                  <a:lnTo>
                    <a:pt x="17545" y="4547"/>
                  </a:lnTo>
                  <a:lnTo>
                    <a:pt x="17478" y="5229"/>
                  </a:lnTo>
                  <a:lnTo>
                    <a:pt x="17365" y="5912"/>
                  </a:lnTo>
                  <a:lnTo>
                    <a:pt x="17205" y="6821"/>
                  </a:lnTo>
                  <a:lnTo>
                    <a:pt x="16998" y="7503"/>
                  </a:lnTo>
                  <a:lnTo>
                    <a:pt x="16742" y="8413"/>
                  </a:lnTo>
                  <a:lnTo>
                    <a:pt x="16437" y="9322"/>
                  </a:lnTo>
                  <a:lnTo>
                    <a:pt x="16081" y="10004"/>
                  </a:lnTo>
                  <a:lnTo>
                    <a:pt x="15674" y="10914"/>
                  </a:lnTo>
                  <a:lnTo>
                    <a:pt x="15215" y="11823"/>
                  </a:lnTo>
                  <a:lnTo>
                    <a:pt x="14702" y="12733"/>
                  </a:lnTo>
                  <a:lnTo>
                    <a:pt x="14135" y="13642"/>
                  </a:lnTo>
                  <a:lnTo>
                    <a:pt x="13514" y="14324"/>
                  </a:lnTo>
                  <a:lnTo>
                    <a:pt x="12836" y="15234"/>
                  </a:lnTo>
                  <a:lnTo>
                    <a:pt x="12101" y="15916"/>
                  </a:lnTo>
                  <a:lnTo>
                    <a:pt x="11309" y="16825"/>
                  </a:lnTo>
                  <a:lnTo>
                    <a:pt x="10457" y="17507"/>
                  </a:lnTo>
                  <a:lnTo>
                    <a:pt x="9546" y="18189"/>
                  </a:lnTo>
                  <a:lnTo>
                    <a:pt x="8575" y="18872"/>
                  </a:lnTo>
                  <a:lnTo>
                    <a:pt x="7542" y="19554"/>
                  </a:lnTo>
                  <a:lnTo>
                    <a:pt x="6446" y="20008"/>
                  </a:lnTo>
                  <a:lnTo>
                    <a:pt x="5288" y="20463"/>
                  </a:lnTo>
                  <a:lnTo>
                    <a:pt x="4064" y="20918"/>
                  </a:lnTo>
                  <a:lnTo>
                    <a:pt x="2776" y="21145"/>
                  </a:lnTo>
                  <a:lnTo>
                    <a:pt x="1422" y="21373"/>
                  </a:lnTo>
                  <a:lnTo>
                    <a:pt x="0" y="21600"/>
                  </a:lnTo>
                  <a:lnTo>
                    <a:pt x="8616" y="21600"/>
                  </a:lnTo>
                  <a:lnTo>
                    <a:pt x="10391" y="21145"/>
                  </a:lnTo>
                  <a:lnTo>
                    <a:pt x="12011" y="20691"/>
                  </a:lnTo>
                  <a:lnTo>
                    <a:pt x="13490" y="20236"/>
                  </a:lnTo>
                  <a:lnTo>
                    <a:pt x="14842" y="19554"/>
                  </a:lnTo>
                  <a:lnTo>
                    <a:pt x="16080" y="19099"/>
                  </a:lnTo>
                  <a:lnTo>
                    <a:pt x="17219" y="18644"/>
                  </a:lnTo>
                  <a:lnTo>
                    <a:pt x="18270" y="18189"/>
                  </a:lnTo>
                  <a:lnTo>
                    <a:pt x="19249" y="17507"/>
                  </a:lnTo>
                  <a:lnTo>
                    <a:pt x="20169" y="16825"/>
                  </a:lnTo>
                  <a:lnTo>
                    <a:pt x="21043" y="16143"/>
                  </a:lnTo>
                  <a:lnTo>
                    <a:pt x="21600" y="15688"/>
                  </a:lnTo>
                  <a:lnTo>
                    <a:pt x="21600" y="0"/>
                  </a:lnTo>
                  <a:close/>
                </a:path>
              </a:pathLst>
            </a:custGeom>
            <a:solidFill>
              <a:srgbClr val="FFFFFF">
                <a:alpha val="19999"/>
              </a:srgbClr>
            </a:solidFill>
            <a:ln w="12700" cap="flat">
              <a:noFill/>
              <a:miter lim="400000"/>
            </a:ln>
            <a:effectLst/>
          </p:spPr>
          <p:txBody>
            <a:bodyPr wrap="square" lIns="0" tIns="0" rIns="0" bIns="0" numCol="1" anchor="t">
              <a:noAutofit/>
            </a:bodyPr>
            <a:lstStyle/>
            <a:p>
              <a:pPr lvl="0"/>
            </a:p>
          </p:txBody>
        </p:sp>
        <p:sp>
          <p:nvSpPr>
            <p:cNvPr id="193" name="Shape 193"/>
            <p:cNvSpPr/>
            <p:nvPr/>
          </p:nvSpPr>
          <p:spPr>
            <a:xfrm>
              <a:off x="2658790" y="1223357"/>
              <a:ext cx="1000203" cy="4029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965" y="0"/>
                  </a:moveTo>
                  <a:lnTo>
                    <a:pt x="18717" y="771"/>
                  </a:lnTo>
                  <a:lnTo>
                    <a:pt x="17406" y="771"/>
                  </a:lnTo>
                  <a:lnTo>
                    <a:pt x="16045" y="1543"/>
                  </a:lnTo>
                  <a:lnTo>
                    <a:pt x="14644" y="3086"/>
                  </a:lnTo>
                  <a:lnTo>
                    <a:pt x="8885" y="9257"/>
                  </a:lnTo>
                  <a:lnTo>
                    <a:pt x="7464" y="11571"/>
                  </a:lnTo>
                  <a:lnTo>
                    <a:pt x="6075" y="13114"/>
                  </a:lnTo>
                  <a:lnTo>
                    <a:pt x="4728" y="14657"/>
                  </a:lnTo>
                  <a:lnTo>
                    <a:pt x="2208" y="18514"/>
                  </a:lnTo>
                  <a:lnTo>
                    <a:pt x="1059" y="20057"/>
                  </a:lnTo>
                  <a:lnTo>
                    <a:pt x="0" y="21600"/>
                  </a:lnTo>
                  <a:lnTo>
                    <a:pt x="5973" y="21600"/>
                  </a:lnTo>
                  <a:lnTo>
                    <a:pt x="9583" y="17743"/>
                  </a:lnTo>
                  <a:lnTo>
                    <a:pt x="10973" y="16971"/>
                  </a:lnTo>
                  <a:lnTo>
                    <a:pt x="12294" y="16200"/>
                  </a:lnTo>
                  <a:lnTo>
                    <a:pt x="13521" y="15429"/>
                  </a:lnTo>
                  <a:lnTo>
                    <a:pt x="21600" y="15429"/>
                  </a:lnTo>
                  <a:lnTo>
                    <a:pt x="21600" y="771"/>
                  </a:lnTo>
                  <a:lnTo>
                    <a:pt x="19965" y="0"/>
                  </a:lnTo>
                  <a:close/>
                </a:path>
              </a:pathLst>
            </a:custGeom>
            <a:solidFill>
              <a:srgbClr val="FFFFFF">
                <a:alpha val="19999"/>
              </a:srgbClr>
            </a:solidFill>
            <a:ln w="12700" cap="flat">
              <a:noFill/>
              <a:miter lim="400000"/>
            </a:ln>
            <a:effectLst/>
          </p:spPr>
          <p:txBody>
            <a:bodyPr wrap="square" lIns="0" tIns="0" rIns="0" bIns="0" numCol="1" anchor="t">
              <a:noAutofit/>
            </a:bodyPr>
            <a:lstStyle/>
            <a:p>
              <a:pPr lvl="0"/>
            </a:p>
          </p:txBody>
        </p:sp>
        <p:sp>
          <p:nvSpPr>
            <p:cNvPr id="194" name="Shape 194"/>
            <p:cNvSpPr/>
            <p:nvPr/>
          </p:nvSpPr>
          <p:spPr>
            <a:xfrm>
              <a:off x="2472539" y="0"/>
              <a:ext cx="1186454" cy="8491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452" y="0"/>
                  </a:lnTo>
                  <a:lnTo>
                    <a:pt x="20160" y="366"/>
                  </a:lnTo>
                  <a:lnTo>
                    <a:pt x="19039" y="732"/>
                  </a:lnTo>
                  <a:lnTo>
                    <a:pt x="18008" y="1098"/>
                  </a:lnTo>
                  <a:lnTo>
                    <a:pt x="16991" y="1831"/>
                  </a:lnTo>
                  <a:lnTo>
                    <a:pt x="15908" y="2563"/>
                  </a:lnTo>
                  <a:lnTo>
                    <a:pt x="14682" y="3661"/>
                  </a:lnTo>
                  <a:lnTo>
                    <a:pt x="13771" y="4393"/>
                  </a:lnTo>
                  <a:lnTo>
                    <a:pt x="12770" y="5125"/>
                  </a:lnTo>
                  <a:lnTo>
                    <a:pt x="11702" y="5858"/>
                  </a:lnTo>
                  <a:lnTo>
                    <a:pt x="10587" y="6956"/>
                  </a:lnTo>
                  <a:lnTo>
                    <a:pt x="9446" y="8054"/>
                  </a:lnTo>
                  <a:lnTo>
                    <a:pt x="8300" y="8786"/>
                  </a:lnTo>
                  <a:lnTo>
                    <a:pt x="7170" y="9885"/>
                  </a:lnTo>
                  <a:lnTo>
                    <a:pt x="6077" y="10983"/>
                  </a:lnTo>
                  <a:lnTo>
                    <a:pt x="5042" y="12081"/>
                  </a:lnTo>
                  <a:lnTo>
                    <a:pt x="4086" y="13180"/>
                  </a:lnTo>
                  <a:lnTo>
                    <a:pt x="3229" y="14278"/>
                  </a:lnTo>
                  <a:lnTo>
                    <a:pt x="2494" y="15376"/>
                  </a:lnTo>
                  <a:lnTo>
                    <a:pt x="1900" y="16475"/>
                  </a:lnTo>
                  <a:lnTo>
                    <a:pt x="1406" y="17207"/>
                  </a:lnTo>
                  <a:lnTo>
                    <a:pt x="924" y="18671"/>
                  </a:lnTo>
                  <a:lnTo>
                    <a:pt x="455" y="20136"/>
                  </a:lnTo>
                  <a:lnTo>
                    <a:pt x="0" y="21600"/>
                  </a:lnTo>
                  <a:lnTo>
                    <a:pt x="7451" y="21600"/>
                  </a:lnTo>
                  <a:lnTo>
                    <a:pt x="7823" y="20136"/>
                  </a:lnTo>
                  <a:lnTo>
                    <a:pt x="8232" y="18671"/>
                  </a:lnTo>
                  <a:lnTo>
                    <a:pt x="8676" y="17207"/>
                  </a:lnTo>
                  <a:lnTo>
                    <a:pt x="9155" y="15742"/>
                  </a:lnTo>
                  <a:lnTo>
                    <a:pt x="9666" y="14278"/>
                  </a:lnTo>
                  <a:lnTo>
                    <a:pt x="10208" y="12814"/>
                  </a:lnTo>
                  <a:lnTo>
                    <a:pt x="10780" y="11715"/>
                  </a:lnTo>
                  <a:lnTo>
                    <a:pt x="11380" y="10617"/>
                  </a:lnTo>
                  <a:lnTo>
                    <a:pt x="12223" y="9519"/>
                  </a:lnTo>
                  <a:lnTo>
                    <a:pt x="13117" y="8786"/>
                  </a:lnTo>
                  <a:lnTo>
                    <a:pt x="14072" y="8054"/>
                  </a:lnTo>
                  <a:lnTo>
                    <a:pt x="15099" y="7688"/>
                  </a:lnTo>
                  <a:lnTo>
                    <a:pt x="16211" y="7322"/>
                  </a:lnTo>
                  <a:lnTo>
                    <a:pt x="17418" y="7322"/>
                  </a:lnTo>
                  <a:lnTo>
                    <a:pt x="18730" y="6956"/>
                  </a:lnTo>
                  <a:lnTo>
                    <a:pt x="21600" y="6956"/>
                  </a:lnTo>
                  <a:lnTo>
                    <a:pt x="21600" y="0"/>
                  </a:lnTo>
                  <a:close/>
                </a:path>
              </a:pathLst>
            </a:custGeom>
            <a:solidFill>
              <a:srgbClr val="FFFFFF">
                <a:alpha val="19999"/>
              </a:srgbClr>
            </a:solidFill>
            <a:ln w="12700" cap="flat">
              <a:noFill/>
              <a:miter lim="400000"/>
            </a:ln>
            <a:effectLst/>
          </p:spPr>
          <p:txBody>
            <a:bodyPr wrap="square" lIns="0" tIns="0" rIns="0" bIns="0" numCol="1" anchor="t">
              <a:noAutofit/>
            </a:bodyPr>
            <a:lstStyle/>
            <a:p>
              <a:pPr lvl="0"/>
            </a:p>
          </p:txBody>
        </p:sp>
        <p:sp>
          <p:nvSpPr>
            <p:cNvPr id="195" name="Shape 195"/>
            <p:cNvSpPr/>
            <p:nvPr/>
          </p:nvSpPr>
          <p:spPr>
            <a:xfrm>
              <a:off x="1426860" y="1079433"/>
              <a:ext cx="1705877" cy="22452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033" y="0"/>
                  </a:moveTo>
                  <a:lnTo>
                    <a:pt x="12503" y="0"/>
                  </a:lnTo>
                  <a:lnTo>
                    <a:pt x="12192" y="1385"/>
                  </a:lnTo>
                  <a:lnTo>
                    <a:pt x="11889" y="2492"/>
                  </a:lnTo>
                  <a:lnTo>
                    <a:pt x="11416" y="3600"/>
                  </a:lnTo>
                  <a:lnTo>
                    <a:pt x="10595" y="5538"/>
                  </a:lnTo>
                  <a:lnTo>
                    <a:pt x="9409" y="8308"/>
                  </a:lnTo>
                  <a:lnTo>
                    <a:pt x="3408" y="10938"/>
                  </a:lnTo>
                  <a:lnTo>
                    <a:pt x="0" y="12462"/>
                  </a:lnTo>
                  <a:lnTo>
                    <a:pt x="3267" y="12462"/>
                  </a:lnTo>
                  <a:lnTo>
                    <a:pt x="8816" y="9969"/>
                  </a:lnTo>
                  <a:lnTo>
                    <a:pt x="13842" y="9969"/>
                  </a:lnTo>
                  <a:lnTo>
                    <a:pt x="15006" y="6923"/>
                  </a:lnTo>
                  <a:lnTo>
                    <a:pt x="15615" y="6646"/>
                  </a:lnTo>
                  <a:lnTo>
                    <a:pt x="16302" y="6369"/>
                  </a:lnTo>
                  <a:lnTo>
                    <a:pt x="17051" y="6092"/>
                  </a:lnTo>
                  <a:lnTo>
                    <a:pt x="17847" y="5677"/>
                  </a:lnTo>
                  <a:lnTo>
                    <a:pt x="18677" y="5400"/>
                  </a:lnTo>
                  <a:lnTo>
                    <a:pt x="19101" y="5262"/>
                  </a:lnTo>
                  <a:lnTo>
                    <a:pt x="15599" y="5262"/>
                  </a:lnTo>
                  <a:lnTo>
                    <a:pt x="16900" y="1800"/>
                  </a:lnTo>
                  <a:lnTo>
                    <a:pt x="17559" y="138"/>
                  </a:lnTo>
                  <a:lnTo>
                    <a:pt x="18209" y="138"/>
                  </a:lnTo>
                  <a:lnTo>
                    <a:pt x="19033" y="0"/>
                  </a:lnTo>
                  <a:close/>
                  <a:moveTo>
                    <a:pt x="12699" y="16754"/>
                  </a:moveTo>
                  <a:lnTo>
                    <a:pt x="12480" y="17308"/>
                  </a:lnTo>
                  <a:lnTo>
                    <a:pt x="12241" y="17862"/>
                  </a:lnTo>
                  <a:lnTo>
                    <a:pt x="11981" y="18554"/>
                  </a:lnTo>
                  <a:lnTo>
                    <a:pt x="11697" y="19108"/>
                  </a:lnTo>
                  <a:lnTo>
                    <a:pt x="11389" y="19662"/>
                  </a:lnTo>
                  <a:lnTo>
                    <a:pt x="14127" y="19662"/>
                  </a:lnTo>
                  <a:lnTo>
                    <a:pt x="14988" y="19523"/>
                  </a:lnTo>
                  <a:lnTo>
                    <a:pt x="15816" y="19385"/>
                  </a:lnTo>
                  <a:lnTo>
                    <a:pt x="16618" y="19108"/>
                  </a:lnTo>
                  <a:lnTo>
                    <a:pt x="21600" y="17308"/>
                  </a:lnTo>
                  <a:lnTo>
                    <a:pt x="15433" y="17308"/>
                  </a:lnTo>
                  <a:lnTo>
                    <a:pt x="13581" y="17031"/>
                  </a:lnTo>
                  <a:lnTo>
                    <a:pt x="12699" y="16754"/>
                  </a:lnTo>
                  <a:close/>
                  <a:moveTo>
                    <a:pt x="13842" y="9969"/>
                  </a:moveTo>
                  <a:lnTo>
                    <a:pt x="8816" y="9969"/>
                  </a:lnTo>
                  <a:lnTo>
                    <a:pt x="5927" y="17723"/>
                  </a:lnTo>
                  <a:lnTo>
                    <a:pt x="5686" y="18415"/>
                  </a:lnTo>
                  <a:lnTo>
                    <a:pt x="5447" y="19108"/>
                  </a:lnTo>
                  <a:lnTo>
                    <a:pt x="5206" y="19662"/>
                  </a:lnTo>
                  <a:lnTo>
                    <a:pt x="4957" y="20215"/>
                  </a:lnTo>
                  <a:lnTo>
                    <a:pt x="4693" y="20769"/>
                  </a:lnTo>
                  <a:lnTo>
                    <a:pt x="4408" y="21185"/>
                  </a:lnTo>
                  <a:lnTo>
                    <a:pt x="4098" y="21600"/>
                  </a:lnTo>
                  <a:lnTo>
                    <a:pt x="8563" y="21600"/>
                  </a:lnTo>
                  <a:lnTo>
                    <a:pt x="8963" y="21185"/>
                  </a:lnTo>
                  <a:lnTo>
                    <a:pt x="9337" y="20769"/>
                  </a:lnTo>
                  <a:lnTo>
                    <a:pt x="9685" y="20215"/>
                  </a:lnTo>
                  <a:lnTo>
                    <a:pt x="10010" y="19800"/>
                  </a:lnTo>
                  <a:lnTo>
                    <a:pt x="10312" y="19246"/>
                  </a:lnTo>
                  <a:lnTo>
                    <a:pt x="10591" y="18692"/>
                  </a:lnTo>
                  <a:lnTo>
                    <a:pt x="10850" y="18138"/>
                  </a:lnTo>
                  <a:lnTo>
                    <a:pt x="11090" y="17585"/>
                  </a:lnTo>
                  <a:lnTo>
                    <a:pt x="11311" y="17031"/>
                  </a:lnTo>
                  <a:lnTo>
                    <a:pt x="11514" y="16615"/>
                  </a:lnTo>
                  <a:lnTo>
                    <a:pt x="11700" y="16062"/>
                  </a:lnTo>
                  <a:lnTo>
                    <a:pt x="11872" y="15508"/>
                  </a:lnTo>
                  <a:lnTo>
                    <a:pt x="13313" y="11354"/>
                  </a:lnTo>
                  <a:lnTo>
                    <a:pt x="13842" y="9969"/>
                  </a:lnTo>
                  <a:close/>
                </a:path>
              </a:pathLst>
            </a:custGeom>
            <a:noFill/>
            <a:ln w="12700" cap="flat">
              <a:noFill/>
              <a:miter lim="400000"/>
            </a:ln>
            <a:effectLst/>
          </p:spPr>
          <p:txBody>
            <a:bodyPr wrap="square" lIns="0" tIns="0" rIns="0" bIns="0" numCol="1" anchor="t">
              <a:noAutofit/>
            </a:bodyPr>
            <a:lstStyle/>
            <a:p>
              <a:pPr lvl="0"/>
            </a:p>
          </p:txBody>
        </p:sp>
      </p:grpSp>
      <p:sp>
        <p:nvSpPr>
          <p:cNvPr id="197" name="Shape 197"/>
          <p:cNvSpPr/>
          <p:nvPr/>
        </p:nvSpPr>
        <p:spPr>
          <a:xfrm>
            <a:off x="949871" y="1839365"/>
            <a:ext cx="3524923" cy="52285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6589" indent="132598" algn="r">
              <a:lnSpc>
                <a:spcPct val="103899"/>
              </a:lnSpc>
            </a:pPr>
            <a:r>
              <a:rPr spc="13" sz="900">
                <a:solidFill>
                  <a:srgbClr val="344965"/>
                </a:solidFill>
              </a:rPr>
              <a:t>Momento </a:t>
            </a:r>
            <a:r>
              <a:rPr spc="19" sz="900">
                <a:solidFill>
                  <a:srgbClr val="344965"/>
                </a:solidFill>
              </a:rPr>
              <a:t>di </a:t>
            </a:r>
            <a:r>
              <a:rPr spc="26" sz="900">
                <a:solidFill>
                  <a:srgbClr val="344965"/>
                </a:solidFill>
              </a:rPr>
              <a:t>lavoro </a:t>
            </a:r>
            <a:r>
              <a:rPr spc="6" sz="900">
                <a:solidFill>
                  <a:srgbClr val="344965"/>
                </a:solidFill>
              </a:rPr>
              <a:t>in </a:t>
            </a:r>
            <a:r>
              <a:rPr spc="45" sz="900">
                <a:solidFill>
                  <a:srgbClr val="344965"/>
                </a:solidFill>
              </a:rPr>
              <a:t>Fondazione </a:t>
            </a:r>
            <a:r>
              <a:rPr spc="19" sz="900">
                <a:solidFill>
                  <a:srgbClr val="344965"/>
                </a:solidFill>
              </a:rPr>
              <a:t>durante lo</a:t>
            </a:r>
            <a:r>
              <a:rPr spc="32" sz="900">
                <a:solidFill>
                  <a:srgbClr val="344965"/>
                </a:solidFill>
              </a:rPr>
              <a:t> svolgimento</a:t>
            </a:r>
            <a:r>
              <a:rPr spc="19" sz="900">
                <a:solidFill>
                  <a:srgbClr val="344965"/>
                </a:solidFill>
              </a:rPr>
              <a:t> </a:t>
            </a:r>
            <a:r>
              <a:rPr spc="32" sz="900">
                <a:solidFill>
                  <a:srgbClr val="344965"/>
                </a:solidFill>
              </a:rPr>
              <a:t>del </a:t>
            </a:r>
            <a:r>
              <a:rPr spc="19" sz="900">
                <a:solidFill>
                  <a:srgbClr val="344965"/>
                </a:solidFill>
              </a:rPr>
              <a:t> </a:t>
            </a:r>
            <a:r>
              <a:rPr spc="26" sz="900">
                <a:solidFill>
                  <a:srgbClr val="344965"/>
                </a:solidFill>
              </a:rPr>
              <a:t>progetto SMART-map. </a:t>
            </a:r>
            <a:r>
              <a:rPr spc="39" sz="900">
                <a:solidFill>
                  <a:srgbClr val="344965"/>
                </a:solidFill>
              </a:rPr>
              <a:t>Dal basso: </a:t>
            </a:r>
            <a:r>
              <a:rPr spc="6" sz="900">
                <a:solidFill>
                  <a:srgbClr val="344965"/>
                </a:solidFill>
              </a:rPr>
              <a:t>Ilaria</a:t>
            </a:r>
            <a:r>
              <a:rPr spc="13" sz="900">
                <a:solidFill>
                  <a:srgbClr val="344965"/>
                </a:solidFill>
              </a:rPr>
              <a:t> </a:t>
            </a:r>
            <a:r>
              <a:rPr spc="19" sz="900">
                <a:solidFill>
                  <a:srgbClr val="344965"/>
                </a:solidFill>
              </a:rPr>
              <a:t>Bonetti</a:t>
            </a:r>
            <a:r>
              <a:rPr spc="26" sz="900">
                <a:solidFill>
                  <a:srgbClr val="344965"/>
                </a:solidFill>
              </a:rPr>
              <a:t> </a:t>
            </a:r>
            <a:r>
              <a:rPr spc="6" sz="900">
                <a:solidFill>
                  <a:srgbClr val="344965"/>
                </a:solidFill>
              </a:rPr>
              <a:t>(Innovhub); </a:t>
            </a:r>
            <a:r>
              <a:rPr sz="900">
                <a:solidFill>
                  <a:srgbClr val="344965"/>
                </a:solidFill>
              </a:rPr>
              <a:t> </a:t>
            </a:r>
            <a:r>
              <a:rPr spc="32" sz="900">
                <a:solidFill>
                  <a:srgbClr val="344965"/>
                </a:solidFill>
              </a:rPr>
              <a:t>Samantha </a:t>
            </a:r>
            <a:r>
              <a:rPr spc="26" sz="900">
                <a:solidFill>
                  <a:srgbClr val="344965"/>
                </a:solidFill>
              </a:rPr>
              <a:t>Giannatiempo (AIRETT); </a:t>
            </a:r>
            <a:r>
              <a:rPr spc="13" sz="900">
                <a:solidFill>
                  <a:srgbClr val="344965"/>
                </a:solidFill>
              </a:rPr>
              <a:t>Marinella </a:t>
            </a:r>
            <a:r>
              <a:rPr spc="39" sz="900">
                <a:solidFill>
                  <a:srgbClr val="344965"/>
                </a:solidFill>
              </a:rPr>
              <a:t>Levi</a:t>
            </a:r>
            <a:r>
              <a:rPr spc="58" sz="900">
                <a:solidFill>
                  <a:srgbClr val="344965"/>
                </a:solidFill>
              </a:rPr>
              <a:t> </a:t>
            </a:r>
            <a:r>
              <a:rPr spc="19" sz="900">
                <a:solidFill>
                  <a:srgbClr val="344965"/>
                </a:solidFill>
              </a:rPr>
              <a:t>(Politecnico</a:t>
            </a:r>
            <a:r>
              <a:rPr spc="26" sz="900">
                <a:solidFill>
                  <a:srgbClr val="344965"/>
                </a:solidFill>
              </a:rPr>
              <a:t> </a:t>
            </a:r>
            <a:r>
              <a:rPr spc="19" sz="900">
                <a:solidFill>
                  <a:srgbClr val="344965"/>
                </a:solidFill>
              </a:rPr>
              <a:t>di </a:t>
            </a:r>
            <a:r>
              <a:rPr spc="13" sz="900">
                <a:solidFill>
                  <a:srgbClr val="344965"/>
                </a:solidFill>
              </a:rPr>
              <a:t> </a:t>
            </a:r>
            <a:r>
              <a:rPr spc="-6" sz="900">
                <a:solidFill>
                  <a:srgbClr val="344965"/>
                </a:solidFill>
              </a:rPr>
              <a:t>Milano); </a:t>
            </a:r>
            <a:r>
              <a:rPr spc="26" sz="900">
                <a:solidFill>
                  <a:srgbClr val="344965"/>
                </a:solidFill>
              </a:rPr>
              <a:t>Alberto Leardini </a:t>
            </a:r>
            <a:r>
              <a:rPr spc="-6" sz="900">
                <a:solidFill>
                  <a:srgbClr val="344965"/>
                </a:solidFill>
              </a:rPr>
              <a:t>(Istituto </a:t>
            </a:r>
            <a:r>
              <a:rPr spc="32" sz="900">
                <a:solidFill>
                  <a:srgbClr val="344965"/>
                </a:solidFill>
              </a:rPr>
              <a:t>Ortopedico</a:t>
            </a:r>
            <a:r>
              <a:rPr spc="148" sz="900">
                <a:solidFill>
                  <a:srgbClr val="344965"/>
                </a:solidFill>
              </a:rPr>
              <a:t> </a:t>
            </a:r>
            <a:r>
              <a:rPr spc="19" sz="900">
                <a:solidFill>
                  <a:srgbClr val="344965"/>
                </a:solidFill>
              </a:rPr>
              <a:t>Rizzoli)</a:t>
            </a:r>
          </a:p>
        </p:txBody>
      </p:sp>
    </p:spTree>
  </p:cSld>
  <p:clrMapOvr>
    <a:masterClrMapping/>
  </p:clrMapOvr>
  <p:transitio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9" name="Shape 199"/>
          <p:cNvSpPr/>
          <p:nvPr/>
        </p:nvSpPr>
        <p:spPr>
          <a:xfrm>
            <a:off x="982132" y="1779530"/>
            <a:ext cx="10227735" cy="400067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spcBef>
                <a:spcPts val="100"/>
              </a:spcBef>
            </a:pPr>
            <a:r>
              <a:rPr i="1">
                <a:solidFill>
                  <a:srgbClr val="030303"/>
                </a:solidFill>
                <a:latin typeface="Georgia"/>
                <a:ea typeface="Georgia"/>
                <a:cs typeface="Georgia"/>
                <a:sym typeface="Georgia"/>
              </a:rPr>
              <a:t>La </a:t>
            </a:r>
            <a:r>
              <a:rPr i="1" spc="-5">
                <a:solidFill>
                  <a:srgbClr val="030303"/>
                </a:solidFill>
                <a:latin typeface="Georgia"/>
                <a:ea typeface="Georgia"/>
                <a:cs typeface="Georgia"/>
                <a:sym typeface="Georgia"/>
              </a:rPr>
              <a:t>cooperazione </a:t>
            </a:r>
            <a:r>
              <a:rPr i="1">
                <a:solidFill>
                  <a:srgbClr val="030303"/>
                </a:solidFill>
                <a:latin typeface="Georgia"/>
                <a:ea typeface="Georgia"/>
                <a:cs typeface="Georgia"/>
                <a:sym typeface="Georgia"/>
              </a:rPr>
              <a:t>ha </a:t>
            </a:r>
            <a:r>
              <a:rPr i="1" spc="-5">
                <a:solidFill>
                  <a:srgbClr val="030303"/>
                </a:solidFill>
                <a:latin typeface="Georgia"/>
                <a:ea typeface="Georgia"/>
                <a:cs typeface="Georgia"/>
                <a:sym typeface="Georgia"/>
              </a:rPr>
              <a:t>caratteristiche</a:t>
            </a:r>
            <a:r>
              <a:rPr i="1">
                <a:solidFill>
                  <a:srgbClr val="030303"/>
                </a:solidFill>
                <a:latin typeface="Georgia"/>
                <a:ea typeface="Georgia"/>
                <a:cs typeface="Georgia"/>
                <a:sym typeface="Georgia"/>
              </a:rPr>
              <a:t> di:</a:t>
            </a:r>
            <a:endParaRPr>
              <a:latin typeface="Georgia"/>
              <a:ea typeface="Georgia"/>
              <a:cs typeface="Georgia"/>
              <a:sym typeface="Georgia"/>
            </a:endParaRPr>
          </a:p>
          <a:p>
            <a:pPr lvl="0"/>
            <a:endParaRPr sz="2600">
              <a:latin typeface="Times New Roman"/>
              <a:ea typeface="Times New Roman"/>
              <a:cs typeface="Times New Roman"/>
              <a:sym typeface="Times New Roman"/>
            </a:endParaRPr>
          </a:p>
          <a:p>
            <a:pPr lvl="0" marL="203200" indent="-190500">
              <a:buClr>
                <a:srgbClr val="030303"/>
              </a:buClr>
              <a:buSzPct val="100000"/>
              <a:buFont typeface="Georgia"/>
              <a:buChar char="•"/>
              <a:tabLst>
                <a:tab pos="203200" algn="l"/>
              </a:tabLst>
            </a:pPr>
            <a:r>
              <a:rPr i="1" spc="-5">
                <a:solidFill>
                  <a:srgbClr val="030303"/>
                </a:solidFill>
                <a:latin typeface="Georgia"/>
                <a:ea typeface="Georgia"/>
                <a:cs typeface="Georgia"/>
                <a:sym typeface="Georgia"/>
              </a:rPr>
              <a:t>democrazia,</a:t>
            </a:r>
            <a:endParaRPr>
              <a:latin typeface="Georgia"/>
              <a:ea typeface="Georgia"/>
              <a:cs typeface="Georgia"/>
              <a:sym typeface="Georgia"/>
            </a:endParaRPr>
          </a:p>
          <a:p>
            <a:pPr lvl="0" marL="203200" indent="-190500">
              <a:spcBef>
                <a:spcPts val="300"/>
              </a:spcBef>
              <a:buClr>
                <a:srgbClr val="030303"/>
              </a:buClr>
              <a:buSzPct val="100000"/>
              <a:buFont typeface="Georgia"/>
              <a:buChar char="•"/>
              <a:tabLst>
                <a:tab pos="203200" algn="l"/>
              </a:tabLst>
            </a:pPr>
            <a:r>
              <a:rPr i="1" spc="-5">
                <a:solidFill>
                  <a:srgbClr val="030303"/>
                </a:solidFill>
                <a:latin typeface="Georgia"/>
                <a:ea typeface="Georgia"/>
                <a:cs typeface="Georgia"/>
                <a:sym typeface="Georgia"/>
              </a:rPr>
              <a:t>principio della porta</a:t>
            </a:r>
            <a:r>
              <a:rPr i="1" spc="-10">
                <a:solidFill>
                  <a:srgbClr val="030303"/>
                </a:solidFill>
                <a:latin typeface="Georgia"/>
                <a:ea typeface="Georgia"/>
                <a:cs typeface="Georgia"/>
                <a:sym typeface="Georgia"/>
              </a:rPr>
              <a:t> </a:t>
            </a:r>
            <a:r>
              <a:rPr i="1">
                <a:solidFill>
                  <a:srgbClr val="030303"/>
                </a:solidFill>
                <a:latin typeface="Georgia"/>
                <a:ea typeface="Georgia"/>
                <a:cs typeface="Georgia"/>
                <a:sym typeface="Georgia"/>
              </a:rPr>
              <a:t>aperta,</a:t>
            </a:r>
            <a:endParaRPr>
              <a:latin typeface="Georgia"/>
              <a:ea typeface="Georgia"/>
              <a:cs typeface="Georgia"/>
              <a:sym typeface="Georgia"/>
            </a:endParaRPr>
          </a:p>
          <a:p>
            <a:pPr lvl="0" marL="203200" indent="-190500">
              <a:spcBef>
                <a:spcPts val="300"/>
              </a:spcBef>
              <a:buClr>
                <a:srgbClr val="030303"/>
              </a:buClr>
              <a:buSzPct val="100000"/>
              <a:buFont typeface="Georgia"/>
              <a:buChar char="•"/>
              <a:tabLst>
                <a:tab pos="203200" algn="l"/>
              </a:tabLst>
            </a:pPr>
            <a:r>
              <a:rPr i="1" spc="-5">
                <a:solidFill>
                  <a:srgbClr val="030303"/>
                </a:solidFill>
                <a:latin typeface="Georgia"/>
                <a:ea typeface="Georgia"/>
                <a:cs typeface="Georgia"/>
                <a:sym typeface="Georgia"/>
              </a:rPr>
              <a:t>distribuzione della</a:t>
            </a:r>
            <a:r>
              <a:rPr i="1" spc="-10">
                <a:solidFill>
                  <a:srgbClr val="030303"/>
                </a:solidFill>
                <a:latin typeface="Georgia"/>
                <a:ea typeface="Georgia"/>
                <a:cs typeface="Georgia"/>
                <a:sym typeface="Georgia"/>
              </a:rPr>
              <a:t> </a:t>
            </a:r>
            <a:r>
              <a:rPr i="1" spc="-5">
                <a:solidFill>
                  <a:srgbClr val="030303"/>
                </a:solidFill>
                <a:latin typeface="Georgia"/>
                <a:ea typeface="Georgia"/>
                <a:cs typeface="Georgia"/>
                <a:sym typeface="Georgia"/>
              </a:rPr>
              <a:t>ricchezza,</a:t>
            </a:r>
            <a:endParaRPr>
              <a:latin typeface="Georgia"/>
              <a:ea typeface="Georgia"/>
              <a:cs typeface="Georgia"/>
              <a:sym typeface="Georgia"/>
            </a:endParaRPr>
          </a:p>
          <a:p>
            <a:pPr lvl="0" marL="203200" indent="-190500">
              <a:spcBef>
                <a:spcPts val="300"/>
              </a:spcBef>
              <a:buClr>
                <a:srgbClr val="030303"/>
              </a:buClr>
              <a:buSzPct val="100000"/>
              <a:buFont typeface="Georgia"/>
              <a:buChar char="•"/>
              <a:tabLst>
                <a:tab pos="203200" algn="l"/>
              </a:tabLst>
            </a:pPr>
            <a:r>
              <a:rPr i="1" spc="-5">
                <a:solidFill>
                  <a:srgbClr val="030303"/>
                </a:solidFill>
                <a:latin typeface="Georgia"/>
                <a:ea typeface="Georgia"/>
                <a:cs typeface="Georgia"/>
                <a:sym typeface="Georgia"/>
              </a:rPr>
              <a:t>centralità </a:t>
            </a:r>
            <a:r>
              <a:rPr i="1">
                <a:solidFill>
                  <a:srgbClr val="030303"/>
                </a:solidFill>
                <a:latin typeface="Georgia"/>
                <a:ea typeface="Georgia"/>
                <a:cs typeface="Georgia"/>
                <a:sym typeface="Georgia"/>
              </a:rPr>
              <a:t>di soci e </a:t>
            </a:r>
            <a:r>
              <a:rPr i="1" spc="-5">
                <a:solidFill>
                  <a:srgbClr val="030303"/>
                </a:solidFill>
                <a:latin typeface="Georgia"/>
                <a:ea typeface="Georgia"/>
                <a:cs typeface="Georgia"/>
                <a:sym typeface="Georgia"/>
              </a:rPr>
              <a:t>comunità</a:t>
            </a:r>
            <a:endParaRPr>
              <a:latin typeface="Georgia"/>
              <a:ea typeface="Georgia"/>
              <a:cs typeface="Georgia"/>
              <a:sym typeface="Georgia"/>
            </a:endParaRPr>
          </a:p>
          <a:p>
            <a:pPr lvl="0">
              <a:buClr>
                <a:srgbClr val="030303"/>
              </a:buClr>
              <a:buSzPct val="100000"/>
              <a:buFont typeface="Georgia"/>
              <a:buChar char="•"/>
            </a:pPr>
            <a:endParaRPr sz="2700">
              <a:latin typeface="Times New Roman"/>
              <a:ea typeface="Times New Roman"/>
              <a:cs typeface="Times New Roman"/>
              <a:sym typeface="Times New Roman"/>
            </a:endParaRPr>
          </a:p>
          <a:p>
            <a:pPr lvl="0" marR="5714" indent="12700">
              <a:lnSpc>
                <a:spcPct val="116700"/>
              </a:lnSpc>
            </a:pPr>
            <a:r>
              <a:rPr i="1" spc="-5">
                <a:solidFill>
                  <a:srgbClr val="030303"/>
                </a:solidFill>
                <a:latin typeface="Georgia"/>
                <a:ea typeface="Georgia"/>
                <a:cs typeface="Georgia"/>
                <a:sym typeface="Georgia"/>
              </a:rPr>
              <a:t>Nel contesto della Platform Economy, l’ambizione </a:t>
            </a:r>
            <a:r>
              <a:rPr i="1">
                <a:solidFill>
                  <a:srgbClr val="030303"/>
                </a:solidFill>
                <a:latin typeface="Georgia"/>
                <a:ea typeface="Georgia"/>
                <a:cs typeface="Georgia"/>
                <a:sym typeface="Georgia"/>
              </a:rPr>
              <a:t>è </a:t>
            </a:r>
            <a:r>
              <a:rPr i="1" spc="-5">
                <a:solidFill>
                  <a:srgbClr val="030303"/>
                </a:solidFill>
                <a:latin typeface="Georgia"/>
                <a:ea typeface="Georgia"/>
                <a:cs typeface="Georgia"/>
                <a:sym typeface="Georgia"/>
              </a:rPr>
              <a:t>comprendere se le  </a:t>
            </a:r>
            <a:r>
              <a:rPr i="1">
                <a:solidFill>
                  <a:srgbClr val="030303"/>
                </a:solidFill>
                <a:latin typeface="Georgia"/>
                <a:ea typeface="Georgia"/>
                <a:cs typeface="Georgia"/>
                <a:sym typeface="Georgia"/>
              </a:rPr>
              <a:t>nuove </a:t>
            </a:r>
            <a:r>
              <a:rPr i="1" spc="-5">
                <a:solidFill>
                  <a:srgbClr val="030303"/>
                </a:solidFill>
                <a:latin typeface="Georgia"/>
                <a:ea typeface="Georgia"/>
                <a:cs typeface="Georgia"/>
                <a:sym typeface="Georgia"/>
              </a:rPr>
              <a:t>tecnologie digitali possano </a:t>
            </a:r>
            <a:r>
              <a:rPr i="1">
                <a:solidFill>
                  <a:srgbClr val="030303"/>
                </a:solidFill>
                <a:latin typeface="Georgia"/>
                <a:ea typeface="Georgia"/>
                <a:cs typeface="Georgia"/>
                <a:sym typeface="Georgia"/>
              </a:rPr>
              <a:t>o meno</a:t>
            </a:r>
            <a:r>
              <a:rPr i="1" spc="-10">
                <a:solidFill>
                  <a:srgbClr val="030303"/>
                </a:solidFill>
                <a:latin typeface="Georgia"/>
                <a:ea typeface="Georgia"/>
                <a:cs typeface="Georgia"/>
                <a:sym typeface="Georgia"/>
              </a:rPr>
              <a:t> </a:t>
            </a:r>
            <a:r>
              <a:rPr i="1">
                <a:solidFill>
                  <a:srgbClr val="030303"/>
                </a:solidFill>
                <a:latin typeface="Georgia"/>
                <a:ea typeface="Georgia"/>
                <a:cs typeface="Georgia"/>
                <a:sym typeface="Georgia"/>
              </a:rPr>
              <a:t>favorire:</a:t>
            </a:r>
            <a:endParaRPr>
              <a:latin typeface="Georgia"/>
              <a:ea typeface="Georgia"/>
              <a:cs typeface="Georgia"/>
              <a:sym typeface="Georgia"/>
            </a:endParaRPr>
          </a:p>
          <a:p>
            <a:pPr lvl="0"/>
            <a:endParaRPr sz="2100">
              <a:latin typeface="Times New Roman"/>
              <a:ea typeface="Times New Roman"/>
              <a:cs typeface="Times New Roman"/>
              <a:sym typeface="Times New Roman"/>
            </a:endParaRPr>
          </a:p>
          <a:p>
            <a:pPr lvl="0" marL="203200" indent="-190500">
              <a:buClr>
                <a:srgbClr val="030303"/>
              </a:buClr>
              <a:buSzPct val="100000"/>
              <a:buFont typeface="Georgia"/>
              <a:buChar char="•"/>
              <a:tabLst>
                <a:tab pos="203200" algn="l"/>
              </a:tabLst>
            </a:pPr>
            <a:r>
              <a:rPr i="1" spc="-5">
                <a:solidFill>
                  <a:srgbClr val="030303"/>
                </a:solidFill>
                <a:latin typeface="Georgia"/>
                <a:ea typeface="Georgia"/>
                <a:cs typeface="Georgia"/>
                <a:sym typeface="Georgia"/>
              </a:rPr>
              <a:t>la collaborazione tra</a:t>
            </a:r>
            <a:r>
              <a:rPr i="1" spc="-10">
                <a:solidFill>
                  <a:srgbClr val="030303"/>
                </a:solidFill>
                <a:latin typeface="Georgia"/>
                <a:ea typeface="Georgia"/>
                <a:cs typeface="Georgia"/>
                <a:sym typeface="Georgia"/>
              </a:rPr>
              <a:t> </a:t>
            </a:r>
            <a:r>
              <a:rPr i="1" spc="-5">
                <a:solidFill>
                  <a:srgbClr val="030303"/>
                </a:solidFill>
                <a:latin typeface="Georgia"/>
                <a:ea typeface="Georgia"/>
                <a:cs typeface="Georgia"/>
                <a:sym typeface="Georgia"/>
              </a:rPr>
              <a:t>soci;</a:t>
            </a:r>
            <a:endParaRPr>
              <a:latin typeface="Georgia"/>
              <a:ea typeface="Georgia"/>
              <a:cs typeface="Georgia"/>
              <a:sym typeface="Georgia"/>
            </a:endParaRPr>
          </a:p>
          <a:p>
            <a:pPr lvl="0" marL="203200" indent="-190500">
              <a:spcBef>
                <a:spcPts val="300"/>
              </a:spcBef>
              <a:buClr>
                <a:srgbClr val="030303"/>
              </a:buClr>
              <a:buSzPct val="100000"/>
              <a:buFont typeface="Georgia"/>
              <a:buChar char="•"/>
              <a:tabLst>
                <a:tab pos="203200" algn="l"/>
              </a:tabLst>
            </a:pPr>
            <a:r>
              <a:rPr i="1" spc="-5">
                <a:solidFill>
                  <a:srgbClr val="030303"/>
                </a:solidFill>
                <a:latin typeface="Georgia"/>
                <a:ea typeface="Georgia"/>
                <a:cs typeface="Georgia"/>
                <a:sym typeface="Georgia"/>
              </a:rPr>
              <a:t>la </a:t>
            </a:r>
            <a:r>
              <a:rPr i="1">
                <a:solidFill>
                  <a:srgbClr val="030303"/>
                </a:solidFill>
                <a:latin typeface="Georgia"/>
                <a:ea typeface="Georgia"/>
                <a:cs typeface="Georgia"/>
                <a:sym typeface="Georgia"/>
              </a:rPr>
              <a:t>produzione </a:t>
            </a:r>
            <a:r>
              <a:rPr i="1" spc="-5">
                <a:solidFill>
                  <a:srgbClr val="030303"/>
                </a:solidFill>
                <a:latin typeface="Georgia"/>
                <a:ea typeface="Georgia"/>
                <a:cs typeface="Georgia"/>
                <a:sym typeface="Georgia"/>
              </a:rPr>
              <a:t>di scambio</a:t>
            </a:r>
            <a:r>
              <a:rPr i="1" spc="-15">
                <a:solidFill>
                  <a:srgbClr val="030303"/>
                </a:solidFill>
                <a:latin typeface="Georgia"/>
                <a:ea typeface="Georgia"/>
                <a:cs typeface="Georgia"/>
                <a:sym typeface="Georgia"/>
              </a:rPr>
              <a:t> </a:t>
            </a:r>
            <a:r>
              <a:rPr i="1" spc="-5">
                <a:solidFill>
                  <a:srgbClr val="030303"/>
                </a:solidFill>
                <a:latin typeface="Georgia"/>
                <a:ea typeface="Georgia"/>
                <a:cs typeface="Georgia"/>
                <a:sym typeface="Georgia"/>
              </a:rPr>
              <a:t>mutualistico;</a:t>
            </a:r>
            <a:endParaRPr>
              <a:latin typeface="Georgia"/>
              <a:ea typeface="Georgia"/>
              <a:cs typeface="Georgia"/>
              <a:sym typeface="Georgia"/>
            </a:endParaRPr>
          </a:p>
          <a:p>
            <a:pPr lvl="0" marL="203200" marR="5080" indent="-190500">
              <a:lnSpc>
                <a:spcPct val="116700"/>
              </a:lnSpc>
              <a:buClr>
                <a:srgbClr val="030303"/>
              </a:buClr>
              <a:buSzPct val="100000"/>
              <a:buFont typeface="Georgia"/>
              <a:buChar char="•"/>
              <a:tabLst>
                <a:tab pos="203200" algn="l"/>
              </a:tabLst>
            </a:pPr>
            <a:r>
              <a:rPr i="1" spc="-5">
                <a:solidFill>
                  <a:srgbClr val="030303"/>
                </a:solidFill>
                <a:latin typeface="Georgia"/>
                <a:ea typeface="Georgia"/>
                <a:cs typeface="Georgia"/>
                <a:sym typeface="Georgia"/>
              </a:rPr>
              <a:t>la </a:t>
            </a:r>
            <a:r>
              <a:rPr i="1">
                <a:solidFill>
                  <a:srgbClr val="030303"/>
                </a:solidFill>
                <a:latin typeface="Georgia"/>
                <a:ea typeface="Georgia"/>
                <a:cs typeface="Georgia"/>
                <a:sym typeface="Georgia"/>
              </a:rPr>
              <a:t>produzione </a:t>
            </a:r>
            <a:r>
              <a:rPr i="1" spc="-5">
                <a:solidFill>
                  <a:srgbClr val="030303"/>
                </a:solidFill>
                <a:latin typeface="Georgia"/>
                <a:ea typeface="Georgia"/>
                <a:cs typeface="Georgia"/>
                <a:sym typeface="Georgia"/>
              </a:rPr>
              <a:t>di </a:t>
            </a:r>
            <a:r>
              <a:rPr i="1">
                <a:solidFill>
                  <a:srgbClr val="030303"/>
                </a:solidFill>
                <a:latin typeface="Georgia"/>
                <a:ea typeface="Georgia"/>
                <a:cs typeface="Georgia"/>
                <a:sym typeface="Georgia"/>
              </a:rPr>
              <a:t>valore </a:t>
            </a:r>
            <a:r>
              <a:rPr i="1" spc="-5">
                <a:solidFill>
                  <a:srgbClr val="030303"/>
                </a:solidFill>
                <a:latin typeface="Georgia"/>
                <a:ea typeface="Georgia"/>
                <a:cs typeface="Georgia"/>
                <a:sym typeface="Georgia"/>
              </a:rPr>
              <a:t>economico partendo dal coinvolgimento delle  comunità</a:t>
            </a:r>
            <a:r>
              <a:rPr i="1" spc="-5">
                <a:solidFill>
                  <a:srgbClr val="030303"/>
                </a:solidFill>
                <a:latin typeface="Georgia"/>
                <a:ea typeface="Georgia"/>
                <a:cs typeface="Georgia"/>
                <a:sym typeface="Georgia"/>
              </a:rPr>
              <a:t>.</a:t>
            </a:r>
          </a:p>
        </p:txBody>
      </p:sp>
      <p:sp>
        <p:nvSpPr>
          <p:cNvPr id="200" name="Shape 200"/>
          <p:cNvSpPr/>
          <p:nvPr/>
        </p:nvSpPr>
        <p:spPr>
          <a:xfrm>
            <a:off x="6286748" y="6162066"/>
            <a:ext cx="5314528"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r>
              <a:rPr sz="1200">
                <a:latin typeface="Georgia"/>
                <a:ea typeface="Georgia"/>
                <a:cs typeface="Georgia"/>
                <a:sym typeface="Georgia"/>
              </a:rPr>
              <a:t>Fonte: </a:t>
            </a:r>
            <a:r>
              <a:rPr spc="-5" sz="1200">
                <a:latin typeface="Georgia"/>
                <a:ea typeface="Georgia"/>
                <a:cs typeface="Georgia"/>
                <a:sym typeface="Georgia"/>
              </a:rPr>
              <a:t>Bozzoni, </a:t>
            </a:r>
            <a:r>
              <a:rPr sz="1200">
                <a:latin typeface="Georgia"/>
                <a:ea typeface="Georgia"/>
                <a:cs typeface="Georgia"/>
                <a:sym typeface="Georgia"/>
              </a:rPr>
              <a:t>Venturi, Zandonai, </a:t>
            </a:r>
            <a:r>
              <a:rPr spc="-5" sz="1200">
                <a:latin typeface="Georgia"/>
                <a:ea typeface="Georgia"/>
                <a:cs typeface="Georgia"/>
                <a:sym typeface="Georgia"/>
              </a:rPr>
              <a:t>Piangerelli, </a:t>
            </a:r>
            <a:r>
              <a:rPr sz="1200">
                <a:latin typeface="Georgia"/>
                <a:ea typeface="Georgia"/>
                <a:cs typeface="Georgia"/>
                <a:sym typeface="Georgia"/>
              </a:rPr>
              <a:t>Caroli</a:t>
            </a:r>
            <a:r>
              <a:rPr spc="-25" sz="1200">
                <a:latin typeface="Georgia"/>
                <a:ea typeface="Georgia"/>
                <a:cs typeface="Georgia"/>
                <a:sym typeface="Georgia"/>
              </a:rPr>
              <a:t> </a:t>
            </a:r>
            <a:r>
              <a:rPr sz="1200">
                <a:latin typeface="Georgia"/>
                <a:ea typeface="Georgia"/>
                <a:cs typeface="Georgia"/>
                <a:sym typeface="Georgia"/>
              </a:rPr>
              <a:t>2017</a:t>
            </a:r>
          </a:p>
        </p:txBody>
      </p:sp>
      <p:sp>
        <p:nvSpPr>
          <p:cNvPr id="201" name="Shape 201"/>
          <p:cNvSpPr/>
          <p:nvPr/>
        </p:nvSpPr>
        <p:spPr>
          <a:xfrm>
            <a:off x="3439421" y="399003"/>
            <a:ext cx="327661" cy="3456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12700">
              <a:spcBef>
                <a:spcPts val="100"/>
              </a:spcBef>
              <a:defRPr sz="2400">
                <a:solidFill>
                  <a:srgbClr val="FFFFFF"/>
                </a:solidFill>
                <a:latin typeface="Arial Bold"/>
                <a:ea typeface="Arial Bold"/>
                <a:cs typeface="Arial Bold"/>
                <a:sym typeface="Arial Bold"/>
              </a:defRPr>
            </a:lvl1pPr>
          </a:lstStyle>
          <a:p>
            <a:pPr lvl="0">
              <a:defRPr sz="1800">
                <a:solidFill>
                  <a:srgbClr val="000000"/>
                </a:solidFill>
              </a:defRPr>
            </a:pPr>
            <a:r>
              <a:rPr sz="2400">
                <a:solidFill>
                  <a:srgbClr val="FFFFFF"/>
                </a:solidFill>
              </a:rPr>
              <a:t>A</a:t>
            </a:r>
          </a:p>
        </p:txBody>
      </p:sp>
      <p:sp>
        <p:nvSpPr>
          <p:cNvPr id="202" name="Shape 202"/>
          <p:cNvSpPr/>
          <p:nvPr/>
        </p:nvSpPr>
        <p:spPr>
          <a:xfrm>
            <a:off x="854075" y="1077744"/>
            <a:ext cx="10515600" cy="548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defRPr sz="3200">
                <a:latin typeface="Georgia Bold"/>
                <a:ea typeface="Georgia Bold"/>
                <a:cs typeface="Georgia Bold"/>
                <a:sym typeface="Georgia Bold"/>
              </a:defRPr>
            </a:lvl1pPr>
          </a:lstStyle>
          <a:p>
            <a:pPr lvl="0">
              <a:defRPr sz="1800"/>
            </a:pPr>
            <a:r>
              <a:rPr sz="3200"/>
              <a:t>Una cooperazione rinforzata dalle piattaforme?</a:t>
            </a:r>
          </a:p>
        </p:txBody>
      </p:sp>
    </p:spTree>
  </p:cSld>
  <p:clrMapOvr>
    <a:masterClrMapping/>
  </p:clrMapOvr>
  <p:transitio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4" name="Shape 204"/>
          <p:cNvSpPr/>
          <p:nvPr/>
        </p:nvSpPr>
        <p:spPr>
          <a:xfrm>
            <a:off x="982132" y="1779529"/>
            <a:ext cx="10227735" cy="3835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spcBef>
                <a:spcPts val="100"/>
              </a:spcBef>
            </a:pPr>
            <a:endParaRPr sz="2500"/>
          </a:p>
          <a:p>
            <a:pPr lvl="0" indent="12700">
              <a:spcBef>
                <a:spcPts val="100"/>
              </a:spcBef>
            </a:pPr>
            <a:endParaRPr sz="2500"/>
          </a:p>
          <a:p>
            <a:pPr lvl="0" indent="12700">
              <a:lnSpc>
                <a:spcPct val="150000"/>
              </a:lnSpc>
              <a:spcBef>
                <a:spcPts val="100"/>
              </a:spcBef>
            </a:pPr>
            <a:r>
              <a:rPr i="1" sz="2500">
                <a:solidFill>
                  <a:srgbClr val="030303"/>
                </a:solidFill>
                <a:latin typeface="Georgia"/>
                <a:ea typeface="Georgia"/>
                <a:cs typeface="Georgia"/>
                <a:sym typeface="Georgia"/>
              </a:rPr>
              <a:t>Il XIX è stato il secolo della cooperazione; </a:t>
            </a:r>
            <a:endParaRPr i="1" sz="2500">
              <a:solidFill>
                <a:srgbClr val="030303"/>
              </a:solidFill>
              <a:latin typeface="Georgia"/>
              <a:ea typeface="Georgia"/>
              <a:cs typeface="Georgia"/>
              <a:sym typeface="Georgia"/>
            </a:endParaRPr>
          </a:p>
          <a:p>
            <a:pPr lvl="0" indent="12700">
              <a:lnSpc>
                <a:spcPct val="150000"/>
              </a:lnSpc>
              <a:spcBef>
                <a:spcPts val="100"/>
              </a:spcBef>
            </a:pPr>
            <a:endParaRPr i="1" sz="2500">
              <a:solidFill>
                <a:srgbClr val="030303"/>
              </a:solidFill>
              <a:latin typeface="Georgia"/>
              <a:ea typeface="Georgia"/>
              <a:cs typeface="Georgia"/>
              <a:sym typeface="Georgia"/>
            </a:endParaRPr>
          </a:p>
          <a:p>
            <a:pPr lvl="0" indent="12700">
              <a:lnSpc>
                <a:spcPct val="150000"/>
              </a:lnSpc>
              <a:spcBef>
                <a:spcPts val="100"/>
              </a:spcBef>
            </a:pPr>
            <a:r>
              <a:rPr i="1" sz="2500">
                <a:solidFill>
                  <a:srgbClr val="030303"/>
                </a:solidFill>
                <a:latin typeface="Georgia"/>
                <a:ea typeface="Georgia"/>
                <a:cs typeface="Georgia"/>
                <a:sym typeface="Georgia"/>
              </a:rPr>
              <a:t>Il XX quello della competizione (M. Tatcher, La società non esiste); </a:t>
            </a:r>
            <a:endParaRPr i="1" sz="2500">
              <a:solidFill>
                <a:srgbClr val="030303"/>
              </a:solidFill>
              <a:latin typeface="Georgia"/>
              <a:ea typeface="Georgia"/>
              <a:cs typeface="Georgia"/>
              <a:sym typeface="Georgia"/>
            </a:endParaRPr>
          </a:p>
          <a:p>
            <a:pPr lvl="0" indent="12700">
              <a:lnSpc>
                <a:spcPct val="150000"/>
              </a:lnSpc>
              <a:spcBef>
                <a:spcPts val="100"/>
              </a:spcBef>
            </a:pPr>
            <a:endParaRPr i="1" sz="2500">
              <a:solidFill>
                <a:srgbClr val="030303"/>
              </a:solidFill>
              <a:latin typeface="Georgia"/>
              <a:ea typeface="Georgia"/>
              <a:cs typeface="Georgia"/>
              <a:sym typeface="Georgia"/>
            </a:endParaRPr>
          </a:p>
          <a:p>
            <a:pPr lvl="0" indent="12700">
              <a:lnSpc>
                <a:spcPct val="150000"/>
              </a:lnSpc>
              <a:spcBef>
                <a:spcPts val="100"/>
              </a:spcBef>
            </a:pPr>
            <a:r>
              <a:rPr i="1" sz="2500">
                <a:solidFill>
                  <a:srgbClr val="030303"/>
                </a:solidFill>
                <a:latin typeface="Georgia"/>
                <a:ea typeface="Georgia"/>
                <a:cs typeface="Georgia"/>
                <a:sym typeface="Georgia"/>
              </a:rPr>
              <a:t>Oggi è obbligato a cooperare chi non voglia soccombere alla competizione</a:t>
            </a:r>
          </a:p>
        </p:txBody>
      </p:sp>
      <p:sp>
        <p:nvSpPr>
          <p:cNvPr id="205" name="Shape 205"/>
          <p:cNvSpPr/>
          <p:nvPr/>
        </p:nvSpPr>
        <p:spPr>
          <a:xfrm>
            <a:off x="3439421" y="399003"/>
            <a:ext cx="327661" cy="3456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12700">
              <a:spcBef>
                <a:spcPts val="100"/>
              </a:spcBef>
              <a:defRPr sz="2400">
                <a:solidFill>
                  <a:srgbClr val="FFFFFF"/>
                </a:solidFill>
                <a:latin typeface="Arial Bold"/>
                <a:ea typeface="Arial Bold"/>
                <a:cs typeface="Arial Bold"/>
                <a:sym typeface="Arial Bold"/>
              </a:defRPr>
            </a:lvl1pPr>
          </a:lstStyle>
          <a:p>
            <a:pPr lvl="0">
              <a:defRPr sz="1800">
                <a:solidFill>
                  <a:srgbClr val="000000"/>
                </a:solidFill>
              </a:defRPr>
            </a:pPr>
            <a:r>
              <a:rPr sz="2400">
                <a:solidFill>
                  <a:srgbClr val="FFFFFF"/>
                </a:solidFill>
              </a:rPr>
              <a:t>A</a:t>
            </a:r>
          </a:p>
        </p:txBody>
      </p:sp>
      <p:sp>
        <p:nvSpPr>
          <p:cNvPr id="206" name="Shape 206"/>
          <p:cNvSpPr/>
          <p:nvPr/>
        </p:nvSpPr>
        <p:spPr>
          <a:xfrm>
            <a:off x="854075" y="1077744"/>
            <a:ext cx="10515600" cy="54864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ct val="90000"/>
              </a:lnSpc>
              <a:defRPr sz="3200">
                <a:latin typeface="Georgia Bold"/>
                <a:ea typeface="Georgia Bold"/>
                <a:cs typeface="Georgia Bold"/>
                <a:sym typeface="Georgia Bold"/>
              </a:defRPr>
            </a:lvl1pPr>
          </a:lstStyle>
          <a:p>
            <a:pPr lvl="0">
              <a:defRPr sz="1800"/>
            </a:pPr>
            <a:r>
              <a:rPr sz="3200"/>
              <a:t>Una cooperazione rinforzata dalle piattaforme?</a:t>
            </a:r>
          </a:p>
        </p:txBody>
      </p:sp>
    </p:spTree>
  </p:cSld>
  <p:clrMapOvr>
    <a:masterClrMapping/>
  </p:clrMapOvr>
  <p:transitio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8" name="Shape 208"/>
          <p:cNvSpPr/>
          <p:nvPr/>
        </p:nvSpPr>
        <p:spPr>
          <a:xfrm>
            <a:off x="3358274" y="6162066"/>
            <a:ext cx="5314528"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r>
              <a:rPr sz="1200">
                <a:latin typeface="Georgia"/>
                <a:ea typeface="Georgia"/>
                <a:cs typeface="Georgia"/>
                <a:sym typeface="Georgia"/>
              </a:rPr>
              <a:t>Fonte: </a:t>
            </a:r>
            <a:r>
              <a:rPr spc="-5" sz="1200">
                <a:latin typeface="Georgia"/>
                <a:ea typeface="Georgia"/>
                <a:cs typeface="Georgia"/>
                <a:sym typeface="Georgia"/>
              </a:rPr>
              <a:t>Bozzoni, </a:t>
            </a:r>
            <a:r>
              <a:rPr sz="1200">
                <a:latin typeface="Georgia"/>
                <a:ea typeface="Georgia"/>
                <a:cs typeface="Georgia"/>
                <a:sym typeface="Georgia"/>
              </a:rPr>
              <a:t>Venturi, Zandonai, </a:t>
            </a:r>
            <a:r>
              <a:rPr spc="-5" sz="1200">
                <a:latin typeface="Georgia"/>
                <a:ea typeface="Georgia"/>
                <a:cs typeface="Georgia"/>
                <a:sym typeface="Georgia"/>
              </a:rPr>
              <a:t>Piangerelli, </a:t>
            </a:r>
            <a:r>
              <a:rPr sz="1200">
                <a:latin typeface="Georgia"/>
                <a:ea typeface="Georgia"/>
                <a:cs typeface="Georgia"/>
                <a:sym typeface="Georgia"/>
              </a:rPr>
              <a:t>Caroli</a:t>
            </a:r>
            <a:r>
              <a:rPr spc="-25" sz="1200">
                <a:latin typeface="Georgia"/>
                <a:ea typeface="Georgia"/>
                <a:cs typeface="Georgia"/>
                <a:sym typeface="Georgia"/>
              </a:rPr>
              <a:t> </a:t>
            </a:r>
            <a:r>
              <a:rPr sz="1200">
                <a:latin typeface="Georgia"/>
                <a:ea typeface="Georgia"/>
                <a:cs typeface="Georgia"/>
                <a:sym typeface="Georgia"/>
              </a:rPr>
              <a:t>2017</a:t>
            </a:r>
          </a:p>
        </p:txBody>
      </p:sp>
      <p:sp>
        <p:nvSpPr>
          <p:cNvPr id="209" name="Shape 209"/>
          <p:cNvSpPr/>
          <p:nvPr/>
        </p:nvSpPr>
        <p:spPr>
          <a:xfrm>
            <a:off x="453784" y="2177912"/>
            <a:ext cx="8583509" cy="83464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ct val="114300"/>
              </a:lnSpc>
              <a:tabLst>
                <a:tab pos="457200" algn="l"/>
                <a:tab pos="1600200" algn="l"/>
                <a:tab pos="2476500" algn="l"/>
                <a:tab pos="3619500" algn="l"/>
                <a:tab pos="4597400" algn="l"/>
                <a:tab pos="5181600" algn="l"/>
              </a:tabLst>
            </a:pPr>
            <a:r>
              <a:rPr i="1" spc="85" sz="1700">
                <a:solidFill>
                  <a:srgbClr val="030303"/>
                </a:solidFill>
                <a:latin typeface="Georgia"/>
                <a:ea typeface="Georgia"/>
                <a:cs typeface="Georgia"/>
                <a:sym typeface="Georgia"/>
              </a:rPr>
              <a:t>L</a:t>
            </a:r>
            <a:r>
              <a:rPr i="1" spc="15" sz="1700">
                <a:solidFill>
                  <a:srgbClr val="030303"/>
                </a:solidFill>
                <a:latin typeface="Georgia"/>
                <a:ea typeface="Georgia"/>
                <a:cs typeface="Georgia"/>
                <a:sym typeface="Georgia"/>
              </a:rPr>
              <a:t>a</a:t>
            </a:r>
            <a:r>
              <a:rPr i="1" sz="1700">
                <a:solidFill>
                  <a:srgbClr val="030303"/>
                </a:solidFill>
                <a:latin typeface="Georgia"/>
                <a:ea typeface="Georgia"/>
                <a:cs typeface="Georgia"/>
                <a:sym typeface="Georgia"/>
              </a:rPr>
              <a:t>	</a:t>
            </a:r>
            <a:r>
              <a:rPr i="1" spc="80" sz="1700">
                <a:solidFill>
                  <a:srgbClr val="030303"/>
                </a:solidFill>
                <a:latin typeface="Georgia"/>
                <a:ea typeface="Georgia"/>
                <a:cs typeface="Georgia"/>
                <a:sym typeface="Georgia"/>
              </a:rPr>
              <a:t>platfor</a:t>
            </a:r>
            <a:r>
              <a:rPr i="1" spc="25" sz="1700">
                <a:solidFill>
                  <a:srgbClr val="030303"/>
                </a:solidFill>
                <a:latin typeface="Georgia"/>
                <a:ea typeface="Georgia"/>
                <a:cs typeface="Georgia"/>
                <a:sym typeface="Georgia"/>
              </a:rPr>
              <a:t>m</a:t>
            </a:r>
            <a:r>
              <a:rPr i="1" sz="1700">
                <a:solidFill>
                  <a:srgbClr val="030303"/>
                </a:solidFill>
                <a:latin typeface="Georgia"/>
                <a:ea typeface="Georgia"/>
                <a:cs typeface="Georgia"/>
                <a:sym typeface="Georgia"/>
              </a:rPr>
              <a:t>	</a:t>
            </a:r>
            <a:r>
              <a:rPr i="1" spc="85" sz="1700">
                <a:solidFill>
                  <a:srgbClr val="030303"/>
                </a:solidFill>
                <a:latin typeface="Georgia"/>
                <a:ea typeface="Georgia"/>
                <a:cs typeface="Georgia"/>
                <a:sym typeface="Georgia"/>
              </a:rPr>
              <a:t>drive</a:t>
            </a:r>
            <a:r>
              <a:rPr i="1" spc="15" sz="1700">
                <a:solidFill>
                  <a:srgbClr val="030303"/>
                </a:solidFill>
                <a:latin typeface="Georgia"/>
                <a:ea typeface="Georgia"/>
                <a:cs typeface="Georgia"/>
                <a:sym typeface="Georgia"/>
              </a:rPr>
              <a:t>n</a:t>
            </a:r>
            <a:r>
              <a:rPr i="1" sz="1700">
                <a:solidFill>
                  <a:srgbClr val="030303"/>
                </a:solidFill>
                <a:latin typeface="Georgia"/>
                <a:ea typeface="Georgia"/>
                <a:cs typeface="Georgia"/>
                <a:sym typeface="Georgia"/>
              </a:rPr>
              <a:t>	</a:t>
            </a:r>
            <a:r>
              <a:rPr i="1" spc="85" sz="1700">
                <a:solidFill>
                  <a:srgbClr val="030303"/>
                </a:solidFill>
                <a:latin typeface="Georgia"/>
                <a:ea typeface="Georgia"/>
                <a:cs typeface="Georgia"/>
                <a:sym typeface="Georgia"/>
              </a:rPr>
              <a:t>econom</a:t>
            </a:r>
            <a:r>
              <a:rPr i="1" spc="15" sz="1700">
                <a:solidFill>
                  <a:srgbClr val="030303"/>
                </a:solidFill>
                <a:latin typeface="Georgia"/>
                <a:ea typeface="Georgia"/>
                <a:cs typeface="Georgia"/>
                <a:sym typeface="Georgia"/>
              </a:rPr>
              <a:t>y</a:t>
            </a:r>
            <a:r>
              <a:rPr i="1" sz="1700">
                <a:solidFill>
                  <a:srgbClr val="030303"/>
                </a:solidFill>
                <a:latin typeface="Georgia"/>
                <a:ea typeface="Georgia"/>
                <a:cs typeface="Georgia"/>
                <a:sym typeface="Georgia"/>
              </a:rPr>
              <a:t>	</a:t>
            </a:r>
            <a:r>
              <a:rPr i="1" spc="80" sz="1700">
                <a:solidFill>
                  <a:srgbClr val="030303"/>
                </a:solidFill>
                <a:latin typeface="Georgia"/>
                <a:ea typeface="Georgia"/>
                <a:cs typeface="Georgia"/>
                <a:sym typeface="Georgia"/>
              </a:rPr>
              <a:t>postul</a:t>
            </a:r>
            <a:r>
              <a:rPr i="1" spc="15" sz="1700">
                <a:solidFill>
                  <a:srgbClr val="030303"/>
                </a:solidFill>
                <a:latin typeface="Georgia"/>
                <a:ea typeface="Georgia"/>
                <a:cs typeface="Georgia"/>
                <a:sym typeface="Georgia"/>
              </a:rPr>
              <a:t>a</a:t>
            </a:r>
            <a:r>
              <a:rPr i="1" sz="1700">
                <a:solidFill>
                  <a:srgbClr val="030303"/>
                </a:solidFill>
                <a:latin typeface="Georgia"/>
                <a:ea typeface="Georgia"/>
                <a:cs typeface="Georgia"/>
                <a:sym typeface="Georgia"/>
              </a:rPr>
              <a:t>	</a:t>
            </a:r>
            <a:r>
              <a:rPr i="1" spc="85" sz="1700">
                <a:solidFill>
                  <a:srgbClr val="030303"/>
                </a:solidFill>
                <a:latin typeface="Georgia"/>
                <a:ea typeface="Georgia"/>
                <a:cs typeface="Georgia"/>
                <a:sym typeface="Georgia"/>
              </a:rPr>
              <a:t>un</a:t>
            </a:r>
            <a:r>
              <a:rPr i="1" spc="15" sz="1700">
                <a:solidFill>
                  <a:srgbClr val="030303"/>
                </a:solidFill>
                <a:latin typeface="Georgia"/>
                <a:ea typeface="Georgia"/>
                <a:cs typeface="Georgia"/>
                <a:sym typeface="Georgia"/>
              </a:rPr>
              <a:t>a</a:t>
            </a:r>
            <a:r>
              <a:rPr i="1" sz="1700">
                <a:solidFill>
                  <a:srgbClr val="030303"/>
                </a:solidFill>
                <a:latin typeface="Georgia"/>
                <a:ea typeface="Georgia"/>
                <a:cs typeface="Georgia"/>
                <a:sym typeface="Georgia"/>
              </a:rPr>
              <a:t>	</a:t>
            </a:r>
            <a:r>
              <a:rPr i="1" spc="85" sz="1700">
                <a:solidFill>
                  <a:srgbClr val="030303"/>
                </a:solidFill>
                <a:latin typeface="Georgia"/>
                <a:ea typeface="Georgia"/>
                <a:cs typeface="Georgia"/>
                <a:sym typeface="Georgia"/>
              </a:rPr>
              <a:t>produzione </a:t>
            </a:r>
            <a:r>
              <a:rPr i="1" spc="85" sz="1700">
                <a:solidFill>
                  <a:srgbClr val="030303"/>
                </a:solidFill>
                <a:latin typeface="Georgia"/>
                <a:ea typeface="Georgia"/>
                <a:cs typeface="Georgia"/>
                <a:sym typeface="Georgia"/>
              </a:rPr>
              <a:t>di valore</a:t>
            </a:r>
            <a:r>
              <a:rPr i="1" spc="75" sz="1700">
                <a:solidFill>
                  <a:srgbClr val="030303"/>
                </a:solidFill>
                <a:latin typeface="Georgia"/>
                <a:ea typeface="Georgia"/>
                <a:cs typeface="Georgia"/>
                <a:sym typeface="Georgia"/>
              </a:rPr>
              <a:t> </a:t>
            </a:r>
            <a:r>
              <a:rPr i="1" spc="10" sz="1700">
                <a:solidFill>
                  <a:srgbClr val="030303"/>
                </a:solidFill>
                <a:latin typeface="Georgia"/>
                <a:ea typeface="Georgia"/>
                <a:cs typeface="Georgia"/>
                <a:sym typeface="Georgia"/>
              </a:rPr>
              <a:t>caratterizzata </a:t>
            </a:r>
            <a:r>
              <a:rPr i="1" spc="15" sz="1700">
                <a:solidFill>
                  <a:srgbClr val="030303"/>
                </a:solidFill>
                <a:latin typeface="Georgia"/>
                <a:ea typeface="Georgia"/>
                <a:cs typeface="Georgia"/>
                <a:sym typeface="Georgia"/>
              </a:rPr>
              <a:t>da </a:t>
            </a:r>
            <a:r>
              <a:rPr i="1" spc="10" sz="1700">
                <a:solidFill>
                  <a:srgbClr val="030303"/>
                </a:solidFill>
                <a:latin typeface="Georgia"/>
                <a:ea typeface="Georgia"/>
                <a:cs typeface="Georgia"/>
                <a:sym typeface="Georgia"/>
              </a:rPr>
              <a:t>crescenti livelli di</a:t>
            </a:r>
            <a:r>
              <a:rPr i="1" spc="-25" sz="1700">
                <a:solidFill>
                  <a:srgbClr val="030303"/>
                </a:solidFill>
                <a:latin typeface="Georgia"/>
                <a:ea typeface="Georgia"/>
                <a:cs typeface="Georgia"/>
                <a:sym typeface="Georgia"/>
              </a:rPr>
              <a:t> </a:t>
            </a:r>
            <a:r>
              <a:rPr i="1" spc="10" sz="1700">
                <a:solidFill>
                  <a:srgbClr val="030303"/>
                </a:solidFill>
                <a:latin typeface="Georgia"/>
                <a:ea typeface="Georgia"/>
                <a:cs typeface="Georgia"/>
                <a:sym typeface="Georgia"/>
              </a:rPr>
              <a:t>decentralizzazione.</a:t>
            </a:r>
            <a:endParaRPr i="1" spc="10" sz="1700">
              <a:solidFill>
                <a:srgbClr val="030303"/>
              </a:solidFill>
              <a:latin typeface="Georgia"/>
              <a:ea typeface="Georgia"/>
              <a:cs typeface="Georgia"/>
              <a:sym typeface="Georgia"/>
            </a:endParaRPr>
          </a:p>
        </p:txBody>
      </p:sp>
      <p:sp>
        <p:nvSpPr>
          <p:cNvPr id="210" name="Shape 210"/>
          <p:cNvSpPr/>
          <p:nvPr>
            <p:ph type="body" idx="1"/>
          </p:nvPr>
        </p:nvSpPr>
        <p:spPr>
          <a:xfrm>
            <a:off x="492483" y="3121131"/>
            <a:ext cx="11046111" cy="2465421"/>
          </a:xfrm>
          <a:prstGeom prst="rect">
            <a:avLst/>
          </a:prstGeom>
          <a:extLst>
            <a:ext uri="{C572A759-6A51-4108-AA02-DFA0A04FC94B}">
              <ma14:wrappingTextBoxFlag xmlns:ma14="http://schemas.microsoft.com/office/mac/drawingml/2011/main" val="1"/>
            </a:ext>
          </a:extLst>
        </p:spPr>
        <p:txBody>
          <a:bodyPr/>
          <a:lstStyle/>
          <a:p>
            <a:pPr lvl="0" marL="0" indent="0">
              <a:lnSpc>
                <a:spcPct val="100000"/>
              </a:lnSpc>
              <a:buSzTx/>
              <a:buNone/>
              <a:defRPr sz="1800"/>
            </a:pPr>
            <a:endParaRPr i="1" sz="2300">
              <a:solidFill>
                <a:srgbClr val="030303"/>
              </a:solidFill>
              <a:latin typeface="Times New Roman"/>
              <a:ea typeface="Times New Roman"/>
              <a:cs typeface="Times New Roman"/>
              <a:sym typeface="Times New Roman"/>
            </a:endParaRPr>
          </a:p>
          <a:p>
            <a:pPr lvl="0" marL="12700" algn="just">
              <a:lnSpc>
                <a:spcPct val="100000"/>
              </a:lnSpc>
              <a:defRPr sz="1800"/>
            </a:pPr>
            <a:r>
              <a:rPr i="1" sz="1700">
                <a:solidFill>
                  <a:srgbClr val="030303"/>
                </a:solidFill>
              </a:rPr>
              <a:t>Dal top down al bottom up, dal taylorismo al tailor</a:t>
            </a:r>
            <a:r>
              <a:rPr i="1" spc="-100" sz="1700">
                <a:solidFill>
                  <a:srgbClr val="030303"/>
                </a:solidFill>
              </a:rPr>
              <a:t> </a:t>
            </a:r>
            <a:r>
              <a:rPr i="1" sz="1700">
                <a:solidFill>
                  <a:srgbClr val="030303"/>
                </a:solidFill>
              </a:rPr>
              <a:t>made.</a:t>
            </a:r>
            <a:endParaRPr i="1" sz="1700">
              <a:solidFill>
                <a:srgbClr val="030303"/>
              </a:solidFill>
            </a:endParaRPr>
          </a:p>
          <a:p>
            <a:pPr lvl="0">
              <a:lnSpc>
                <a:spcPct val="100000"/>
              </a:lnSpc>
              <a:spcBef>
                <a:spcPts val="0"/>
              </a:spcBef>
              <a:defRPr sz="1800"/>
            </a:pPr>
            <a:endParaRPr i="1" sz="2300">
              <a:solidFill>
                <a:srgbClr val="030303"/>
              </a:solidFill>
              <a:latin typeface="Times New Roman"/>
              <a:ea typeface="Times New Roman"/>
              <a:cs typeface="Times New Roman"/>
              <a:sym typeface="Times New Roman"/>
            </a:endParaRPr>
          </a:p>
          <a:p>
            <a:pPr lvl="0" marL="12700" algn="just">
              <a:lnSpc>
                <a:spcPct val="100000"/>
              </a:lnSpc>
              <a:defRPr sz="1800"/>
            </a:pPr>
            <a:r>
              <a:rPr i="1" sz="1700">
                <a:solidFill>
                  <a:srgbClr val="030303"/>
                </a:solidFill>
              </a:rPr>
              <a:t>In</a:t>
            </a:r>
            <a:r>
              <a:rPr i="1" spc="300" sz="1700">
                <a:solidFill>
                  <a:srgbClr val="030303"/>
                </a:solidFill>
              </a:rPr>
              <a:t> </a:t>
            </a:r>
            <a:r>
              <a:rPr i="1" sz="1700">
                <a:solidFill>
                  <a:srgbClr val="030303"/>
                </a:solidFill>
              </a:rPr>
              <a:t>un</a:t>
            </a:r>
            <a:r>
              <a:rPr i="1" spc="300" sz="1700">
                <a:solidFill>
                  <a:srgbClr val="030303"/>
                </a:solidFill>
              </a:rPr>
              <a:t> </a:t>
            </a:r>
            <a:r>
              <a:rPr i="1" sz="1700">
                <a:solidFill>
                  <a:srgbClr val="030303"/>
                </a:solidFill>
              </a:rPr>
              <a:t>mondo</a:t>
            </a:r>
            <a:r>
              <a:rPr i="1" spc="300" sz="1700">
                <a:solidFill>
                  <a:srgbClr val="030303"/>
                </a:solidFill>
              </a:rPr>
              <a:t> </a:t>
            </a:r>
            <a:r>
              <a:rPr i="1" sz="1700">
                <a:solidFill>
                  <a:srgbClr val="030303"/>
                </a:solidFill>
              </a:rPr>
              <a:t>di</a:t>
            </a:r>
            <a:r>
              <a:rPr i="1" spc="300" sz="1700">
                <a:solidFill>
                  <a:srgbClr val="030303"/>
                </a:solidFill>
              </a:rPr>
              <a:t> </a:t>
            </a:r>
            <a:r>
              <a:rPr i="1" sz="1700">
                <a:solidFill>
                  <a:srgbClr val="030303"/>
                </a:solidFill>
              </a:rPr>
              <a:t>crescenti</a:t>
            </a:r>
            <a:r>
              <a:rPr i="1" spc="300" sz="1700">
                <a:solidFill>
                  <a:srgbClr val="030303"/>
                </a:solidFill>
              </a:rPr>
              <a:t> </a:t>
            </a:r>
            <a:r>
              <a:rPr i="1" sz="1700">
                <a:solidFill>
                  <a:srgbClr val="030303"/>
                </a:solidFill>
              </a:rPr>
              <a:t>disuguaglianze,</a:t>
            </a:r>
            <a:r>
              <a:rPr i="1" spc="300" sz="1700">
                <a:solidFill>
                  <a:srgbClr val="030303"/>
                </a:solidFill>
              </a:rPr>
              <a:t> </a:t>
            </a:r>
            <a:r>
              <a:rPr i="1" sz="1700">
                <a:solidFill>
                  <a:srgbClr val="030303"/>
                </a:solidFill>
              </a:rPr>
              <a:t>imprese</a:t>
            </a:r>
            <a:r>
              <a:rPr i="1" spc="300" sz="1700">
                <a:solidFill>
                  <a:srgbClr val="030303"/>
                </a:solidFill>
              </a:rPr>
              <a:t> </a:t>
            </a:r>
            <a:r>
              <a:rPr i="1" sz="1700">
                <a:solidFill>
                  <a:srgbClr val="030303"/>
                </a:solidFill>
              </a:rPr>
              <a:t>e</a:t>
            </a:r>
            <a:r>
              <a:rPr i="1" spc="300" sz="1700">
                <a:solidFill>
                  <a:srgbClr val="030303"/>
                </a:solidFill>
              </a:rPr>
              <a:t> </a:t>
            </a:r>
            <a:r>
              <a:rPr i="1" sz="1700">
                <a:solidFill>
                  <a:srgbClr val="030303"/>
                </a:solidFill>
              </a:rPr>
              <a:t>modelli</a:t>
            </a:r>
            <a:r>
              <a:rPr i="1" spc="300" sz="1700">
                <a:solidFill>
                  <a:srgbClr val="030303"/>
                </a:solidFill>
              </a:rPr>
              <a:t> </a:t>
            </a:r>
            <a:r>
              <a:rPr i="1" sz="1700">
                <a:solidFill>
                  <a:srgbClr val="030303"/>
                </a:solidFill>
              </a:rPr>
              <a:t>in</a:t>
            </a:r>
            <a:r>
              <a:rPr i="1" spc="300" sz="1700">
                <a:solidFill>
                  <a:srgbClr val="030303"/>
                </a:solidFill>
              </a:rPr>
              <a:t> </a:t>
            </a:r>
            <a:r>
              <a:rPr i="1" sz="1700">
                <a:solidFill>
                  <a:srgbClr val="030303"/>
                </a:solidFill>
              </a:rPr>
              <a:t>grado</a:t>
            </a:r>
            <a:r>
              <a:rPr i="1" spc="300" sz="1700">
                <a:solidFill>
                  <a:srgbClr val="030303"/>
                </a:solidFill>
              </a:rPr>
              <a:t> </a:t>
            </a:r>
            <a:r>
              <a:rPr i="1" sz="1700">
                <a:solidFill>
                  <a:srgbClr val="030303"/>
                </a:solidFill>
              </a:rPr>
              <a:t>di</a:t>
            </a:r>
            <a:r>
              <a:rPr i="1" sz="1700">
                <a:solidFill>
                  <a:srgbClr val="030303"/>
                </a:solidFill>
              </a:rPr>
              <a:t> incidere	sull’accesso e sulla proprietà dei fattori potrebbero costituire fonte di reddito per una fascia più larga di popolazione.</a:t>
            </a:r>
          </a:p>
        </p:txBody>
      </p:sp>
      <p:sp>
        <p:nvSpPr>
          <p:cNvPr id="211" name="Shape 211"/>
          <p:cNvSpPr/>
          <p:nvPr/>
        </p:nvSpPr>
        <p:spPr>
          <a:xfrm>
            <a:off x="5851707" y="399003"/>
            <a:ext cx="327661" cy="3456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12700">
              <a:spcBef>
                <a:spcPts val="100"/>
              </a:spcBef>
              <a:defRPr sz="2400">
                <a:solidFill>
                  <a:srgbClr val="FFFFFF"/>
                </a:solidFill>
                <a:latin typeface="Arial Bold"/>
                <a:ea typeface="Arial Bold"/>
                <a:cs typeface="Arial Bold"/>
                <a:sym typeface="Arial Bold"/>
              </a:defRPr>
            </a:lvl1pPr>
          </a:lstStyle>
          <a:p>
            <a:pPr lvl="0">
              <a:defRPr sz="1800">
                <a:solidFill>
                  <a:srgbClr val="000000"/>
                </a:solidFill>
              </a:defRPr>
            </a:pPr>
            <a:r>
              <a:rPr sz="2400">
                <a:solidFill>
                  <a:srgbClr val="FFFFFF"/>
                </a:solidFill>
              </a:rPr>
              <a:t>A</a:t>
            </a:r>
          </a:p>
        </p:txBody>
      </p:sp>
      <p:sp>
        <p:nvSpPr>
          <p:cNvPr id="212" name="Shape 212"/>
          <p:cNvSpPr/>
          <p:nvPr>
            <p:ph type="title"/>
          </p:nvPr>
        </p:nvSpPr>
        <p:spPr>
          <a:xfrm>
            <a:off x="779367" y="773267"/>
            <a:ext cx="10800002" cy="1421543"/>
          </a:xfrm>
          <a:prstGeom prst="rect">
            <a:avLst/>
          </a:prstGeom>
          <a:extLst>
            <a:ext uri="{C572A759-6A51-4108-AA02-DFA0A04FC94B}">
              <ma14:wrappingTextBoxFlag xmlns:ma14="http://schemas.microsoft.com/office/mac/drawingml/2011/main" val="1"/>
            </a:ext>
          </a:extLst>
        </p:spPr>
        <p:txBody>
          <a:bodyPr/>
          <a:lstStyle/>
          <a:p>
            <a:pPr lvl="0" marR="5080" indent="12700" algn="ctr">
              <a:lnSpc>
                <a:spcPct val="100000"/>
              </a:lnSpc>
              <a:spcBef>
                <a:spcPts val="200"/>
              </a:spcBef>
              <a:defRPr sz="1800"/>
            </a:pPr>
            <a:r>
              <a:rPr sz="3000">
                <a:latin typeface="Georgia Bold"/>
                <a:ea typeface="Georgia Bold"/>
                <a:cs typeface="Georgia Bold"/>
                <a:sym typeface="Georgia Bold"/>
              </a:rPr>
              <a:t>I </a:t>
            </a:r>
            <a:r>
              <a:rPr spc="-100" sz="3000">
                <a:latin typeface="Georgia Bold"/>
                <a:ea typeface="Georgia Bold"/>
                <a:cs typeface="Georgia Bold"/>
                <a:sym typeface="Georgia Bold"/>
              </a:rPr>
              <a:t>postulati dell’economia platform-driven:  decentralizzazione </a:t>
            </a:r>
            <a:r>
              <a:rPr sz="3000">
                <a:latin typeface="Georgia Bold"/>
                <a:ea typeface="Georgia Bold"/>
                <a:cs typeface="Georgia Bold"/>
                <a:sym typeface="Georgia Bold"/>
              </a:rPr>
              <a:t>e </a:t>
            </a:r>
            <a:r>
              <a:rPr spc="-100" sz="3000">
                <a:latin typeface="Georgia Bold"/>
                <a:ea typeface="Georgia Bold"/>
                <a:cs typeface="Georgia Bold"/>
                <a:sym typeface="Georgia Bold"/>
              </a:rPr>
              <a:t>accesso </a:t>
            </a:r>
            <a:r>
              <a:rPr sz="3000">
                <a:latin typeface="Georgia Bold"/>
                <a:ea typeface="Georgia Bold"/>
                <a:cs typeface="Georgia Bold"/>
                <a:sym typeface="Georgia Bold"/>
              </a:rPr>
              <a:t>ai </a:t>
            </a:r>
            <a:r>
              <a:rPr spc="-100" sz="3000">
                <a:latin typeface="Georgia Bold"/>
                <a:ea typeface="Georgia Bold"/>
                <a:cs typeface="Georgia Bold"/>
                <a:sym typeface="Georgia Bold"/>
              </a:rPr>
              <a:t>fattori </a:t>
            </a:r>
            <a:r>
              <a:rPr sz="3000">
                <a:latin typeface="Georgia Bold"/>
                <a:ea typeface="Georgia Bold"/>
                <a:cs typeface="Georgia Bold"/>
                <a:sym typeface="Georgia Bold"/>
              </a:rPr>
              <a:t>di </a:t>
            </a:r>
            <a:r>
              <a:rPr spc="-100" sz="3000">
                <a:latin typeface="Georgia Bold"/>
                <a:ea typeface="Georgia Bold"/>
                <a:cs typeface="Georgia Bold"/>
                <a:sym typeface="Georgia Bold"/>
              </a:rPr>
              <a:t>produzione</a:t>
            </a:r>
          </a:p>
        </p:txBody>
      </p:sp>
    </p:spTree>
  </p:cSld>
  <p:clrMapOvr>
    <a:masterClrMapping/>
  </p:clrMapOvr>
  <p:transitio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Shape 214"/>
          <p:cNvSpPr/>
          <p:nvPr>
            <p:ph type="title"/>
          </p:nvPr>
        </p:nvSpPr>
        <p:spPr>
          <a:xfrm>
            <a:off x="226633" y="1196903"/>
            <a:ext cx="11790227" cy="418641"/>
          </a:xfrm>
          <a:prstGeom prst="rect">
            <a:avLst/>
          </a:prstGeom>
          <a:extLst>
            <a:ext uri="{C572A759-6A51-4108-AA02-DFA0A04FC94B}">
              <ma14:wrappingTextBoxFlag xmlns:ma14="http://schemas.microsoft.com/office/mac/drawingml/2011/main" val="1"/>
            </a:ext>
          </a:extLst>
        </p:spPr>
        <p:txBody>
          <a:bodyPr/>
          <a:lstStyle/>
          <a:p>
            <a:pPr lvl="0" marR="5080" indent="12700" algn="ctr">
              <a:lnSpc>
                <a:spcPct val="103400"/>
              </a:lnSpc>
              <a:defRPr sz="1800"/>
            </a:pPr>
            <a:r>
              <a:rPr spc="-100" sz="2800">
                <a:latin typeface="Georgia Bold"/>
                <a:ea typeface="Georgia Bold"/>
                <a:cs typeface="Georgia Bold"/>
                <a:sym typeface="Georgia Bold"/>
              </a:rPr>
              <a:t>Piattaforma </a:t>
            </a:r>
            <a:r>
              <a:rPr sz="2800">
                <a:latin typeface="Georgia Bold"/>
                <a:ea typeface="Georgia Bold"/>
                <a:cs typeface="Georgia Bold"/>
                <a:sym typeface="Georgia Bold"/>
              </a:rPr>
              <a:t>e </a:t>
            </a:r>
            <a:r>
              <a:rPr spc="-100" sz="2800">
                <a:latin typeface="Georgia Bold"/>
                <a:ea typeface="Georgia Bold"/>
                <a:cs typeface="Georgia Bold"/>
                <a:sym typeface="Georgia Bold"/>
              </a:rPr>
              <a:t>Cooperazione:  minimi comun denominatori</a:t>
            </a:r>
          </a:p>
        </p:txBody>
      </p:sp>
      <p:sp>
        <p:nvSpPr>
          <p:cNvPr id="215" name="Shape 215"/>
          <p:cNvSpPr/>
          <p:nvPr/>
        </p:nvSpPr>
        <p:spPr>
          <a:xfrm>
            <a:off x="175210" y="3703428"/>
            <a:ext cx="11841650" cy="264920"/>
          </a:xfrm>
          <a:prstGeom prst="rect">
            <a:avLst/>
          </a:prstGeom>
          <a:blipFill>
            <a:blip r:embed="rId2"/>
            <a:stretch>
              <a:fillRect/>
            </a:stretch>
          </a:blipFill>
          <a:ln w="12700">
            <a:miter lim="400000"/>
          </a:ln>
        </p:spPr>
        <p:txBody>
          <a:bodyPr lIns="0" tIns="0" rIns="0" bIns="0"/>
          <a:lstStyle/>
          <a:p>
            <a:pPr lvl="0"/>
          </a:p>
        </p:txBody>
      </p:sp>
      <p:sp>
        <p:nvSpPr>
          <p:cNvPr id="216" name="Shape 216"/>
          <p:cNvSpPr/>
          <p:nvPr/>
        </p:nvSpPr>
        <p:spPr>
          <a:xfrm>
            <a:off x="226633" y="3798179"/>
            <a:ext cx="11643405" cy="357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569" y="31"/>
                </a:lnTo>
                <a:lnTo>
                  <a:pt x="21600" y="0"/>
                </a:lnTo>
              </a:path>
            </a:pathLst>
          </a:custGeom>
          <a:ln w="25399">
            <a:solidFill>
              <a:srgbClr val="4F81BD"/>
            </a:solidFill>
          </a:ln>
        </p:spPr>
        <p:txBody>
          <a:bodyPr lIns="0" tIns="0" rIns="0" bIns="0"/>
          <a:lstStyle/>
          <a:p>
            <a:pPr lvl="0"/>
          </a:p>
        </p:txBody>
      </p:sp>
      <p:sp>
        <p:nvSpPr>
          <p:cNvPr id="217" name="Shape 217"/>
          <p:cNvSpPr/>
          <p:nvPr/>
        </p:nvSpPr>
        <p:spPr>
          <a:xfrm>
            <a:off x="11762078" y="3722363"/>
            <a:ext cx="203356" cy="152133"/>
          </a:xfrm>
          <a:prstGeom prst="rect">
            <a:avLst/>
          </a:prstGeom>
          <a:blipFill>
            <a:blip r:embed="rId3"/>
            <a:stretch>
              <a:fillRect/>
            </a:stretch>
          </a:blipFill>
          <a:ln w="12700">
            <a:miter lim="400000"/>
          </a:ln>
        </p:spPr>
        <p:txBody>
          <a:bodyPr lIns="0" tIns="0" rIns="0" bIns="0"/>
          <a:lstStyle/>
          <a:p>
            <a:pPr lvl="0"/>
          </a:p>
        </p:txBody>
      </p:sp>
      <p:sp>
        <p:nvSpPr>
          <p:cNvPr id="218" name="Shape 218"/>
          <p:cNvSpPr/>
          <p:nvPr/>
        </p:nvSpPr>
        <p:spPr>
          <a:xfrm>
            <a:off x="716939" y="2025948"/>
            <a:ext cx="2838875" cy="9614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1900"/>
              </a:lnSpc>
              <a:spcBef>
                <a:spcPts val="100"/>
              </a:spcBef>
            </a:pPr>
            <a:r>
              <a:rPr i="1" sz="1600">
                <a:latin typeface="Georgia"/>
                <a:ea typeface="Georgia"/>
                <a:cs typeface="Georgia"/>
                <a:sym typeface="Georgia"/>
              </a:rPr>
              <a:t>La </a:t>
            </a:r>
            <a:r>
              <a:rPr i="1" spc="-5" sz="1600">
                <a:latin typeface="Georgia"/>
                <a:ea typeface="Georgia"/>
                <a:cs typeface="Georgia"/>
                <a:sym typeface="Georgia"/>
              </a:rPr>
              <a:t>capacità </a:t>
            </a:r>
            <a:r>
              <a:rPr i="1" sz="1600">
                <a:latin typeface="Georgia"/>
                <a:ea typeface="Georgia"/>
                <a:cs typeface="Georgia"/>
                <a:sym typeface="Georgia"/>
              </a:rPr>
              <a:t>di  aggregare il </a:t>
            </a:r>
            <a:r>
              <a:rPr i="1" spc="-5" sz="1600">
                <a:latin typeface="Georgia"/>
                <a:ea typeface="Georgia"/>
                <a:cs typeface="Georgia"/>
                <a:sym typeface="Georgia"/>
              </a:rPr>
              <a:t>lato  distribuito </a:t>
            </a:r>
            <a:r>
              <a:rPr i="1" sz="1600">
                <a:latin typeface="Georgia"/>
                <a:ea typeface="Georgia"/>
                <a:cs typeface="Georgia"/>
                <a:sym typeface="Georgia"/>
              </a:rPr>
              <a:t>e </a:t>
            </a:r>
            <a:r>
              <a:rPr i="1" spc="-5" sz="1600">
                <a:latin typeface="Georgia"/>
                <a:ea typeface="Georgia"/>
                <a:cs typeface="Georgia"/>
                <a:sym typeface="Georgia"/>
              </a:rPr>
              <a:t>radicato  della produzione, come  </a:t>
            </a:r>
            <a:r>
              <a:rPr i="1" sz="1600">
                <a:latin typeface="Georgia"/>
                <a:ea typeface="Georgia"/>
                <a:cs typeface="Georgia"/>
                <a:sym typeface="Georgia"/>
              </a:rPr>
              <a:t>nel </a:t>
            </a:r>
            <a:r>
              <a:rPr i="1" spc="-5" sz="1600">
                <a:latin typeface="Georgia"/>
                <a:ea typeface="Georgia"/>
                <a:cs typeface="Georgia"/>
                <a:sym typeface="Georgia"/>
              </a:rPr>
              <a:t>settore  agroalimentare;</a:t>
            </a:r>
          </a:p>
        </p:txBody>
      </p:sp>
      <p:sp>
        <p:nvSpPr>
          <p:cNvPr id="219" name="Shape 219"/>
          <p:cNvSpPr/>
          <p:nvPr/>
        </p:nvSpPr>
        <p:spPr>
          <a:xfrm>
            <a:off x="1046559" y="4119600"/>
            <a:ext cx="3653368" cy="965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spcBef>
                <a:spcPts val="100"/>
              </a:spcBef>
              <a:tabLst>
                <a:tab pos="469900" algn="l"/>
                <a:tab pos="1816100" algn="l"/>
                <a:tab pos="2222500" algn="l"/>
              </a:tabLst>
            </a:pPr>
            <a:r>
              <a:rPr i="1" spc="190" sz="1600">
                <a:latin typeface="Georgia"/>
                <a:ea typeface="Georgia"/>
                <a:cs typeface="Georgia"/>
                <a:sym typeface="Georgia"/>
              </a:rPr>
              <a:t>La</a:t>
            </a:r>
            <a:r>
              <a:rPr i="1" spc="190" sz="1600">
                <a:latin typeface="Georgia"/>
                <a:ea typeface="Georgia"/>
                <a:cs typeface="Georgia"/>
                <a:sym typeface="Georgia"/>
              </a:rPr>
              <a:t> </a:t>
            </a:r>
            <a:r>
              <a:rPr i="1" sz="1600">
                <a:latin typeface="Georgia"/>
                <a:ea typeface="Georgia"/>
                <a:cs typeface="Georgia"/>
                <a:sym typeface="Georgia"/>
              </a:rPr>
              <a:t>ri</a:t>
            </a:r>
            <a:r>
              <a:rPr i="1" sz="1600">
                <a:latin typeface="Georgia"/>
                <a:ea typeface="Georgia"/>
                <a:cs typeface="Georgia"/>
                <a:sym typeface="Georgia"/>
              </a:rPr>
              <a:t>chiesta </a:t>
            </a:r>
            <a:r>
              <a:rPr i="1" sz="1600">
                <a:latin typeface="Georgia"/>
                <a:ea typeface="Georgia"/>
                <a:cs typeface="Georgia"/>
                <a:sym typeface="Georgia"/>
              </a:rPr>
              <a:t>di</a:t>
            </a:r>
            <a:r>
              <a:rPr i="1" sz="1600">
                <a:latin typeface="Georgia"/>
                <a:ea typeface="Georgia"/>
                <a:cs typeface="Georgia"/>
                <a:sym typeface="Georgia"/>
              </a:rPr>
              <a:t> </a:t>
            </a:r>
            <a:r>
              <a:rPr i="1" sz="1600">
                <a:latin typeface="Georgia"/>
                <a:ea typeface="Georgia"/>
                <a:cs typeface="Georgia"/>
                <a:sym typeface="Georgia"/>
              </a:rPr>
              <a:t>u</a:t>
            </a:r>
            <a:r>
              <a:rPr i="1" sz="1600">
                <a:latin typeface="Georgia"/>
                <a:ea typeface="Georgia"/>
                <a:cs typeface="Georgia"/>
                <a:sym typeface="Georgia"/>
              </a:rPr>
              <a:t>na</a:t>
            </a:r>
            <a:r>
              <a:rPr i="1" spc="-10" sz="1600">
                <a:latin typeface="Georgia"/>
                <a:ea typeface="Georgia"/>
                <a:cs typeface="Georgia"/>
                <a:sym typeface="Georgia"/>
              </a:rPr>
              <a:t> partecipazione più incisiva a livello sociale, politico ed economico attraverso modelli di governance inclusivi</a:t>
            </a:r>
          </a:p>
        </p:txBody>
      </p:sp>
      <p:sp>
        <p:nvSpPr>
          <p:cNvPr id="220" name="Shape 220"/>
          <p:cNvSpPr/>
          <p:nvPr/>
        </p:nvSpPr>
        <p:spPr>
          <a:xfrm>
            <a:off x="3777594" y="2030186"/>
            <a:ext cx="3533989" cy="96149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1900"/>
              </a:lnSpc>
              <a:spcBef>
                <a:spcPts val="100"/>
              </a:spcBef>
            </a:pPr>
            <a:r>
              <a:rPr i="1" sz="1600">
                <a:latin typeface="Georgia"/>
                <a:ea typeface="Georgia"/>
                <a:cs typeface="Georgia"/>
                <a:sym typeface="Georgia"/>
              </a:rPr>
              <a:t>La </a:t>
            </a:r>
            <a:r>
              <a:rPr i="1" spc="-5" sz="1600">
                <a:latin typeface="Georgia"/>
                <a:ea typeface="Georgia"/>
                <a:cs typeface="Georgia"/>
                <a:sym typeface="Georgia"/>
              </a:rPr>
              <a:t>necessità </a:t>
            </a:r>
            <a:r>
              <a:rPr i="1" sz="1600">
                <a:latin typeface="Georgia"/>
                <a:ea typeface="Georgia"/>
                <a:cs typeface="Georgia"/>
                <a:sym typeface="Georgia"/>
              </a:rPr>
              <a:t>di </a:t>
            </a:r>
            <a:r>
              <a:rPr i="1" spc="-5" sz="1600">
                <a:latin typeface="Georgia"/>
                <a:ea typeface="Georgia"/>
                <a:cs typeface="Georgia"/>
                <a:sym typeface="Georgia"/>
              </a:rPr>
              <a:t>“mettere </a:t>
            </a:r>
            <a:r>
              <a:rPr i="1" sz="1600">
                <a:latin typeface="Georgia"/>
                <a:ea typeface="Georgia"/>
                <a:cs typeface="Georgia"/>
                <a:sym typeface="Georgia"/>
              </a:rPr>
              <a:t>in  </a:t>
            </a:r>
            <a:r>
              <a:rPr i="1" spc="-5" sz="1600">
                <a:latin typeface="Georgia"/>
                <a:ea typeface="Georgia"/>
                <a:cs typeface="Georgia"/>
                <a:sym typeface="Georgia"/>
              </a:rPr>
              <a:t>pratica” obiettivi di interesse  </a:t>
            </a:r>
            <a:r>
              <a:rPr i="1" sz="1600">
                <a:latin typeface="Georgia"/>
                <a:ea typeface="Georgia"/>
                <a:cs typeface="Georgia"/>
                <a:sym typeface="Georgia"/>
              </a:rPr>
              <a:t>generale, ad </a:t>
            </a:r>
            <a:r>
              <a:rPr i="1" spc="-5" sz="1600">
                <a:latin typeface="Georgia"/>
                <a:ea typeface="Georgia"/>
                <a:cs typeface="Georgia"/>
                <a:sym typeface="Georgia"/>
              </a:rPr>
              <a:t>esempio  attraverso </a:t>
            </a:r>
            <a:r>
              <a:rPr i="1" sz="1600">
                <a:latin typeface="Georgia"/>
                <a:ea typeface="Georgia"/>
                <a:cs typeface="Georgia"/>
                <a:sym typeface="Georgia"/>
              </a:rPr>
              <a:t>il welfare </a:t>
            </a:r>
            <a:r>
              <a:rPr i="1" spc="-5" sz="1600">
                <a:latin typeface="Georgia"/>
                <a:ea typeface="Georgia"/>
                <a:cs typeface="Georgia"/>
                <a:sym typeface="Georgia"/>
              </a:rPr>
              <a:t>di  comunità</a:t>
            </a:r>
          </a:p>
        </p:txBody>
      </p:sp>
      <p:sp>
        <p:nvSpPr>
          <p:cNvPr id="221" name="Shape 221"/>
          <p:cNvSpPr/>
          <p:nvPr/>
        </p:nvSpPr>
        <p:spPr>
          <a:xfrm>
            <a:off x="7687150" y="2036316"/>
            <a:ext cx="3572088" cy="7201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1900"/>
              </a:lnSpc>
              <a:spcBef>
                <a:spcPts val="100"/>
              </a:spcBef>
            </a:pPr>
            <a:r>
              <a:rPr i="1" spc="-5" sz="1600">
                <a:latin typeface="Georgia"/>
                <a:ea typeface="Georgia"/>
                <a:cs typeface="Georgia"/>
                <a:sym typeface="Georgia"/>
              </a:rPr>
              <a:t>L’esigenza </a:t>
            </a:r>
            <a:r>
              <a:rPr i="1" sz="1600">
                <a:latin typeface="Georgia"/>
                <a:ea typeface="Georgia"/>
                <a:cs typeface="Georgia"/>
                <a:sym typeface="Georgia"/>
              </a:rPr>
              <a:t>di </a:t>
            </a:r>
            <a:r>
              <a:rPr i="1" spc="-5" sz="1600">
                <a:latin typeface="Georgia"/>
                <a:ea typeface="Georgia"/>
                <a:cs typeface="Georgia"/>
                <a:sym typeface="Georgia"/>
              </a:rPr>
              <a:t>una crescente  personalizzazione dei servizi,  </a:t>
            </a:r>
            <a:r>
              <a:rPr i="1" sz="1600">
                <a:latin typeface="Georgia"/>
                <a:ea typeface="Georgia"/>
                <a:cs typeface="Georgia"/>
                <a:sym typeface="Georgia"/>
              </a:rPr>
              <a:t>come </a:t>
            </a:r>
            <a:r>
              <a:rPr i="1" spc="-5" sz="1600">
                <a:latin typeface="Georgia"/>
                <a:ea typeface="Georgia"/>
                <a:cs typeface="Georgia"/>
                <a:sym typeface="Georgia"/>
              </a:rPr>
              <a:t>quelli legati</a:t>
            </a:r>
            <a:r>
              <a:rPr i="1" spc="-15" sz="1600">
                <a:latin typeface="Georgia"/>
                <a:ea typeface="Georgia"/>
                <a:cs typeface="Georgia"/>
                <a:sym typeface="Georgia"/>
              </a:rPr>
              <a:t> </a:t>
            </a:r>
            <a:r>
              <a:rPr i="1" spc="-5" sz="1600">
                <a:latin typeface="Georgia"/>
                <a:ea typeface="Georgia"/>
                <a:cs typeface="Georgia"/>
                <a:sym typeface="Georgia"/>
              </a:rPr>
              <a:t>all’abitare</a:t>
            </a:r>
          </a:p>
        </p:txBody>
      </p:sp>
      <p:sp>
        <p:nvSpPr>
          <p:cNvPr id="222" name="Shape 222"/>
          <p:cNvSpPr/>
          <p:nvPr/>
        </p:nvSpPr>
        <p:spPr>
          <a:xfrm>
            <a:off x="5266590" y="4134853"/>
            <a:ext cx="5569373" cy="72019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10795" indent="12700">
              <a:lnSpc>
                <a:spcPts val="1900"/>
              </a:lnSpc>
              <a:spcBef>
                <a:spcPts val="100"/>
              </a:spcBef>
            </a:pPr>
            <a:r>
              <a:rPr i="1" sz="1600">
                <a:latin typeface="Georgia"/>
                <a:ea typeface="Georgia"/>
                <a:cs typeface="Georgia"/>
                <a:sym typeface="Georgia"/>
              </a:rPr>
              <a:t>La </a:t>
            </a:r>
            <a:r>
              <a:rPr i="1" spc="-5" sz="1600">
                <a:latin typeface="Georgia"/>
                <a:ea typeface="Georgia"/>
                <a:cs typeface="Georgia"/>
                <a:sym typeface="Georgia"/>
              </a:rPr>
              <a:t>necessità </a:t>
            </a:r>
            <a:r>
              <a:rPr i="1" sz="1600">
                <a:latin typeface="Georgia"/>
                <a:ea typeface="Georgia"/>
                <a:cs typeface="Georgia"/>
                <a:sym typeface="Georgia"/>
              </a:rPr>
              <a:t>di </a:t>
            </a:r>
            <a:r>
              <a:rPr i="1" spc="-5" sz="1600">
                <a:latin typeface="Georgia"/>
                <a:ea typeface="Georgia"/>
                <a:cs typeface="Georgia"/>
                <a:sym typeface="Georgia"/>
              </a:rPr>
              <a:t>rigenerare </a:t>
            </a:r>
            <a:r>
              <a:rPr i="1" sz="1600">
                <a:latin typeface="Georgia"/>
                <a:ea typeface="Georgia"/>
                <a:cs typeface="Georgia"/>
                <a:sym typeface="Georgia"/>
              </a:rPr>
              <a:t>- </a:t>
            </a:r>
            <a:r>
              <a:rPr i="1" spc="-5" sz="1600">
                <a:latin typeface="Georgia"/>
                <a:ea typeface="Georgia"/>
                <a:cs typeface="Georgia"/>
                <a:sym typeface="Georgia"/>
              </a:rPr>
              <a:t>diversificando </a:t>
            </a:r>
            <a:r>
              <a:rPr i="1" sz="1600">
                <a:latin typeface="Georgia"/>
                <a:ea typeface="Georgia"/>
                <a:cs typeface="Georgia"/>
                <a:sym typeface="Georgia"/>
              </a:rPr>
              <a:t>le  forme d’uso - risorse</a:t>
            </a:r>
            <a:r>
              <a:rPr i="1" spc="-15" sz="1600">
                <a:latin typeface="Georgia"/>
                <a:ea typeface="Georgia"/>
                <a:cs typeface="Georgia"/>
                <a:sym typeface="Georgia"/>
              </a:rPr>
              <a:t> </a:t>
            </a:r>
            <a:r>
              <a:rPr i="1" spc="-5" sz="1600">
                <a:latin typeface="Georgia"/>
                <a:ea typeface="Georgia"/>
                <a:cs typeface="Georgia"/>
                <a:sym typeface="Georgia"/>
              </a:rPr>
              <a:t>dormienti</a:t>
            </a:r>
            <a:r>
              <a:rPr sz="1600">
                <a:latin typeface="Georgia"/>
                <a:ea typeface="Georgia"/>
                <a:cs typeface="Georgia"/>
                <a:sym typeface="Georgia"/>
              </a:rPr>
              <a:t> </a:t>
            </a:r>
            <a:r>
              <a:rPr i="1" spc="50" sz="1600">
                <a:latin typeface="Georgia"/>
                <a:ea typeface="Georgia"/>
                <a:cs typeface="Georgia"/>
                <a:sym typeface="Georgia"/>
              </a:rPr>
              <a:t>(infrastruttur</a:t>
            </a:r>
            <a:r>
              <a:rPr i="1" sz="1600">
                <a:latin typeface="Georgia"/>
                <a:ea typeface="Georgia"/>
                <a:cs typeface="Georgia"/>
                <a:sym typeface="Georgia"/>
              </a:rPr>
              <a:t>e</a:t>
            </a:r>
            <a:r>
              <a:rPr i="1" sz="1600">
                <a:latin typeface="Georgia"/>
                <a:ea typeface="Georgia"/>
                <a:cs typeface="Georgia"/>
                <a:sym typeface="Georgia"/>
              </a:rPr>
              <a:t> </a:t>
            </a:r>
            <a:r>
              <a:rPr i="1" spc="50" sz="1600">
                <a:latin typeface="Georgia"/>
                <a:ea typeface="Georgia"/>
                <a:cs typeface="Georgia"/>
                <a:sym typeface="Georgia"/>
              </a:rPr>
              <a:t>immobiliari</a:t>
            </a:r>
            <a:r>
              <a:rPr i="1" sz="1600">
                <a:latin typeface="Georgia"/>
                <a:ea typeface="Georgia"/>
                <a:cs typeface="Georgia"/>
                <a:sym typeface="Georgia"/>
              </a:rPr>
              <a:t>,</a:t>
            </a:r>
            <a:r>
              <a:rPr i="1" sz="1600">
                <a:latin typeface="Georgia"/>
                <a:ea typeface="Georgia"/>
                <a:cs typeface="Georgia"/>
                <a:sym typeface="Georgia"/>
              </a:rPr>
              <a:t> </a:t>
            </a:r>
            <a:r>
              <a:rPr i="1" spc="50" sz="1600">
                <a:latin typeface="Georgia"/>
                <a:ea typeface="Georgia"/>
                <a:cs typeface="Georgia"/>
                <a:sym typeface="Georgia"/>
              </a:rPr>
              <a:t>energetiche,  </a:t>
            </a:r>
            <a:r>
              <a:rPr i="1" sz="1600">
                <a:latin typeface="Georgia"/>
                <a:ea typeface="Georgia"/>
                <a:cs typeface="Georgia"/>
                <a:sym typeface="Georgia"/>
              </a:rPr>
              <a:t>culturali)</a:t>
            </a:r>
          </a:p>
        </p:txBody>
      </p:sp>
      <p:sp>
        <p:nvSpPr>
          <p:cNvPr id="223" name="Shape 223"/>
          <p:cNvSpPr/>
          <p:nvPr/>
        </p:nvSpPr>
        <p:spPr>
          <a:xfrm>
            <a:off x="7687148" y="5859129"/>
            <a:ext cx="3688081" cy="53125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1400"/>
              </a:lnSpc>
              <a:spcBef>
                <a:spcPts val="100"/>
              </a:spcBef>
            </a:pPr>
            <a:r>
              <a:rPr sz="1200">
                <a:latin typeface="Georgia"/>
                <a:ea typeface="Georgia"/>
                <a:cs typeface="Georgia"/>
                <a:sym typeface="Georgia"/>
              </a:rPr>
              <a:t>Fonte: </a:t>
            </a:r>
            <a:r>
              <a:rPr spc="-5" sz="1200">
                <a:latin typeface="Georgia"/>
                <a:ea typeface="Georgia"/>
                <a:cs typeface="Georgia"/>
                <a:sym typeface="Georgia"/>
              </a:rPr>
              <a:t>Monica </a:t>
            </a:r>
            <a:r>
              <a:rPr sz="1200">
                <a:latin typeface="Georgia"/>
                <a:ea typeface="Georgia"/>
                <a:cs typeface="Georgia"/>
                <a:sym typeface="Georgia"/>
              </a:rPr>
              <a:t>Bernardi, </a:t>
            </a:r>
            <a:r>
              <a:rPr spc="-5" sz="1200">
                <a:latin typeface="Georgia"/>
                <a:ea typeface="Georgia"/>
                <a:cs typeface="Georgia"/>
                <a:sym typeface="Georgia"/>
              </a:rPr>
              <a:t>Innovare </a:t>
            </a:r>
            <a:r>
              <a:rPr sz="1200">
                <a:latin typeface="Georgia"/>
                <a:ea typeface="Georgia"/>
                <a:cs typeface="Georgia"/>
                <a:sym typeface="Georgia"/>
              </a:rPr>
              <a:t>per  </a:t>
            </a:r>
            <a:r>
              <a:rPr spc="-5" sz="1200">
                <a:latin typeface="Georgia"/>
                <a:ea typeface="Georgia"/>
                <a:cs typeface="Georgia"/>
                <a:sym typeface="Georgia"/>
              </a:rPr>
              <a:t>Includere; </a:t>
            </a:r>
            <a:r>
              <a:rPr sz="1200">
                <a:latin typeface="Georgia"/>
                <a:ea typeface="Georgia"/>
                <a:cs typeface="Georgia"/>
                <a:sym typeface="Georgia"/>
              </a:rPr>
              <a:t>si riferisce a Zandonai,</a:t>
            </a:r>
            <a:r>
              <a:rPr spc="-55" sz="1200">
                <a:latin typeface="Georgia"/>
                <a:ea typeface="Georgia"/>
                <a:cs typeface="Georgia"/>
                <a:sym typeface="Georgia"/>
              </a:rPr>
              <a:t> </a:t>
            </a:r>
            <a:r>
              <a:rPr sz="1200">
                <a:latin typeface="Georgia"/>
                <a:ea typeface="Georgia"/>
                <a:cs typeface="Georgia"/>
                <a:sym typeface="Georgia"/>
              </a:rPr>
              <a:t>evento  Cooperare in </a:t>
            </a:r>
            <a:r>
              <a:rPr spc="-5" sz="1200">
                <a:latin typeface="Georgia"/>
                <a:ea typeface="Georgia"/>
                <a:cs typeface="Georgia"/>
                <a:sym typeface="Georgia"/>
              </a:rPr>
              <a:t>Piattaforma, </a:t>
            </a:r>
            <a:r>
              <a:rPr sz="1200">
                <a:latin typeface="Georgia"/>
                <a:ea typeface="Georgia"/>
                <a:cs typeface="Georgia"/>
                <a:sym typeface="Georgia"/>
              </a:rPr>
              <a:t>gennaio</a:t>
            </a:r>
            <a:r>
              <a:rPr spc="-40" sz="1200">
                <a:latin typeface="Georgia"/>
                <a:ea typeface="Georgia"/>
                <a:cs typeface="Georgia"/>
                <a:sym typeface="Georgia"/>
              </a:rPr>
              <a:t> </a:t>
            </a:r>
            <a:r>
              <a:rPr sz="1200">
                <a:latin typeface="Georgia"/>
                <a:ea typeface="Georgia"/>
                <a:cs typeface="Georgia"/>
                <a:sym typeface="Georgia"/>
              </a:rPr>
              <a:t>2018</a:t>
            </a:r>
          </a:p>
        </p:txBody>
      </p:sp>
    </p:spTree>
  </p:cSld>
  <p:clrMapOvr>
    <a:masterClrMapping/>
  </p:clrMapOvr>
  <p:transitio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5" name="Shape 225"/>
          <p:cNvSpPr/>
          <p:nvPr>
            <p:ph type="title"/>
          </p:nvPr>
        </p:nvSpPr>
        <p:spPr>
          <a:xfrm>
            <a:off x="226633" y="1144169"/>
            <a:ext cx="11738802" cy="337081"/>
          </a:xfrm>
          <a:prstGeom prst="rect">
            <a:avLst/>
          </a:prstGeom>
          <a:extLst>
            <a:ext uri="{C572A759-6A51-4108-AA02-DFA0A04FC94B}">
              <ma14:wrappingTextBoxFlag xmlns:ma14="http://schemas.microsoft.com/office/mac/drawingml/2011/main" val="1"/>
            </a:ext>
          </a:extLst>
        </p:spPr>
        <p:txBody>
          <a:bodyPr/>
          <a:lstStyle/>
          <a:p>
            <a:pPr lvl="0" marR="5080" indent="12700" algn="ctr">
              <a:lnSpc>
                <a:spcPts val="2100"/>
              </a:lnSpc>
              <a:spcBef>
                <a:spcPts val="400"/>
              </a:spcBef>
              <a:defRPr sz="1800"/>
            </a:pPr>
            <a:r>
              <a:rPr spc="-100" sz="2800">
                <a:latin typeface="Georgia Bold"/>
                <a:ea typeface="Georgia Bold"/>
                <a:cs typeface="Georgia Bold"/>
                <a:sym typeface="Georgia Bold"/>
              </a:rPr>
              <a:t>Snodi critici della </a:t>
            </a:r>
            <a:r>
              <a:rPr sz="2800">
                <a:latin typeface="Georgia Bold"/>
                <a:ea typeface="Georgia Bold"/>
                <a:cs typeface="Georgia Bold"/>
                <a:sym typeface="Georgia Bold"/>
              </a:rPr>
              <a:t>digital </a:t>
            </a:r>
            <a:r>
              <a:rPr spc="-100" sz="2800">
                <a:latin typeface="Georgia Bold"/>
                <a:ea typeface="Georgia Bold"/>
                <a:cs typeface="Georgia Bold"/>
                <a:sym typeface="Georgia Bold"/>
              </a:rPr>
              <a:t>transformation  </a:t>
            </a:r>
            <a:r>
              <a:rPr sz="2800">
                <a:latin typeface="Georgia Bold"/>
                <a:ea typeface="Georgia Bold"/>
                <a:cs typeface="Georgia Bold"/>
                <a:sym typeface="Georgia Bold"/>
              </a:rPr>
              <a:t>in </a:t>
            </a:r>
            <a:r>
              <a:rPr spc="-100" sz="2800">
                <a:latin typeface="Georgia Bold"/>
                <a:ea typeface="Georgia Bold"/>
                <a:cs typeface="Georgia Bold"/>
                <a:sym typeface="Georgia Bold"/>
              </a:rPr>
              <a:t>chiave cooperativa</a:t>
            </a:r>
          </a:p>
        </p:txBody>
      </p:sp>
      <p:sp>
        <p:nvSpPr>
          <p:cNvPr id="226" name="Shape 226"/>
          <p:cNvSpPr/>
          <p:nvPr/>
        </p:nvSpPr>
        <p:spPr>
          <a:xfrm>
            <a:off x="175210" y="3964854"/>
            <a:ext cx="11841650" cy="264920"/>
          </a:xfrm>
          <a:prstGeom prst="rect">
            <a:avLst/>
          </a:prstGeom>
          <a:blipFill>
            <a:blip r:embed="rId2"/>
            <a:stretch>
              <a:fillRect/>
            </a:stretch>
          </a:blipFill>
          <a:ln w="12700">
            <a:miter lim="400000"/>
          </a:ln>
        </p:spPr>
        <p:txBody>
          <a:bodyPr lIns="0" tIns="0" rIns="0" bIns="0"/>
          <a:lstStyle/>
          <a:p>
            <a:pPr lvl="0"/>
          </a:p>
        </p:txBody>
      </p:sp>
      <p:sp>
        <p:nvSpPr>
          <p:cNvPr id="227" name="Shape 227"/>
          <p:cNvSpPr/>
          <p:nvPr/>
        </p:nvSpPr>
        <p:spPr>
          <a:xfrm>
            <a:off x="226633" y="4059606"/>
            <a:ext cx="11643405" cy="357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569" y="31"/>
                </a:lnTo>
                <a:lnTo>
                  <a:pt x="21600" y="0"/>
                </a:lnTo>
              </a:path>
            </a:pathLst>
          </a:custGeom>
          <a:ln w="25399">
            <a:solidFill>
              <a:srgbClr val="4F81BD"/>
            </a:solidFill>
          </a:ln>
        </p:spPr>
        <p:txBody>
          <a:bodyPr lIns="0" tIns="0" rIns="0" bIns="0"/>
          <a:lstStyle/>
          <a:p>
            <a:pPr lvl="0"/>
          </a:p>
        </p:txBody>
      </p:sp>
      <p:sp>
        <p:nvSpPr>
          <p:cNvPr id="228" name="Shape 228"/>
          <p:cNvSpPr/>
          <p:nvPr/>
        </p:nvSpPr>
        <p:spPr>
          <a:xfrm>
            <a:off x="11762078" y="3983790"/>
            <a:ext cx="203356" cy="152133"/>
          </a:xfrm>
          <a:prstGeom prst="rect">
            <a:avLst/>
          </a:prstGeom>
          <a:blipFill>
            <a:blip r:embed="rId3"/>
            <a:stretch>
              <a:fillRect/>
            </a:stretch>
          </a:blipFill>
          <a:ln w="12700">
            <a:miter lim="400000"/>
          </a:ln>
        </p:spPr>
        <p:txBody>
          <a:bodyPr lIns="0" tIns="0" rIns="0" bIns="0"/>
          <a:lstStyle/>
          <a:p>
            <a:pPr lvl="0"/>
          </a:p>
        </p:txBody>
      </p:sp>
      <p:sp>
        <p:nvSpPr>
          <p:cNvPr id="229" name="Shape 229"/>
          <p:cNvSpPr/>
          <p:nvPr/>
        </p:nvSpPr>
        <p:spPr>
          <a:xfrm>
            <a:off x="523415" y="1999838"/>
            <a:ext cx="3815080" cy="12281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lnSpc>
                <a:spcPts val="2100"/>
              </a:lnSpc>
              <a:spcBef>
                <a:spcPts val="100"/>
              </a:spcBef>
            </a:pPr>
            <a:r>
              <a:rPr i="1">
                <a:latin typeface="Georgia"/>
                <a:ea typeface="Georgia"/>
                <a:cs typeface="Georgia"/>
                <a:sym typeface="Georgia"/>
              </a:rPr>
              <a:t>U</a:t>
            </a:r>
            <a:r>
              <a:rPr i="1" sz="1600">
                <a:latin typeface="Georgia"/>
                <a:ea typeface="Georgia"/>
                <a:cs typeface="Georgia"/>
                <a:sym typeface="Georgia"/>
              </a:rPr>
              <a:t>n marketplace </a:t>
            </a:r>
            <a:r>
              <a:rPr i="1" spc="-5" sz="1600">
                <a:latin typeface="Georgia"/>
                <a:ea typeface="Georgia"/>
                <a:cs typeface="Georgia"/>
                <a:sym typeface="Georgia"/>
              </a:rPr>
              <a:t>su</a:t>
            </a:r>
            <a:r>
              <a:rPr i="1" spc="-40" sz="1600">
                <a:latin typeface="Georgia"/>
                <a:ea typeface="Georgia"/>
                <a:cs typeface="Georgia"/>
                <a:sym typeface="Georgia"/>
              </a:rPr>
              <a:t> </a:t>
            </a:r>
            <a:r>
              <a:rPr i="1" spc="-5" sz="1600">
                <a:latin typeface="Georgia"/>
                <a:ea typeface="Georgia"/>
                <a:cs typeface="Georgia"/>
                <a:sym typeface="Georgia"/>
              </a:rPr>
              <a:t>misura,</a:t>
            </a:r>
            <a:endParaRPr sz="1600">
              <a:latin typeface="Georgia"/>
              <a:ea typeface="Georgia"/>
              <a:cs typeface="Georgia"/>
              <a:sym typeface="Georgia"/>
            </a:endParaRPr>
          </a:p>
          <a:p>
            <a:pPr lvl="0" marR="5080" indent="12700">
              <a:lnSpc>
                <a:spcPts val="1900"/>
              </a:lnSpc>
            </a:pPr>
            <a:r>
              <a:rPr i="1" spc="-5" sz="1600">
                <a:latin typeface="Georgia"/>
                <a:ea typeface="Georgia"/>
                <a:cs typeface="Georgia"/>
                <a:sym typeface="Georgia"/>
              </a:rPr>
              <a:t>tra economia dei flussi </a:t>
            </a:r>
            <a:r>
              <a:rPr i="1" sz="1600">
                <a:latin typeface="Georgia"/>
                <a:ea typeface="Georgia"/>
                <a:cs typeface="Georgia"/>
                <a:sym typeface="Georgia"/>
              </a:rPr>
              <a:t>e valore  </a:t>
            </a:r>
            <a:r>
              <a:rPr i="1" spc="-5" sz="1600">
                <a:latin typeface="Georgia"/>
                <a:ea typeface="Georgia"/>
                <a:cs typeface="Georgia"/>
                <a:sym typeface="Georgia"/>
              </a:rPr>
              <a:t>localizzato:</a:t>
            </a:r>
            <a:r>
              <a:rPr sz="1600">
                <a:latin typeface="Georgia"/>
                <a:ea typeface="Georgia"/>
                <a:cs typeface="Georgia"/>
                <a:sym typeface="Georgia"/>
              </a:rPr>
              <a:t> </a:t>
            </a:r>
            <a:r>
              <a:rPr i="1" sz="1600">
                <a:latin typeface="Georgia"/>
                <a:ea typeface="Georgia"/>
                <a:cs typeface="Georgia"/>
                <a:sym typeface="Georgia"/>
              </a:rPr>
              <a:t>come </a:t>
            </a:r>
            <a:r>
              <a:rPr i="1" spc="-5" sz="1600">
                <a:latin typeface="Georgia"/>
                <a:ea typeface="Georgia"/>
                <a:cs typeface="Georgia"/>
                <a:sym typeface="Georgia"/>
              </a:rPr>
              <a:t>la cooperativa vinicola  </a:t>
            </a:r>
            <a:r>
              <a:rPr i="1" sz="1600">
                <a:latin typeface="Georgia"/>
                <a:ea typeface="Georgia"/>
                <a:cs typeface="Georgia"/>
                <a:sym typeface="Georgia"/>
              </a:rPr>
              <a:t>che </a:t>
            </a:r>
            <a:r>
              <a:rPr i="1" spc="-5" sz="1600">
                <a:latin typeface="Georgia"/>
                <a:ea typeface="Georgia"/>
                <a:cs typeface="Georgia"/>
                <a:sym typeface="Georgia"/>
              </a:rPr>
              <a:t>vende </a:t>
            </a:r>
            <a:r>
              <a:rPr i="1" sz="1600">
                <a:latin typeface="Georgia"/>
                <a:ea typeface="Georgia"/>
                <a:cs typeface="Georgia"/>
                <a:sym typeface="Georgia"/>
              </a:rPr>
              <a:t>i propri prodotti</a:t>
            </a:r>
            <a:r>
              <a:rPr i="1" spc="-80" sz="1600">
                <a:latin typeface="Georgia"/>
                <a:ea typeface="Georgia"/>
                <a:cs typeface="Georgia"/>
                <a:sym typeface="Georgia"/>
              </a:rPr>
              <a:t> </a:t>
            </a:r>
            <a:r>
              <a:rPr i="1" sz="1600">
                <a:latin typeface="Georgia"/>
                <a:ea typeface="Georgia"/>
                <a:cs typeface="Georgia"/>
                <a:sym typeface="Georgia"/>
              </a:rPr>
              <a:t>sul  </a:t>
            </a:r>
            <a:r>
              <a:rPr i="1" spc="-5" sz="1600">
                <a:latin typeface="Georgia"/>
                <a:ea typeface="Georgia"/>
                <a:cs typeface="Georgia"/>
                <a:sym typeface="Georgia"/>
              </a:rPr>
              <a:t>portale</a:t>
            </a:r>
            <a:r>
              <a:rPr i="1" spc="-10" sz="1600">
                <a:latin typeface="Georgia"/>
                <a:ea typeface="Georgia"/>
                <a:cs typeface="Georgia"/>
                <a:sym typeface="Georgia"/>
              </a:rPr>
              <a:t> </a:t>
            </a:r>
            <a:r>
              <a:rPr i="1" sz="1600">
                <a:latin typeface="Georgia"/>
                <a:ea typeface="Georgia"/>
                <a:cs typeface="Georgia"/>
                <a:sym typeface="Georgia"/>
              </a:rPr>
              <a:t>Alibaba</a:t>
            </a:r>
          </a:p>
        </p:txBody>
      </p:sp>
      <p:sp>
        <p:nvSpPr>
          <p:cNvPr id="230" name="Shape 230"/>
          <p:cNvSpPr/>
          <p:nvPr/>
        </p:nvSpPr>
        <p:spPr>
          <a:xfrm>
            <a:off x="542992" y="4371878"/>
            <a:ext cx="3590714" cy="4788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1900"/>
              </a:lnSpc>
              <a:spcBef>
                <a:spcPts val="100"/>
              </a:spcBef>
            </a:pPr>
            <a:r>
              <a:rPr i="1" spc="-5" sz="1600">
                <a:latin typeface="Georgia"/>
                <a:ea typeface="Georgia"/>
                <a:cs typeface="Georgia"/>
                <a:sym typeface="Georgia"/>
              </a:rPr>
              <a:t>Intelligenza collettiva: nuovi  modelli </a:t>
            </a:r>
            <a:r>
              <a:rPr i="1" sz="1600">
                <a:latin typeface="Georgia"/>
                <a:ea typeface="Georgia"/>
                <a:cs typeface="Georgia"/>
                <a:sym typeface="Georgia"/>
              </a:rPr>
              <a:t>di </a:t>
            </a:r>
            <a:r>
              <a:rPr i="1" spc="-5" sz="1600">
                <a:latin typeface="Georgia"/>
                <a:ea typeface="Georgia"/>
                <a:cs typeface="Georgia"/>
                <a:sym typeface="Georgia"/>
              </a:rPr>
              <a:t>open</a:t>
            </a:r>
            <a:r>
              <a:rPr i="1" spc="-15" sz="1600">
                <a:latin typeface="Georgia"/>
                <a:ea typeface="Georgia"/>
                <a:cs typeface="Georgia"/>
                <a:sym typeface="Georgia"/>
              </a:rPr>
              <a:t> </a:t>
            </a:r>
            <a:r>
              <a:rPr i="1" spc="-5" sz="1600">
                <a:latin typeface="Georgia"/>
                <a:ea typeface="Georgia"/>
                <a:cs typeface="Georgia"/>
                <a:sym typeface="Georgia"/>
              </a:rPr>
              <a:t>innovation…</a:t>
            </a:r>
          </a:p>
        </p:txBody>
      </p:sp>
      <p:sp>
        <p:nvSpPr>
          <p:cNvPr id="231" name="Shape 231"/>
          <p:cNvSpPr/>
          <p:nvPr/>
        </p:nvSpPr>
        <p:spPr>
          <a:xfrm>
            <a:off x="4588562" y="1999837"/>
            <a:ext cx="3714328" cy="122199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ct val="99000"/>
              </a:lnSpc>
              <a:spcBef>
                <a:spcPts val="100"/>
              </a:spcBef>
            </a:pPr>
            <a:r>
              <a:rPr i="1" spc="-5">
                <a:latin typeface="Georgia"/>
                <a:ea typeface="Georgia"/>
                <a:cs typeface="Georgia"/>
                <a:sym typeface="Georgia"/>
              </a:rPr>
              <a:t>P</a:t>
            </a:r>
            <a:r>
              <a:rPr i="1" spc="-5" sz="1600">
                <a:latin typeface="Georgia"/>
                <a:ea typeface="Georgia"/>
                <a:cs typeface="Georgia"/>
                <a:sym typeface="Georgia"/>
              </a:rPr>
              <a:t>iattaforma come veicolo </a:t>
            </a:r>
            <a:r>
              <a:rPr i="1" sz="1600">
                <a:latin typeface="Georgia"/>
                <a:ea typeface="Georgia"/>
                <a:cs typeface="Georgia"/>
                <a:sym typeface="Georgia"/>
              </a:rPr>
              <a:t>di  </a:t>
            </a:r>
            <a:r>
              <a:rPr i="1" spc="-5" sz="1600">
                <a:latin typeface="Georgia"/>
                <a:ea typeface="Georgia"/>
                <a:cs typeface="Georgia"/>
                <a:sym typeface="Georgia"/>
              </a:rPr>
              <a:t>cambiamento identitario: </a:t>
            </a:r>
            <a:r>
              <a:rPr i="1" sz="1600">
                <a:latin typeface="Georgia"/>
                <a:ea typeface="Georgia"/>
                <a:cs typeface="Georgia"/>
                <a:sym typeface="Georgia"/>
              </a:rPr>
              <a:t>i  </a:t>
            </a:r>
            <a:r>
              <a:rPr i="1" spc="-5" sz="1600">
                <a:latin typeface="Georgia"/>
                <a:ea typeface="Georgia"/>
                <a:cs typeface="Georgia"/>
                <a:sym typeface="Georgia"/>
              </a:rPr>
              <a:t>soci che passano da  lavoratori </a:t>
            </a:r>
            <a:r>
              <a:rPr i="1" sz="1600">
                <a:latin typeface="Georgia"/>
                <a:ea typeface="Georgia"/>
                <a:cs typeface="Georgia"/>
                <a:sym typeface="Georgia"/>
              </a:rPr>
              <a:t>a </a:t>
            </a:r>
            <a:r>
              <a:rPr i="1" spc="-5" sz="1600">
                <a:latin typeface="Georgia"/>
                <a:ea typeface="Georgia"/>
                <a:cs typeface="Georgia"/>
                <a:sym typeface="Georgia"/>
              </a:rPr>
              <a:t>imprenditori in  rete; </a:t>
            </a:r>
            <a:r>
              <a:rPr i="1" sz="1600">
                <a:latin typeface="Georgia"/>
                <a:ea typeface="Georgia"/>
                <a:cs typeface="Georgia"/>
                <a:sym typeface="Georgia"/>
              </a:rPr>
              <a:t>o </a:t>
            </a:r>
            <a:r>
              <a:rPr i="1" spc="-5" sz="1600">
                <a:latin typeface="Georgia"/>
                <a:ea typeface="Georgia"/>
                <a:cs typeface="Georgia"/>
                <a:sym typeface="Georgia"/>
              </a:rPr>
              <a:t>semplicemente ramo </a:t>
            </a:r>
            <a:r>
              <a:rPr i="1" sz="1600">
                <a:latin typeface="Georgia"/>
                <a:ea typeface="Georgia"/>
                <a:cs typeface="Georgia"/>
                <a:sym typeface="Georgia"/>
              </a:rPr>
              <a:t>di  azienda che </a:t>
            </a:r>
            <a:r>
              <a:rPr i="1" spc="-5" sz="1600">
                <a:latin typeface="Georgia"/>
                <a:ea typeface="Georgia"/>
                <a:cs typeface="Georgia"/>
                <a:sym typeface="Georgia"/>
              </a:rPr>
              <a:t>diversifica </a:t>
            </a:r>
            <a:r>
              <a:rPr i="1" sz="1600">
                <a:latin typeface="Georgia"/>
                <a:ea typeface="Georgia"/>
                <a:cs typeface="Georgia"/>
                <a:sym typeface="Georgia"/>
              </a:rPr>
              <a:t>il  </a:t>
            </a:r>
            <a:r>
              <a:rPr i="1" spc="-5" sz="1600">
                <a:latin typeface="Georgia"/>
                <a:ea typeface="Georgia"/>
                <a:cs typeface="Georgia"/>
                <a:sym typeface="Georgia"/>
              </a:rPr>
              <a:t>business as</a:t>
            </a:r>
            <a:r>
              <a:rPr i="1" sz="1600">
                <a:latin typeface="Georgia"/>
                <a:ea typeface="Georgia"/>
                <a:cs typeface="Georgia"/>
                <a:sym typeface="Georgia"/>
              </a:rPr>
              <a:t> </a:t>
            </a:r>
            <a:r>
              <a:rPr i="1" spc="-5" sz="1600">
                <a:latin typeface="Georgia"/>
                <a:ea typeface="Georgia"/>
                <a:cs typeface="Georgia"/>
                <a:sym typeface="Georgia"/>
              </a:rPr>
              <a:t>usual</a:t>
            </a:r>
          </a:p>
        </p:txBody>
      </p:sp>
      <p:sp>
        <p:nvSpPr>
          <p:cNvPr id="232" name="Shape 232"/>
          <p:cNvSpPr/>
          <p:nvPr/>
        </p:nvSpPr>
        <p:spPr>
          <a:xfrm>
            <a:off x="8613299" y="1999838"/>
            <a:ext cx="3280834" cy="9614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1900"/>
              </a:lnSpc>
              <a:spcBef>
                <a:spcPts val="300"/>
              </a:spcBef>
            </a:pPr>
            <a:r>
              <a:rPr i="1" spc="-5">
                <a:latin typeface="Georgia"/>
                <a:ea typeface="Georgia"/>
                <a:cs typeface="Georgia"/>
                <a:sym typeface="Georgia"/>
              </a:rPr>
              <a:t>C</a:t>
            </a:r>
            <a:r>
              <a:rPr i="1" spc="-5" sz="1600">
                <a:latin typeface="Georgia"/>
                <a:ea typeface="Georgia"/>
                <a:cs typeface="Georgia"/>
                <a:sym typeface="Georgia"/>
              </a:rPr>
              <a:t>ompetenze di community  management,</a:t>
            </a:r>
            <a:r>
              <a:rPr sz="1600">
                <a:latin typeface="Georgia"/>
                <a:ea typeface="Georgia"/>
                <a:cs typeface="Georgia"/>
                <a:sym typeface="Georgia"/>
              </a:rPr>
              <a:t> </a:t>
            </a:r>
            <a:r>
              <a:rPr i="1" spc="-5" sz="1600">
                <a:latin typeface="Georgia"/>
                <a:ea typeface="Georgia"/>
                <a:cs typeface="Georgia"/>
                <a:sym typeface="Georgia"/>
              </a:rPr>
              <a:t>sia interne </a:t>
            </a:r>
            <a:r>
              <a:rPr i="1" sz="1600">
                <a:latin typeface="Georgia"/>
                <a:ea typeface="Georgia"/>
                <a:cs typeface="Georgia"/>
                <a:sym typeface="Georgia"/>
              </a:rPr>
              <a:t>alla</a:t>
            </a:r>
            <a:r>
              <a:rPr i="1" spc="-45" sz="1600">
                <a:latin typeface="Georgia"/>
                <a:ea typeface="Georgia"/>
                <a:cs typeface="Georgia"/>
                <a:sym typeface="Georgia"/>
              </a:rPr>
              <a:t> </a:t>
            </a:r>
            <a:r>
              <a:rPr i="1" spc="-5" sz="1600">
                <a:latin typeface="Georgia"/>
                <a:ea typeface="Georgia"/>
                <a:cs typeface="Georgia"/>
                <a:sym typeface="Georgia"/>
              </a:rPr>
              <a:t>compagine</a:t>
            </a:r>
            <a:r>
              <a:rPr sz="1600">
                <a:latin typeface="Georgia"/>
                <a:ea typeface="Georgia"/>
                <a:cs typeface="Georgia"/>
                <a:sym typeface="Georgia"/>
              </a:rPr>
              <a:t> </a:t>
            </a:r>
            <a:r>
              <a:rPr i="1" spc="-5" sz="1600">
                <a:latin typeface="Georgia"/>
                <a:ea typeface="Georgia"/>
                <a:cs typeface="Georgia"/>
                <a:sym typeface="Georgia"/>
              </a:rPr>
              <a:t>sociale,</a:t>
            </a:r>
            <a:r>
              <a:rPr sz="1600">
                <a:latin typeface="Georgia"/>
                <a:ea typeface="Georgia"/>
                <a:cs typeface="Georgia"/>
                <a:sym typeface="Georgia"/>
              </a:rPr>
              <a:t> </a:t>
            </a:r>
            <a:r>
              <a:rPr i="1" spc="-5" sz="1600">
                <a:latin typeface="Georgia"/>
                <a:ea typeface="Georgia"/>
                <a:cs typeface="Georgia"/>
                <a:sym typeface="Georgia"/>
              </a:rPr>
              <a:t>sia presso una più</a:t>
            </a:r>
            <a:r>
              <a:rPr i="1" spc="-75" sz="1600">
                <a:latin typeface="Georgia"/>
                <a:ea typeface="Georgia"/>
                <a:cs typeface="Georgia"/>
                <a:sym typeface="Georgia"/>
              </a:rPr>
              <a:t> </a:t>
            </a:r>
            <a:r>
              <a:rPr i="1" sz="1600">
                <a:latin typeface="Georgia"/>
                <a:ea typeface="Georgia"/>
                <a:cs typeface="Georgia"/>
                <a:sym typeface="Georgia"/>
              </a:rPr>
              <a:t>ampia  </a:t>
            </a:r>
            <a:r>
              <a:rPr i="1" spc="-5" sz="1600">
                <a:latin typeface="Georgia"/>
                <a:ea typeface="Georgia"/>
                <a:cs typeface="Georgia"/>
                <a:sym typeface="Georgia"/>
              </a:rPr>
              <a:t>platea di</a:t>
            </a:r>
            <a:r>
              <a:rPr i="1" spc="-30" sz="1600">
                <a:latin typeface="Georgia"/>
                <a:ea typeface="Georgia"/>
                <a:cs typeface="Georgia"/>
                <a:sym typeface="Georgia"/>
              </a:rPr>
              <a:t> </a:t>
            </a:r>
            <a:r>
              <a:rPr i="1" spc="-5" sz="1600">
                <a:latin typeface="Georgia"/>
                <a:ea typeface="Georgia"/>
                <a:cs typeface="Georgia"/>
                <a:sym typeface="Georgia"/>
              </a:rPr>
              <a:t>interlocutori</a:t>
            </a:r>
          </a:p>
        </p:txBody>
      </p:sp>
      <p:sp>
        <p:nvSpPr>
          <p:cNvPr id="233" name="Shape 233"/>
          <p:cNvSpPr/>
          <p:nvPr/>
        </p:nvSpPr>
        <p:spPr>
          <a:xfrm>
            <a:off x="5345818" y="4327038"/>
            <a:ext cx="5561755" cy="74472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gn="just">
              <a:lnSpc>
                <a:spcPct val="99100"/>
              </a:lnSpc>
              <a:spcBef>
                <a:spcPts val="100"/>
              </a:spcBef>
            </a:pPr>
            <a:r>
              <a:rPr i="1">
                <a:latin typeface="Georgia"/>
                <a:ea typeface="Georgia"/>
                <a:cs typeface="Georgia"/>
                <a:sym typeface="Georgia"/>
              </a:rPr>
              <a:t>…</a:t>
            </a:r>
            <a:r>
              <a:rPr i="1" sz="1600">
                <a:latin typeface="Georgia"/>
                <a:ea typeface="Georgia"/>
                <a:cs typeface="Georgia"/>
                <a:sym typeface="Georgia"/>
              </a:rPr>
              <a:t>e </a:t>
            </a:r>
            <a:r>
              <a:rPr i="1" spc="-5" sz="1600">
                <a:latin typeface="Georgia"/>
                <a:ea typeface="Georgia"/>
                <a:cs typeface="Georgia"/>
                <a:sym typeface="Georgia"/>
              </a:rPr>
              <a:t>una buona governance </a:t>
            </a:r>
            <a:r>
              <a:rPr i="1" sz="1600">
                <a:latin typeface="Georgia"/>
                <a:ea typeface="Georgia"/>
                <a:cs typeface="Georgia"/>
                <a:sym typeface="Georgia"/>
              </a:rPr>
              <a:t>- o meglio </a:t>
            </a:r>
            <a:r>
              <a:rPr i="1" spc="-5" sz="1600">
                <a:latin typeface="Georgia"/>
                <a:ea typeface="Georgia"/>
                <a:cs typeface="Georgia"/>
                <a:sym typeface="Georgia"/>
              </a:rPr>
              <a:t>una  buona e-governance </a:t>
            </a:r>
            <a:r>
              <a:rPr i="1" sz="1600">
                <a:latin typeface="Georgia"/>
                <a:ea typeface="Georgia"/>
                <a:cs typeface="Georgia"/>
                <a:sym typeface="Georgia"/>
              </a:rPr>
              <a:t>- per far </a:t>
            </a:r>
            <a:r>
              <a:rPr i="1" spc="-5" sz="1600">
                <a:latin typeface="Georgia"/>
                <a:ea typeface="Georgia"/>
                <a:cs typeface="Georgia"/>
                <a:sym typeface="Georgia"/>
              </a:rPr>
              <a:t>funzionare  questa intelligenza</a:t>
            </a:r>
            <a:r>
              <a:rPr i="1" sz="1600">
                <a:latin typeface="Georgia"/>
                <a:ea typeface="Georgia"/>
                <a:cs typeface="Georgia"/>
                <a:sym typeface="Georgia"/>
              </a:rPr>
              <a:t> </a:t>
            </a:r>
            <a:r>
              <a:rPr i="1" spc="-5" sz="1600">
                <a:latin typeface="Georgia"/>
                <a:ea typeface="Georgia"/>
                <a:cs typeface="Georgia"/>
                <a:sym typeface="Georgia"/>
              </a:rPr>
              <a:t>distribuita</a:t>
            </a:r>
          </a:p>
        </p:txBody>
      </p:sp>
      <p:sp>
        <p:nvSpPr>
          <p:cNvPr id="234" name="Shape 234"/>
          <p:cNvSpPr/>
          <p:nvPr/>
        </p:nvSpPr>
        <p:spPr>
          <a:xfrm>
            <a:off x="7414142" y="5875923"/>
            <a:ext cx="3688081" cy="53125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1400"/>
              </a:lnSpc>
              <a:spcBef>
                <a:spcPts val="100"/>
              </a:spcBef>
            </a:pPr>
            <a:r>
              <a:rPr sz="1200">
                <a:latin typeface="Georgia"/>
                <a:ea typeface="Georgia"/>
                <a:cs typeface="Georgia"/>
                <a:sym typeface="Georgia"/>
              </a:rPr>
              <a:t>Fonte: </a:t>
            </a:r>
            <a:r>
              <a:rPr spc="-5" sz="1200">
                <a:latin typeface="Georgia"/>
                <a:ea typeface="Georgia"/>
                <a:cs typeface="Georgia"/>
                <a:sym typeface="Georgia"/>
              </a:rPr>
              <a:t>Monica </a:t>
            </a:r>
            <a:r>
              <a:rPr sz="1200">
                <a:latin typeface="Georgia"/>
                <a:ea typeface="Georgia"/>
                <a:cs typeface="Georgia"/>
                <a:sym typeface="Georgia"/>
              </a:rPr>
              <a:t>Bernardi, </a:t>
            </a:r>
            <a:r>
              <a:rPr spc="-5" sz="1200">
                <a:latin typeface="Georgia"/>
                <a:ea typeface="Georgia"/>
                <a:cs typeface="Georgia"/>
                <a:sym typeface="Georgia"/>
              </a:rPr>
              <a:t>Innovare </a:t>
            </a:r>
            <a:r>
              <a:rPr sz="1200">
                <a:latin typeface="Georgia"/>
                <a:ea typeface="Georgia"/>
                <a:cs typeface="Georgia"/>
                <a:sym typeface="Georgia"/>
              </a:rPr>
              <a:t>per  </a:t>
            </a:r>
            <a:r>
              <a:rPr spc="-5" sz="1200">
                <a:latin typeface="Georgia"/>
                <a:ea typeface="Georgia"/>
                <a:cs typeface="Georgia"/>
                <a:sym typeface="Georgia"/>
              </a:rPr>
              <a:t>Includere; </a:t>
            </a:r>
            <a:r>
              <a:rPr sz="1200">
                <a:latin typeface="Georgia"/>
                <a:ea typeface="Georgia"/>
                <a:cs typeface="Georgia"/>
                <a:sym typeface="Georgia"/>
              </a:rPr>
              <a:t>si riferisce a Zandonai,</a:t>
            </a:r>
            <a:r>
              <a:rPr spc="-55" sz="1200">
                <a:latin typeface="Georgia"/>
                <a:ea typeface="Georgia"/>
                <a:cs typeface="Georgia"/>
                <a:sym typeface="Georgia"/>
              </a:rPr>
              <a:t> </a:t>
            </a:r>
            <a:r>
              <a:rPr sz="1200">
                <a:latin typeface="Georgia"/>
                <a:ea typeface="Georgia"/>
                <a:cs typeface="Georgia"/>
                <a:sym typeface="Georgia"/>
              </a:rPr>
              <a:t>evento  Cooperare in </a:t>
            </a:r>
            <a:r>
              <a:rPr spc="-5" sz="1200">
                <a:latin typeface="Georgia"/>
                <a:ea typeface="Georgia"/>
                <a:cs typeface="Georgia"/>
                <a:sym typeface="Georgia"/>
              </a:rPr>
              <a:t>Piattaforma, </a:t>
            </a:r>
            <a:r>
              <a:rPr sz="1200">
                <a:latin typeface="Georgia"/>
                <a:ea typeface="Georgia"/>
                <a:cs typeface="Georgia"/>
                <a:sym typeface="Georgia"/>
              </a:rPr>
              <a:t>gennaio</a:t>
            </a:r>
            <a:r>
              <a:rPr spc="-40" sz="1200">
                <a:latin typeface="Georgia"/>
                <a:ea typeface="Georgia"/>
                <a:cs typeface="Georgia"/>
                <a:sym typeface="Georgia"/>
              </a:rPr>
              <a:t> </a:t>
            </a:r>
            <a:r>
              <a:rPr sz="1200">
                <a:latin typeface="Georgia"/>
                <a:ea typeface="Georgia"/>
                <a:cs typeface="Georgia"/>
                <a:sym typeface="Georgia"/>
              </a:rPr>
              <a:t>2018</a:t>
            </a:r>
          </a:p>
        </p:txBody>
      </p:sp>
    </p:spTree>
  </p:cSld>
  <p:clrMapOvr>
    <a:masterClrMapping/>
  </p:clrMapOvr>
  <p:transitio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Shape 236"/>
          <p:cNvSpPr/>
          <p:nvPr/>
        </p:nvSpPr>
        <p:spPr>
          <a:xfrm>
            <a:off x="175210" y="3964854"/>
            <a:ext cx="11841650" cy="264920"/>
          </a:xfrm>
          <a:prstGeom prst="rect">
            <a:avLst/>
          </a:prstGeom>
          <a:blipFill>
            <a:blip r:embed="rId2"/>
            <a:stretch>
              <a:fillRect/>
            </a:stretch>
          </a:blipFill>
          <a:ln w="12700">
            <a:miter lim="400000"/>
          </a:ln>
        </p:spPr>
        <p:txBody>
          <a:bodyPr lIns="0" tIns="0" rIns="0" bIns="0"/>
          <a:lstStyle/>
          <a:p>
            <a:pPr lvl="0"/>
          </a:p>
        </p:txBody>
      </p:sp>
      <p:sp>
        <p:nvSpPr>
          <p:cNvPr id="237" name="Shape 237"/>
          <p:cNvSpPr/>
          <p:nvPr/>
        </p:nvSpPr>
        <p:spPr>
          <a:xfrm>
            <a:off x="226633" y="4059606"/>
            <a:ext cx="11643405" cy="357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569" y="31"/>
                </a:lnTo>
                <a:lnTo>
                  <a:pt x="21600" y="0"/>
                </a:lnTo>
              </a:path>
            </a:pathLst>
          </a:custGeom>
          <a:ln w="25399">
            <a:solidFill>
              <a:srgbClr val="4F81BD"/>
            </a:solidFill>
          </a:ln>
        </p:spPr>
        <p:txBody>
          <a:bodyPr lIns="0" tIns="0" rIns="0" bIns="0"/>
          <a:lstStyle/>
          <a:p>
            <a:pPr lvl="0"/>
          </a:p>
        </p:txBody>
      </p:sp>
      <p:sp>
        <p:nvSpPr>
          <p:cNvPr id="238" name="Shape 238"/>
          <p:cNvSpPr/>
          <p:nvPr/>
        </p:nvSpPr>
        <p:spPr>
          <a:xfrm>
            <a:off x="11762078" y="3983790"/>
            <a:ext cx="203356" cy="152133"/>
          </a:xfrm>
          <a:prstGeom prst="rect">
            <a:avLst/>
          </a:prstGeom>
          <a:blipFill>
            <a:blip r:embed="rId3"/>
            <a:stretch>
              <a:fillRect/>
            </a:stretch>
          </a:blipFill>
          <a:ln w="12700">
            <a:miter lim="400000"/>
          </a:ln>
        </p:spPr>
        <p:txBody>
          <a:bodyPr lIns="0" tIns="0" rIns="0" bIns="0"/>
          <a:lstStyle/>
          <a:p>
            <a:pPr lvl="0"/>
          </a:p>
        </p:txBody>
      </p:sp>
      <p:sp>
        <p:nvSpPr>
          <p:cNvPr id="239" name="Shape 239"/>
          <p:cNvSpPr/>
          <p:nvPr/>
        </p:nvSpPr>
        <p:spPr>
          <a:xfrm>
            <a:off x="1550619" y="2222240"/>
            <a:ext cx="3918374" cy="133027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2100"/>
              </a:lnSpc>
              <a:spcBef>
                <a:spcPts val="200"/>
              </a:spcBef>
            </a:pPr>
            <a:r>
              <a:rPr i="1" spc="-5">
                <a:latin typeface="Georgia"/>
                <a:ea typeface="Georgia"/>
                <a:cs typeface="Georgia"/>
                <a:sym typeface="Georgia"/>
              </a:rPr>
              <a:t>Che la cooperazione </a:t>
            </a:r>
            <a:r>
              <a:rPr i="1">
                <a:latin typeface="Georgia"/>
                <a:ea typeface="Georgia"/>
                <a:cs typeface="Georgia"/>
                <a:sym typeface="Georgia"/>
              </a:rPr>
              <a:t>è </a:t>
            </a:r>
            <a:r>
              <a:rPr i="1" spc="-5">
                <a:latin typeface="Georgia"/>
                <a:ea typeface="Georgia"/>
                <a:cs typeface="Georgia"/>
                <a:sym typeface="Georgia"/>
              </a:rPr>
              <a:t>una  </a:t>
            </a:r>
            <a:r>
              <a:rPr i="1">
                <a:latin typeface="Georgia"/>
                <a:ea typeface="Georgia"/>
                <a:cs typeface="Georgia"/>
                <a:sym typeface="Georgia"/>
              </a:rPr>
              <a:t>forma di </a:t>
            </a:r>
            <a:r>
              <a:rPr i="1" spc="-5">
                <a:latin typeface="Georgia"/>
                <a:ea typeface="Georgia"/>
                <a:cs typeface="Georgia"/>
                <a:sym typeface="Georgia"/>
              </a:rPr>
              <a:t>impresa </a:t>
            </a:r>
            <a:r>
              <a:rPr i="1">
                <a:latin typeface="Georgia"/>
                <a:ea typeface="Georgia"/>
                <a:cs typeface="Georgia"/>
                <a:sym typeface="Georgia"/>
              </a:rPr>
              <a:t>che </a:t>
            </a:r>
            <a:r>
              <a:rPr i="1" spc="-5">
                <a:latin typeface="Georgia"/>
                <a:ea typeface="Georgia"/>
                <a:cs typeface="Georgia"/>
                <a:sym typeface="Georgia"/>
              </a:rPr>
              <a:t>agisce  sul mercato </a:t>
            </a:r>
            <a:r>
              <a:rPr i="1">
                <a:latin typeface="Georgia"/>
                <a:ea typeface="Georgia"/>
                <a:cs typeface="Georgia"/>
                <a:sym typeface="Georgia"/>
              </a:rPr>
              <a:t>e </a:t>
            </a:r>
            <a:r>
              <a:rPr i="1" spc="-5">
                <a:latin typeface="Georgia"/>
                <a:ea typeface="Georgia"/>
                <a:cs typeface="Georgia"/>
                <a:sym typeface="Georgia"/>
              </a:rPr>
              <a:t>nasce per  disintermediare,  organizzando la domanda </a:t>
            </a:r>
            <a:r>
              <a:rPr i="1">
                <a:latin typeface="Georgia"/>
                <a:ea typeface="Georgia"/>
                <a:cs typeface="Georgia"/>
                <a:sym typeface="Georgia"/>
              </a:rPr>
              <a:t>e  </a:t>
            </a:r>
            <a:r>
              <a:rPr i="1" spc="-5">
                <a:latin typeface="Georgia"/>
                <a:ea typeface="Georgia"/>
                <a:cs typeface="Georgia"/>
                <a:sym typeface="Georgia"/>
              </a:rPr>
              <a:t>l’offerta </a:t>
            </a:r>
            <a:r>
              <a:rPr i="1">
                <a:latin typeface="Georgia"/>
                <a:ea typeface="Georgia"/>
                <a:cs typeface="Georgia"/>
                <a:sym typeface="Georgia"/>
              </a:rPr>
              <a:t>e vantaggio </a:t>
            </a:r>
            <a:r>
              <a:rPr i="1" spc="-5">
                <a:latin typeface="Georgia"/>
                <a:ea typeface="Georgia"/>
                <a:cs typeface="Georgia"/>
                <a:sym typeface="Georgia"/>
              </a:rPr>
              <a:t>dei</a:t>
            </a:r>
            <a:r>
              <a:rPr i="1" spc="-80">
                <a:latin typeface="Georgia"/>
                <a:ea typeface="Georgia"/>
                <a:cs typeface="Georgia"/>
                <a:sym typeface="Georgia"/>
              </a:rPr>
              <a:t> </a:t>
            </a:r>
            <a:r>
              <a:rPr i="1" spc="-5">
                <a:latin typeface="Georgia"/>
                <a:ea typeface="Georgia"/>
                <a:cs typeface="Georgia"/>
                <a:sym typeface="Georgia"/>
              </a:rPr>
              <a:t>suoi  membri;</a:t>
            </a:r>
          </a:p>
        </p:txBody>
      </p:sp>
      <p:sp>
        <p:nvSpPr>
          <p:cNvPr id="240" name="Shape 240"/>
          <p:cNvSpPr/>
          <p:nvPr/>
        </p:nvSpPr>
        <p:spPr>
          <a:xfrm>
            <a:off x="6515593" y="2238115"/>
            <a:ext cx="3784402" cy="133027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2100"/>
              </a:lnSpc>
              <a:spcBef>
                <a:spcPts val="200"/>
              </a:spcBef>
            </a:pPr>
            <a:r>
              <a:rPr i="1">
                <a:latin typeface="Georgia"/>
                <a:ea typeface="Georgia"/>
                <a:cs typeface="Georgia"/>
                <a:sym typeface="Georgia"/>
              </a:rPr>
              <a:t>che, a </a:t>
            </a:r>
            <a:r>
              <a:rPr i="1" spc="-5">
                <a:latin typeface="Georgia"/>
                <a:ea typeface="Georgia"/>
                <a:cs typeface="Georgia"/>
                <a:sym typeface="Georgia"/>
              </a:rPr>
              <a:t>maggior ragione,  può </a:t>
            </a:r>
            <a:r>
              <a:rPr i="1">
                <a:latin typeface="Georgia"/>
                <a:ea typeface="Georgia"/>
                <a:cs typeface="Georgia"/>
                <a:sym typeface="Georgia"/>
              </a:rPr>
              <a:t>allargare </a:t>
            </a:r>
            <a:r>
              <a:rPr i="1" spc="-5">
                <a:latin typeface="Georgia"/>
                <a:ea typeface="Georgia"/>
                <a:cs typeface="Georgia"/>
                <a:sym typeface="Georgia"/>
              </a:rPr>
              <a:t>il proprio  </a:t>
            </a:r>
            <a:r>
              <a:rPr i="1">
                <a:latin typeface="Georgia"/>
                <a:ea typeface="Georgia"/>
                <a:cs typeface="Georgia"/>
                <a:sym typeface="Georgia"/>
              </a:rPr>
              <a:t>campo </a:t>
            </a:r>
            <a:r>
              <a:rPr i="1" spc="-5">
                <a:latin typeface="Georgia"/>
                <a:ea typeface="Georgia"/>
                <a:cs typeface="Georgia"/>
                <a:sym typeface="Georgia"/>
              </a:rPr>
              <a:t>d’azione  approcciandosi </a:t>
            </a:r>
            <a:r>
              <a:rPr i="1">
                <a:latin typeface="Georgia"/>
                <a:ea typeface="Georgia"/>
                <a:cs typeface="Georgia"/>
                <a:sym typeface="Georgia"/>
              </a:rPr>
              <a:t>al </a:t>
            </a:r>
            <a:r>
              <a:rPr i="1" spc="-5">
                <a:latin typeface="Georgia"/>
                <a:ea typeface="Georgia"/>
                <a:cs typeface="Georgia"/>
                <a:sym typeface="Georgia"/>
              </a:rPr>
              <a:t>modello  “platformista”:</a:t>
            </a:r>
            <a:r>
              <a:rPr>
                <a:latin typeface="Georgia"/>
                <a:ea typeface="Georgia"/>
                <a:cs typeface="Georgia"/>
                <a:sym typeface="Georgia"/>
              </a:rPr>
              <a:t> </a:t>
            </a:r>
            <a:r>
              <a:rPr i="1" spc="-5">
                <a:latin typeface="Georgia"/>
                <a:ea typeface="Georgia"/>
                <a:cs typeface="Georgia"/>
                <a:sym typeface="Georgia"/>
              </a:rPr>
              <a:t>nuovi servizi </a:t>
            </a:r>
            <a:r>
              <a:rPr i="1">
                <a:latin typeface="Georgia"/>
                <a:ea typeface="Georgia"/>
                <a:cs typeface="Georgia"/>
                <a:sym typeface="Georgia"/>
              </a:rPr>
              <a:t>e </a:t>
            </a:r>
            <a:r>
              <a:rPr i="1" spc="-5">
                <a:latin typeface="Georgia"/>
                <a:ea typeface="Georgia"/>
                <a:cs typeface="Georgia"/>
                <a:sym typeface="Georgia"/>
              </a:rPr>
              <a:t>modelli  </a:t>
            </a:r>
            <a:r>
              <a:rPr i="1">
                <a:latin typeface="Georgia"/>
                <a:ea typeface="Georgia"/>
                <a:cs typeface="Georgia"/>
                <a:sym typeface="Georgia"/>
              </a:rPr>
              <a:t>organizzativi….</a:t>
            </a:r>
          </a:p>
        </p:txBody>
      </p:sp>
      <p:sp>
        <p:nvSpPr>
          <p:cNvPr id="241" name="Shape 241"/>
          <p:cNvSpPr/>
          <p:nvPr/>
        </p:nvSpPr>
        <p:spPr>
          <a:xfrm>
            <a:off x="1626872" y="4488000"/>
            <a:ext cx="3451861" cy="79687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nSpc>
                <a:spcPts val="2100"/>
              </a:lnSpc>
              <a:spcBef>
                <a:spcPts val="200"/>
              </a:spcBef>
            </a:pPr>
            <a:r>
              <a:rPr i="1" spc="-5">
                <a:latin typeface="Georgia"/>
                <a:ea typeface="Georgia"/>
                <a:cs typeface="Georgia"/>
                <a:sym typeface="Georgia"/>
              </a:rPr>
              <a:t>…nuove forme di  mutualità, engagement </a:t>
            </a:r>
            <a:r>
              <a:rPr i="1">
                <a:latin typeface="Georgia"/>
                <a:ea typeface="Georgia"/>
                <a:cs typeface="Georgia"/>
                <a:sym typeface="Georgia"/>
              </a:rPr>
              <a:t>e  </a:t>
            </a:r>
            <a:r>
              <a:rPr i="1" spc="-5">
                <a:latin typeface="Georgia"/>
                <a:ea typeface="Georgia"/>
                <a:cs typeface="Georgia"/>
                <a:sym typeface="Georgia"/>
              </a:rPr>
              <a:t>creazione </a:t>
            </a:r>
            <a:r>
              <a:rPr i="1">
                <a:latin typeface="Georgia"/>
                <a:ea typeface="Georgia"/>
                <a:cs typeface="Georgia"/>
                <a:sym typeface="Georgia"/>
              </a:rPr>
              <a:t>di</a:t>
            </a:r>
            <a:r>
              <a:rPr i="1" spc="-10">
                <a:latin typeface="Georgia"/>
                <a:ea typeface="Georgia"/>
                <a:cs typeface="Georgia"/>
                <a:sym typeface="Georgia"/>
              </a:rPr>
              <a:t> </a:t>
            </a:r>
            <a:r>
              <a:rPr i="1" spc="-5">
                <a:latin typeface="Georgia"/>
                <a:ea typeface="Georgia"/>
                <a:cs typeface="Georgia"/>
                <a:sym typeface="Georgia"/>
              </a:rPr>
              <a:t>comunità</a:t>
            </a:r>
          </a:p>
        </p:txBody>
      </p:sp>
      <p:sp>
        <p:nvSpPr>
          <p:cNvPr id="242" name="Shape 242"/>
          <p:cNvSpPr/>
          <p:nvPr/>
        </p:nvSpPr>
        <p:spPr>
          <a:xfrm>
            <a:off x="6539313" y="4500357"/>
            <a:ext cx="4562447" cy="1333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spcBef>
                <a:spcPts val="100"/>
              </a:spcBef>
              <a:tabLst>
                <a:tab pos="927100" algn="l"/>
                <a:tab pos="2209800" algn="l"/>
                <a:tab pos="3759200" algn="l"/>
              </a:tabLst>
            </a:pPr>
            <a:r>
              <a:rPr i="1" spc="5">
                <a:latin typeface="Georgia"/>
                <a:ea typeface="Georgia"/>
                <a:cs typeface="Georgia"/>
                <a:sym typeface="Georgia"/>
              </a:rPr>
              <a:t>Mentr</a:t>
            </a:r>
            <a:r>
              <a:rPr i="1">
                <a:latin typeface="Georgia"/>
                <a:ea typeface="Georgia"/>
                <a:cs typeface="Georgia"/>
                <a:sym typeface="Georgia"/>
              </a:rPr>
              <a:t>e	</a:t>
            </a:r>
            <a:r>
              <a:rPr i="1" spc="5">
                <a:latin typeface="Georgia"/>
                <a:ea typeface="Georgia"/>
                <a:cs typeface="Georgia"/>
                <a:sym typeface="Georgia"/>
              </a:rPr>
              <a:t>l’economi</a:t>
            </a:r>
            <a:r>
              <a:rPr i="1">
                <a:latin typeface="Georgia"/>
                <a:ea typeface="Georgia"/>
                <a:cs typeface="Georgia"/>
                <a:sym typeface="Georgia"/>
              </a:rPr>
              <a:t>a	</a:t>
            </a:r>
            <a:r>
              <a:rPr i="1" spc="5">
                <a:latin typeface="Georgia"/>
                <a:ea typeface="Georgia"/>
                <a:cs typeface="Georgia"/>
                <a:sym typeface="Georgia"/>
              </a:rPr>
              <a:t>collaborativ</a:t>
            </a:r>
            <a:r>
              <a:rPr i="1">
                <a:latin typeface="Georgia"/>
                <a:ea typeface="Georgia"/>
                <a:cs typeface="Georgia"/>
                <a:sym typeface="Georgia"/>
              </a:rPr>
              <a:t>a</a:t>
            </a:r>
            <a:r>
              <a:rPr i="1">
                <a:latin typeface="Georgia"/>
                <a:ea typeface="Georgia"/>
                <a:cs typeface="Georgia"/>
                <a:sym typeface="Georgia"/>
              </a:rPr>
              <a:t> </a:t>
            </a:r>
            <a:r>
              <a:rPr i="1" spc="5">
                <a:latin typeface="Georgia"/>
                <a:ea typeface="Georgia"/>
                <a:cs typeface="Georgia"/>
                <a:sym typeface="Georgia"/>
              </a:rPr>
              <a:t>può</a:t>
            </a:r>
            <a:r>
              <a:rPr i="1" spc="5">
                <a:latin typeface="Georgia"/>
                <a:ea typeface="Georgia"/>
                <a:cs typeface="Georgia"/>
                <a:sym typeface="Georgia"/>
              </a:rPr>
              <a:t> avvicinarsi al modello cooperativista in termini di governance, rapporto con le comunità fiscali e attenzione all’impatto sociale </a:t>
            </a:r>
          </a:p>
        </p:txBody>
      </p:sp>
      <p:sp>
        <p:nvSpPr>
          <p:cNvPr id="243" name="Shape 243"/>
          <p:cNvSpPr/>
          <p:nvPr>
            <p:ph type="title"/>
          </p:nvPr>
        </p:nvSpPr>
        <p:spPr>
          <a:xfrm>
            <a:off x="3718347" y="1093169"/>
            <a:ext cx="4755305" cy="443712"/>
          </a:xfrm>
          <a:prstGeom prst="rect">
            <a:avLst/>
          </a:prstGeom>
          <a:extLst>
            <a:ext uri="{C572A759-6A51-4108-AA02-DFA0A04FC94B}">
              <ma14:wrappingTextBoxFlag xmlns:ma14="http://schemas.microsoft.com/office/mac/drawingml/2011/main" val="1"/>
            </a:ext>
          </a:extLst>
        </p:spPr>
        <p:txBody>
          <a:bodyPr/>
          <a:lstStyle/>
          <a:p>
            <a:pPr lvl="0" indent="12700">
              <a:lnSpc>
                <a:spcPct val="100000"/>
              </a:lnSpc>
              <a:spcBef>
                <a:spcPts val="100"/>
              </a:spcBef>
              <a:defRPr sz="1800"/>
            </a:pPr>
            <a:r>
              <a:rPr spc="-100" sz="2800">
                <a:latin typeface="Georgia Bold"/>
                <a:ea typeface="Georgia Bold"/>
                <a:cs typeface="Georgia Bold"/>
                <a:sym typeface="Georgia Bold"/>
              </a:rPr>
              <a:t>Cosa </a:t>
            </a:r>
            <a:r>
              <a:rPr sz="2800">
                <a:latin typeface="Georgia Bold"/>
                <a:ea typeface="Georgia Bold"/>
                <a:cs typeface="Georgia Bold"/>
                <a:sym typeface="Georgia Bold"/>
              </a:rPr>
              <a:t>è bene</a:t>
            </a:r>
            <a:r>
              <a:rPr spc="-100" sz="2800">
                <a:latin typeface="Georgia Bold"/>
                <a:ea typeface="Georgia Bold"/>
                <a:cs typeface="Georgia Bold"/>
                <a:sym typeface="Georgia Bold"/>
              </a:rPr>
              <a:t> ricordare</a:t>
            </a:r>
          </a:p>
        </p:txBody>
      </p:sp>
    </p:spTree>
  </p:cSld>
  <p:clrMapOvr>
    <a:masterClrMapping/>
  </p:clrMapOvr>
  <p:transitio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5" name="Shape 245"/>
          <p:cNvSpPr/>
          <p:nvPr/>
        </p:nvSpPr>
        <p:spPr>
          <a:xfrm>
            <a:off x="6095153" y="2125770"/>
            <a:ext cx="5207848" cy="28664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9525" indent="12700" algn="just">
              <a:lnSpc>
                <a:spcPts val="1900"/>
              </a:lnSpc>
              <a:spcBef>
                <a:spcPts val="100"/>
              </a:spcBef>
            </a:pPr>
            <a:r>
              <a:rPr i="1" sz="1600">
                <a:latin typeface="Georgia"/>
                <a:ea typeface="Georgia"/>
                <a:cs typeface="Georgia"/>
                <a:sym typeface="Georgia"/>
              </a:rPr>
              <a:t>Ridygo è una </a:t>
            </a:r>
            <a:r>
              <a:rPr i="1" spc="-5" sz="1600">
                <a:latin typeface="Georgia"/>
                <a:ea typeface="Georgia"/>
                <a:cs typeface="Georgia"/>
                <a:sym typeface="Georgia"/>
              </a:rPr>
              <a:t>start </a:t>
            </a:r>
            <a:r>
              <a:rPr i="1" sz="1600">
                <a:latin typeface="Georgia"/>
                <a:ea typeface="Georgia"/>
                <a:cs typeface="Georgia"/>
                <a:sym typeface="Georgia"/>
              </a:rPr>
              <a:t>up </a:t>
            </a:r>
            <a:r>
              <a:rPr i="1" spc="-5" sz="1600">
                <a:latin typeface="Georgia"/>
                <a:ea typeface="Georgia"/>
                <a:cs typeface="Georgia"/>
                <a:sym typeface="Georgia"/>
              </a:rPr>
              <a:t>cooperativa </a:t>
            </a:r>
            <a:r>
              <a:rPr i="1" sz="1600">
                <a:latin typeface="Georgia"/>
                <a:ea typeface="Georgia"/>
                <a:cs typeface="Georgia"/>
                <a:sym typeface="Georgia"/>
              </a:rPr>
              <a:t>che  </a:t>
            </a:r>
            <a:r>
              <a:rPr i="1" spc="-5" sz="1600">
                <a:latin typeface="Georgia"/>
                <a:ea typeface="Georgia"/>
                <a:cs typeface="Georgia"/>
                <a:sym typeface="Georgia"/>
              </a:rPr>
              <a:t>gestisce una piattaforma di condivisione  </a:t>
            </a:r>
            <a:r>
              <a:rPr i="1" sz="1600">
                <a:latin typeface="Georgia"/>
                <a:ea typeface="Georgia"/>
                <a:cs typeface="Georgia"/>
                <a:sym typeface="Georgia"/>
              </a:rPr>
              <a:t>di viaggi in automobile</a:t>
            </a:r>
            <a:r>
              <a:rPr i="1" spc="-20" sz="1600">
                <a:latin typeface="Georgia"/>
                <a:ea typeface="Georgia"/>
                <a:cs typeface="Georgia"/>
                <a:sym typeface="Georgia"/>
              </a:rPr>
              <a:t> </a:t>
            </a:r>
            <a:r>
              <a:rPr i="1" spc="-5" sz="1600">
                <a:latin typeface="Georgia"/>
                <a:ea typeface="Georgia"/>
                <a:cs typeface="Georgia"/>
                <a:sym typeface="Georgia"/>
              </a:rPr>
              <a:t>(ridesharing).</a:t>
            </a:r>
            <a:endParaRPr sz="1600">
              <a:latin typeface="Georgia"/>
              <a:ea typeface="Georgia"/>
              <a:cs typeface="Georgia"/>
              <a:sym typeface="Georgia"/>
            </a:endParaRPr>
          </a:p>
          <a:p>
            <a:pPr lvl="0"/>
            <a:endParaRPr sz="1600">
              <a:latin typeface="Times New Roman"/>
              <a:ea typeface="Times New Roman"/>
              <a:cs typeface="Times New Roman"/>
              <a:sym typeface="Times New Roman"/>
            </a:endParaRPr>
          </a:p>
          <a:p>
            <a:pPr lvl="0" marR="11429" indent="12700" algn="just">
              <a:lnSpc>
                <a:spcPts val="1900"/>
              </a:lnSpc>
            </a:pPr>
            <a:r>
              <a:rPr i="1" spc="-5" sz="1600">
                <a:latin typeface="Georgia"/>
                <a:ea typeface="Georgia"/>
                <a:cs typeface="Georgia"/>
                <a:sym typeface="Georgia"/>
              </a:rPr>
              <a:t>Nata in Francia </a:t>
            </a:r>
            <a:r>
              <a:rPr i="1" sz="1600">
                <a:latin typeface="Georgia"/>
                <a:ea typeface="Georgia"/>
                <a:cs typeface="Georgia"/>
                <a:sym typeface="Georgia"/>
              </a:rPr>
              <a:t>nel </a:t>
            </a:r>
            <a:r>
              <a:rPr i="1" spc="-5" sz="1600">
                <a:latin typeface="Georgia"/>
                <a:ea typeface="Georgia"/>
                <a:cs typeface="Georgia"/>
                <a:sym typeface="Georgia"/>
              </a:rPr>
              <a:t>2016, </a:t>
            </a:r>
            <a:r>
              <a:rPr i="1" sz="1600">
                <a:latin typeface="Georgia"/>
                <a:ea typeface="Georgia"/>
                <a:cs typeface="Georgia"/>
                <a:sym typeface="Georgia"/>
              </a:rPr>
              <a:t>è </a:t>
            </a:r>
            <a:r>
              <a:rPr i="1" spc="-5" sz="1600">
                <a:latin typeface="Georgia"/>
                <a:ea typeface="Georgia"/>
                <a:cs typeface="Georgia"/>
                <a:sym typeface="Georgia"/>
              </a:rPr>
              <a:t>una società  ibrida, cooperativa </a:t>
            </a:r>
            <a:r>
              <a:rPr i="1" sz="1600">
                <a:latin typeface="Georgia"/>
                <a:ea typeface="Georgia"/>
                <a:cs typeface="Georgia"/>
                <a:sym typeface="Georgia"/>
              </a:rPr>
              <a:t>e </a:t>
            </a:r>
            <a:r>
              <a:rPr i="1" spc="-5" sz="1600">
                <a:latin typeface="Georgia"/>
                <a:ea typeface="Georgia"/>
                <a:cs typeface="Georgia"/>
                <a:sym typeface="Georgia"/>
              </a:rPr>
              <a:t>partecipativa, </a:t>
            </a:r>
            <a:r>
              <a:rPr i="1" sz="1600">
                <a:latin typeface="Georgia"/>
                <a:ea typeface="Georgia"/>
                <a:cs typeface="Georgia"/>
                <a:sym typeface="Georgia"/>
              </a:rPr>
              <a:t>i </a:t>
            </a:r>
            <a:r>
              <a:rPr i="1" spc="-5" sz="1600">
                <a:latin typeface="Georgia"/>
                <a:ea typeface="Georgia"/>
                <a:cs typeface="Georgia"/>
                <a:sym typeface="Georgia"/>
              </a:rPr>
              <a:t>cui  </a:t>
            </a:r>
            <a:r>
              <a:rPr i="1" spc="90" sz="1600">
                <a:latin typeface="Georgia"/>
                <a:ea typeface="Georgia"/>
                <a:cs typeface="Georgia"/>
                <a:sym typeface="Georgia"/>
              </a:rPr>
              <a:t>soci sono </a:t>
            </a:r>
            <a:r>
              <a:rPr i="1" spc="80" sz="1600">
                <a:latin typeface="Georgia"/>
                <a:ea typeface="Georgia"/>
                <a:cs typeface="Georgia"/>
                <a:sym typeface="Georgia"/>
              </a:rPr>
              <a:t>sia </a:t>
            </a:r>
            <a:r>
              <a:rPr i="1" spc="100" sz="1600">
                <a:latin typeface="Georgia"/>
                <a:ea typeface="Georgia"/>
                <a:cs typeface="Georgia"/>
                <a:sym typeface="Georgia"/>
              </a:rPr>
              <a:t>utenti </a:t>
            </a:r>
            <a:r>
              <a:rPr i="1" spc="110" sz="1600">
                <a:latin typeface="Georgia"/>
                <a:ea typeface="Georgia"/>
                <a:cs typeface="Georgia"/>
                <a:sym typeface="Georgia"/>
              </a:rPr>
              <a:t>(conduttori </a:t>
            </a:r>
            <a:r>
              <a:rPr i="1" sz="1600">
                <a:latin typeface="Georgia"/>
                <a:ea typeface="Georgia"/>
                <a:cs typeface="Georgia"/>
                <a:sym typeface="Georgia"/>
              </a:rPr>
              <a:t>e  passeggeri) che lavoratori propri della  </a:t>
            </a:r>
            <a:r>
              <a:rPr i="1" spc="-5" sz="1600">
                <a:latin typeface="Georgia"/>
                <a:ea typeface="Georgia"/>
                <a:cs typeface="Georgia"/>
                <a:sym typeface="Georgia"/>
              </a:rPr>
              <a:t>piattaforma, ossia sviluppatori</a:t>
            </a:r>
            <a:r>
              <a:rPr i="1" spc="-25" sz="1600">
                <a:latin typeface="Georgia"/>
                <a:ea typeface="Georgia"/>
                <a:cs typeface="Georgia"/>
                <a:sym typeface="Georgia"/>
              </a:rPr>
              <a:t> </a:t>
            </a:r>
            <a:r>
              <a:rPr i="1" spc="-5" sz="1600">
                <a:latin typeface="Georgia"/>
                <a:ea typeface="Georgia"/>
                <a:cs typeface="Georgia"/>
                <a:sym typeface="Georgia"/>
              </a:rPr>
              <a:t>software.</a:t>
            </a:r>
            <a:endParaRPr sz="1600">
              <a:latin typeface="Georgia"/>
              <a:ea typeface="Georgia"/>
              <a:cs typeface="Georgia"/>
              <a:sym typeface="Georgia"/>
            </a:endParaRPr>
          </a:p>
          <a:p>
            <a:pPr lvl="0"/>
            <a:endParaRPr sz="1600">
              <a:latin typeface="Times New Roman"/>
              <a:ea typeface="Times New Roman"/>
              <a:cs typeface="Times New Roman"/>
              <a:sym typeface="Times New Roman"/>
            </a:endParaRPr>
          </a:p>
          <a:p>
            <a:pPr lvl="0" marR="5080" indent="12700" algn="just">
              <a:lnSpc>
                <a:spcPts val="1900"/>
              </a:lnSpc>
            </a:pPr>
            <a:r>
              <a:rPr i="1" spc="40" sz="1600">
                <a:latin typeface="Georgia"/>
                <a:ea typeface="Georgia"/>
                <a:cs typeface="Georgia"/>
                <a:sym typeface="Georgia"/>
              </a:rPr>
              <a:t>Come </a:t>
            </a:r>
            <a:r>
              <a:rPr i="1" spc="45" sz="1600">
                <a:latin typeface="Georgia"/>
                <a:ea typeface="Georgia"/>
                <a:cs typeface="Georgia"/>
                <a:sym typeface="Georgia"/>
              </a:rPr>
              <a:t>strumento </a:t>
            </a:r>
            <a:r>
              <a:rPr i="1" spc="25" sz="1600">
                <a:latin typeface="Georgia"/>
                <a:ea typeface="Georgia"/>
                <a:cs typeface="Georgia"/>
                <a:sym typeface="Georgia"/>
              </a:rPr>
              <a:t>di </a:t>
            </a:r>
            <a:r>
              <a:rPr i="1" spc="45" sz="1600">
                <a:latin typeface="Georgia"/>
                <a:ea typeface="Georgia"/>
                <a:cs typeface="Georgia"/>
                <a:sym typeface="Georgia"/>
              </a:rPr>
              <a:t>decision </a:t>
            </a:r>
            <a:r>
              <a:rPr i="1" spc="55" sz="1600">
                <a:latin typeface="Georgia"/>
                <a:ea typeface="Georgia"/>
                <a:cs typeface="Georgia"/>
                <a:sym typeface="Georgia"/>
              </a:rPr>
              <a:t>making  </a:t>
            </a:r>
            <a:r>
              <a:rPr i="1" spc="-5" sz="1600">
                <a:latin typeface="Georgia"/>
                <a:ea typeface="Georgia"/>
                <a:cs typeface="Georgia"/>
                <a:sym typeface="Georgia"/>
              </a:rPr>
              <a:t>collettivo </a:t>
            </a:r>
            <a:r>
              <a:rPr i="1" sz="1600">
                <a:latin typeface="Georgia"/>
                <a:ea typeface="Georgia"/>
                <a:cs typeface="Georgia"/>
                <a:sym typeface="Georgia"/>
              </a:rPr>
              <a:t>i soci </a:t>
            </a:r>
            <a:r>
              <a:rPr i="1" spc="-5" sz="1600">
                <a:latin typeface="Georgia"/>
                <a:ea typeface="Georgia"/>
                <a:cs typeface="Georgia"/>
                <a:sym typeface="Georgia"/>
              </a:rPr>
              <a:t>utilizzano </a:t>
            </a:r>
            <a:r>
              <a:rPr i="1" sz="1600">
                <a:latin typeface="Georgia"/>
                <a:ea typeface="Georgia"/>
                <a:cs typeface="Georgia"/>
                <a:sym typeface="Georgia"/>
              </a:rPr>
              <a:t>Loomio, un tool  </a:t>
            </a:r>
            <a:r>
              <a:rPr i="1" spc="-5" sz="1600">
                <a:latin typeface="Georgia"/>
                <a:ea typeface="Georgia"/>
                <a:cs typeface="Georgia"/>
                <a:sym typeface="Georgia"/>
              </a:rPr>
              <a:t>di decision making collettivo sviluppato  da Enspiral </a:t>
            </a:r>
            <a:r>
              <a:rPr i="1" sz="1600">
                <a:latin typeface="Georgia"/>
                <a:ea typeface="Georgia"/>
                <a:cs typeface="Georgia"/>
                <a:sym typeface="Georgia"/>
              </a:rPr>
              <a:t>(vedi slide</a:t>
            </a:r>
            <a:r>
              <a:rPr i="1" spc="-15" sz="1600">
                <a:latin typeface="Georgia"/>
                <a:ea typeface="Georgia"/>
                <a:cs typeface="Georgia"/>
                <a:sym typeface="Georgia"/>
              </a:rPr>
              <a:t> </a:t>
            </a:r>
            <a:r>
              <a:rPr i="1" sz="1600">
                <a:latin typeface="Georgia"/>
                <a:ea typeface="Georgia"/>
                <a:cs typeface="Georgia"/>
                <a:sym typeface="Georgia"/>
              </a:rPr>
              <a:t>successive)</a:t>
            </a:r>
          </a:p>
        </p:txBody>
      </p:sp>
      <p:sp>
        <p:nvSpPr>
          <p:cNvPr id="246" name="Shape 246"/>
          <p:cNvSpPr/>
          <p:nvPr/>
        </p:nvSpPr>
        <p:spPr>
          <a:xfrm>
            <a:off x="415115" y="1114425"/>
            <a:ext cx="11360075" cy="4064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indent="12700" algn="ctr">
              <a:spcBef>
                <a:spcPts val="100"/>
              </a:spcBef>
              <a:tabLst>
                <a:tab pos="1193800" algn="l"/>
              </a:tabLst>
            </a:pPr>
            <a:r>
              <a:rPr spc="-5" sz="2800">
                <a:latin typeface="Georgia Bold"/>
                <a:ea typeface="Georgia Bold"/>
                <a:cs typeface="Georgia Bold"/>
                <a:sym typeface="Georgia Bold"/>
              </a:rPr>
              <a:t>Ridygo: </a:t>
            </a:r>
            <a:r>
              <a:rPr sz="2800">
                <a:latin typeface="Georgia Bold"/>
                <a:ea typeface="Georgia Bold"/>
                <a:cs typeface="Georgia Bold"/>
                <a:sym typeface="Georgia Bold"/>
              </a:rPr>
              <a:t>startup </a:t>
            </a:r>
            <a:r>
              <a:rPr spc="-5" sz="2800">
                <a:latin typeface="Georgia Bold"/>
                <a:ea typeface="Georgia Bold"/>
                <a:cs typeface="Georgia Bold"/>
                <a:sym typeface="Georgia Bold"/>
              </a:rPr>
              <a:t>cooperativa, mobilità </a:t>
            </a:r>
            <a:r>
              <a:rPr sz="2800">
                <a:latin typeface="Georgia Bold"/>
                <a:ea typeface="Georgia Bold"/>
                <a:cs typeface="Georgia Bold"/>
                <a:sym typeface="Georgia Bold"/>
              </a:rPr>
              <a:t>e </a:t>
            </a:r>
            <a:r>
              <a:rPr spc="-5" sz="2800">
                <a:latin typeface="Georgia Bold"/>
                <a:ea typeface="Georgia Bold"/>
                <a:cs typeface="Georgia Bold"/>
                <a:sym typeface="Georgia Bold"/>
              </a:rPr>
              <a:t>algoritmo</a:t>
            </a:r>
          </a:p>
        </p:txBody>
      </p:sp>
      <p:pic>
        <p:nvPicPr>
          <p:cNvPr id="247" name="image31.jpg" descr="080_HL_IBIGOUGILLES_637204.jpg"/>
          <p:cNvPicPr/>
          <p:nvPr/>
        </p:nvPicPr>
        <p:blipFill>
          <a:blip r:embed="rId2">
            <a:extLst/>
          </a:blip>
          <a:stretch>
            <a:fillRect/>
          </a:stretch>
        </p:blipFill>
        <p:spPr>
          <a:xfrm>
            <a:off x="415115" y="2021765"/>
            <a:ext cx="5310186" cy="3540125"/>
          </a:xfrm>
          <a:prstGeom prst="rect">
            <a:avLst/>
          </a:prstGeom>
          <a:ln w="12700">
            <a:miter lim="400000"/>
          </a:ln>
        </p:spPr>
      </p:pic>
    </p:spTree>
  </p:cSld>
  <p:clrMapOvr>
    <a:masterClrMapping/>
  </p:clrMapOvr>
  <p:transitio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9" name="Shape 249"/>
          <p:cNvSpPr/>
          <p:nvPr/>
        </p:nvSpPr>
        <p:spPr>
          <a:xfrm>
            <a:off x="6909223" y="6509371"/>
            <a:ext cx="5314528"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r>
              <a:rPr sz="1200">
                <a:latin typeface="Georgia"/>
                <a:ea typeface="Georgia"/>
                <a:cs typeface="Georgia"/>
                <a:sym typeface="Georgia"/>
              </a:rPr>
              <a:t>Fonte: </a:t>
            </a:r>
            <a:r>
              <a:rPr spc="-5" sz="1200">
                <a:latin typeface="Georgia"/>
                <a:ea typeface="Georgia"/>
                <a:cs typeface="Georgia"/>
                <a:sym typeface="Georgia"/>
              </a:rPr>
              <a:t>Bozzoni, </a:t>
            </a:r>
            <a:r>
              <a:rPr sz="1200">
                <a:latin typeface="Georgia"/>
                <a:ea typeface="Georgia"/>
                <a:cs typeface="Georgia"/>
                <a:sym typeface="Georgia"/>
              </a:rPr>
              <a:t>Venturi, Zandonai, </a:t>
            </a:r>
            <a:r>
              <a:rPr spc="-5" sz="1200">
                <a:latin typeface="Georgia"/>
                <a:ea typeface="Georgia"/>
                <a:cs typeface="Georgia"/>
                <a:sym typeface="Georgia"/>
              </a:rPr>
              <a:t>Piangerelli, </a:t>
            </a:r>
            <a:r>
              <a:rPr sz="1200">
                <a:latin typeface="Georgia"/>
                <a:ea typeface="Georgia"/>
                <a:cs typeface="Georgia"/>
                <a:sym typeface="Georgia"/>
              </a:rPr>
              <a:t>Caroli</a:t>
            </a:r>
            <a:r>
              <a:rPr spc="-25" sz="1200">
                <a:latin typeface="Georgia"/>
                <a:ea typeface="Georgia"/>
                <a:cs typeface="Georgia"/>
                <a:sym typeface="Georgia"/>
              </a:rPr>
              <a:t> </a:t>
            </a:r>
            <a:r>
              <a:rPr sz="1200">
                <a:latin typeface="Georgia"/>
                <a:ea typeface="Georgia"/>
                <a:cs typeface="Georgia"/>
                <a:sym typeface="Georgia"/>
              </a:rPr>
              <a:t>2017</a:t>
            </a:r>
          </a:p>
        </p:txBody>
      </p:sp>
      <p:sp>
        <p:nvSpPr>
          <p:cNvPr id="250" name="Shape 250"/>
          <p:cNvSpPr/>
          <p:nvPr/>
        </p:nvSpPr>
        <p:spPr>
          <a:xfrm>
            <a:off x="6096000" y="2193545"/>
            <a:ext cx="5409147" cy="239659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33655" indent="12700" algn="just">
              <a:lnSpc>
                <a:spcPts val="1900"/>
              </a:lnSpc>
              <a:spcBef>
                <a:spcPts val="100"/>
              </a:spcBef>
            </a:pPr>
            <a:r>
              <a:rPr i="1" spc="-5" sz="1600">
                <a:latin typeface="Georgia"/>
                <a:ea typeface="Georgia"/>
                <a:cs typeface="Georgia"/>
                <a:sym typeface="Georgia"/>
              </a:rPr>
              <a:t>Quale piattaforma </a:t>
            </a:r>
            <a:r>
              <a:rPr i="1" sz="1600">
                <a:latin typeface="Georgia"/>
                <a:ea typeface="Georgia"/>
                <a:cs typeface="Georgia"/>
                <a:sym typeface="Georgia"/>
              </a:rPr>
              <a:t>di </a:t>
            </a:r>
            <a:r>
              <a:rPr i="1" spc="-5" sz="1600">
                <a:latin typeface="Georgia"/>
                <a:ea typeface="Georgia"/>
                <a:cs typeface="Georgia"/>
                <a:sym typeface="Georgia"/>
              </a:rPr>
              <a:t>ridesharing, </a:t>
            </a:r>
            <a:r>
              <a:rPr i="1" sz="1600">
                <a:latin typeface="Georgia"/>
                <a:ea typeface="Georgia"/>
                <a:cs typeface="Georgia"/>
                <a:sym typeface="Georgia"/>
              </a:rPr>
              <a:t>su  </a:t>
            </a:r>
            <a:r>
              <a:rPr i="1" spc="10" sz="1600">
                <a:latin typeface="Georgia"/>
                <a:ea typeface="Georgia"/>
                <a:cs typeface="Georgia"/>
                <a:sym typeface="Georgia"/>
              </a:rPr>
              <a:t>Rydigo sono invitati </a:t>
            </a:r>
            <a:r>
              <a:rPr i="1" spc="5" sz="1600">
                <a:latin typeface="Georgia"/>
                <a:ea typeface="Georgia"/>
                <a:cs typeface="Georgia"/>
                <a:sym typeface="Georgia"/>
              </a:rPr>
              <a:t>ad  </a:t>
            </a:r>
            <a:r>
              <a:rPr i="1" spc="10" sz="1600">
                <a:latin typeface="Georgia"/>
                <a:ea typeface="Georgia"/>
                <a:cs typeface="Georgia"/>
                <a:sym typeface="Georgia"/>
              </a:rPr>
              <a:t>iscriversi </a:t>
            </a:r>
            <a:r>
              <a:rPr i="1" sz="1600">
                <a:latin typeface="Georgia"/>
                <a:ea typeface="Georgia"/>
                <a:cs typeface="Georgia"/>
                <a:sym typeface="Georgia"/>
              </a:rPr>
              <a:t>i  </a:t>
            </a:r>
            <a:r>
              <a:rPr i="1" spc="-5" sz="1600">
                <a:latin typeface="Georgia"/>
                <a:ea typeface="Georgia"/>
                <a:cs typeface="Georgia"/>
                <a:sym typeface="Georgia"/>
              </a:rPr>
              <a:t>conducenti </a:t>
            </a:r>
            <a:r>
              <a:rPr i="1" sz="1600">
                <a:latin typeface="Georgia"/>
                <a:ea typeface="Georgia"/>
                <a:cs typeface="Georgia"/>
                <a:sym typeface="Georgia"/>
              </a:rPr>
              <a:t>che, con la propria </a:t>
            </a:r>
            <a:r>
              <a:rPr i="1" spc="-5" sz="1600">
                <a:latin typeface="Georgia"/>
                <a:ea typeface="Georgia"/>
                <a:cs typeface="Georgia"/>
                <a:sym typeface="Georgia"/>
              </a:rPr>
              <a:t>auto,  </a:t>
            </a:r>
            <a:r>
              <a:rPr i="1" sz="1600">
                <a:latin typeface="Georgia"/>
                <a:ea typeface="Georgia"/>
                <a:cs typeface="Georgia"/>
                <a:sym typeface="Georgia"/>
              </a:rPr>
              <a:t>effettuano un </a:t>
            </a:r>
            <a:r>
              <a:rPr i="1" spc="-5" sz="1600">
                <a:latin typeface="Georgia"/>
                <a:ea typeface="Georgia"/>
                <a:cs typeface="Georgia"/>
                <a:sym typeface="Georgia"/>
              </a:rPr>
              <a:t>viaggio quotidiano </a:t>
            </a:r>
            <a:r>
              <a:rPr i="1" sz="1600">
                <a:latin typeface="Georgia"/>
                <a:ea typeface="Georgia"/>
                <a:cs typeface="Georgia"/>
                <a:sym typeface="Georgia"/>
              </a:rPr>
              <a:t>e si  </a:t>
            </a:r>
            <a:r>
              <a:rPr i="1" spc="-5" sz="1600">
                <a:latin typeface="Georgia"/>
                <a:ea typeface="Georgia"/>
                <a:cs typeface="Georgia"/>
                <a:sym typeface="Georgia"/>
              </a:rPr>
              <a:t>rendono disponibili ad ospitare persone  </a:t>
            </a:r>
            <a:r>
              <a:rPr i="1" sz="1600">
                <a:latin typeface="Georgia"/>
                <a:ea typeface="Georgia"/>
                <a:cs typeface="Georgia"/>
                <a:sym typeface="Georgia"/>
              </a:rPr>
              <a:t>in </a:t>
            </a:r>
            <a:r>
              <a:rPr i="1" spc="-5" sz="1600">
                <a:latin typeface="Georgia"/>
                <a:ea typeface="Georgia"/>
                <a:cs typeface="Georgia"/>
                <a:sym typeface="Georgia"/>
              </a:rPr>
              <a:t>cerca </a:t>
            </a:r>
            <a:r>
              <a:rPr i="1" sz="1600">
                <a:latin typeface="Georgia"/>
                <a:ea typeface="Georgia"/>
                <a:cs typeface="Georgia"/>
                <a:sym typeface="Georgia"/>
              </a:rPr>
              <a:t>di un</a:t>
            </a:r>
            <a:r>
              <a:rPr i="1" spc="-20" sz="1600">
                <a:latin typeface="Georgia"/>
                <a:ea typeface="Georgia"/>
                <a:cs typeface="Georgia"/>
                <a:sym typeface="Georgia"/>
              </a:rPr>
              <a:t> </a:t>
            </a:r>
            <a:r>
              <a:rPr i="1" spc="-5" sz="1600">
                <a:latin typeface="Georgia"/>
                <a:ea typeface="Georgia"/>
                <a:cs typeface="Georgia"/>
                <a:sym typeface="Georgia"/>
              </a:rPr>
              <a:t>passaggio.</a:t>
            </a:r>
            <a:endParaRPr sz="1600">
              <a:latin typeface="Georgia"/>
              <a:ea typeface="Georgia"/>
              <a:cs typeface="Georgia"/>
              <a:sym typeface="Georgia"/>
            </a:endParaRPr>
          </a:p>
          <a:p>
            <a:pPr lvl="0"/>
            <a:endParaRPr sz="1600">
              <a:latin typeface="Times New Roman"/>
              <a:ea typeface="Times New Roman"/>
              <a:cs typeface="Times New Roman"/>
              <a:sym typeface="Times New Roman"/>
            </a:endParaRPr>
          </a:p>
          <a:p>
            <a:pPr lvl="0" marR="5080" indent="12700" algn="just">
              <a:lnSpc>
                <a:spcPts val="1900"/>
              </a:lnSpc>
            </a:pPr>
            <a:r>
              <a:rPr i="1" sz="1600">
                <a:latin typeface="Georgia"/>
                <a:ea typeface="Georgia"/>
                <a:cs typeface="Georgia"/>
                <a:sym typeface="Georgia"/>
              </a:rPr>
              <a:t>La </a:t>
            </a:r>
            <a:r>
              <a:rPr i="1" spc="-5" sz="1600">
                <a:latin typeface="Georgia"/>
                <a:ea typeface="Georgia"/>
                <a:cs typeface="Georgia"/>
                <a:sym typeface="Georgia"/>
              </a:rPr>
              <a:t>piattaforma utilizza </a:t>
            </a:r>
            <a:r>
              <a:rPr i="1" sz="1600">
                <a:latin typeface="Georgia"/>
                <a:ea typeface="Georgia"/>
                <a:cs typeface="Georgia"/>
                <a:sym typeface="Georgia"/>
              </a:rPr>
              <a:t>la </a:t>
            </a:r>
            <a:r>
              <a:rPr i="1" spc="-5" sz="1600">
                <a:latin typeface="Georgia"/>
                <a:ea typeface="Georgia"/>
                <a:cs typeface="Georgia"/>
                <a:sym typeface="Georgia"/>
              </a:rPr>
              <a:t>tecnologia </a:t>
            </a:r>
            <a:r>
              <a:rPr i="1" sz="1600">
                <a:latin typeface="Georgia"/>
                <a:ea typeface="Georgia"/>
                <a:cs typeface="Georgia"/>
                <a:sym typeface="Georgia"/>
              </a:rPr>
              <a:t>di  </a:t>
            </a:r>
            <a:r>
              <a:rPr i="1" spc="130" sz="1600">
                <a:latin typeface="Georgia"/>
                <a:ea typeface="Georgia"/>
                <a:cs typeface="Georgia"/>
                <a:sym typeface="Georgia"/>
              </a:rPr>
              <a:t>learning machine, </a:t>
            </a:r>
            <a:r>
              <a:rPr i="1" spc="75" sz="1600">
                <a:latin typeface="Georgia"/>
                <a:ea typeface="Georgia"/>
                <a:cs typeface="Georgia"/>
                <a:sym typeface="Georgia"/>
              </a:rPr>
              <a:t>un </a:t>
            </a:r>
            <a:r>
              <a:rPr i="1" spc="135" sz="1600">
                <a:latin typeface="Georgia"/>
                <a:ea typeface="Georgia"/>
                <a:cs typeface="Georgia"/>
                <a:sym typeface="Georgia"/>
              </a:rPr>
              <a:t>algoritmo  </a:t>
            </a:r>
            <a:r>
              <a:rPr i="1" spc="-5" sz="1600">
                <a:latin typeface="Georgia"/>
                <a:ea typeface="Georgia"/>
                <a:cs typeface="Georgia"/>
                <a:sym typeface="Georgia"/>
              </a:rPr>
              <a:t>predittivo che, qualora rilevi che più  </a:t>
            </a:r>
            <a:r>
              <a:rPr i="1" spc="15" sz="1600">
                <a:latin typeface="Georgia"/>
                <a:ea typeface="Georgia"/>
                <a:cs typeface="Georgia"/>
                <a:sym typeface="Georgia"/>
              </a:rPr>
              <a:t>utenti compiono, quotidianamente, </a:t>
            </a:r>
            <a:r>
              <a:rPr i="1" sz="1600">
                <a:latin typeface="Georgia"/>
                <a:ea typeface="Georgia"/>
                <a:cs typeface="Georgia"/>
                <a:sym typeface="Georgia"/>
              </a:rPr>
              <a:t>i  </a:t>
            </a:r>
            <a:r>
              <a:rPr i="1" spc="120" sz="1600">
                <a:latin typeface="Georgia"/>
                <a:ea typeface="Georgia"/>
                <a:cs typeface="Georgia"/>
                <a:sym typeface="Georgia"/>
              </a:rPr>
              <a:t>me</a:t>
            </a:r>
            <a:r>
              <a:rPr i="1" spc="-150" sz="1600">
                <a:latin typeface="Georgia"/>
                <a:ea typeface="Georgia"/>
                <a:cs typeface="Georgia"/>
                <a:sym typeface="Georgia"/>
              </a:rPr>
              <a:t> </a:t>
            </a:r>
            <a:r>
              <a:rPr i="1" spc="120" sz="1600">
                <a:latin typeface="Georgia"/>
                <a:ea typeface="Georgia"/>
                <a:cs typeface="Georgia"/>
                <a:sym typeface="Georgia"/>
              </a:rPr>
              <a:t>de</a:t>
            </a:r>
            <a:r>
              <a:rPr i="1" spc="-150" sz="1600">
                <a:latin typeface="Georgia"/>
                <a:ea typeface="Georgia"/>
                <a:cs typeface="Georgia"/>
                <a:sym typeface="Georgia"/>
              </a:rPr>
              <a:t> </a:t>
            </a:r>
            <a:r>
              <a:rPr i="1" spc="180" sz="1600">
                <a:latin typeface="Georgia"/>
                <a:ea typeface="Georgia"/>
                <a:cs typeface="Georgia"/>
                <a:sym typeface="Georgia"/>
              </a:rPr>
              <a:t>simi</a:t>
            </a:r>
            <a:r>
              <a:rPr i="1" spc="335" sz="1600">
                <a:latin typeface="Georgia"/>
                <a:ea typeface="Georgia"/>
                <a:cs typeface="Georgia"/>
                <a:sym typeface="Georgia"/>
              </a:rPr>
              <a:t> </a:t>
            </a:r>
            <a:r>
              <a:rPr i="1" spc="120" sz="1600">
                <a:latin typeface="Georgia"/>
                <a:ea typeface="Georgia"/>
                <a:cs typeface="Georgia"/>
                <a:sym typeface="Georgia"/>
              </a:rPr>
              <a:t>pe</a:t>
            </a:r>
            <a:r>
              <a:rPr i="1" spc="-150" sz="1600">
                <a:latin typeface="Georgia"/>
                <a:ea typeface="Georgia"/>
                <a:cs typeface="Georgia"/>
                <a:sym typeface="Georgia"/>
              </a:rPr>
              <a:t> </a:t>
            </a:r>
            <a:r>
              <a:rPr i="1" spc="120" sz="1600">
                <a:latin typeface="Georgia"/>
                <a:ea typeface="Georgia"/>
                <a:cs typeface="Georgia"/>
                <a:sym typeface="Georgia"/>
              </a:rPr>
              <a:t>rc</a:t>
            </a:r>
            <a:r>
              <a:rPr i="1" spc="-150" sz="1600">
                <a:latin typeface="Georgia"/>
                <a:ea typeface="Georgia"/>
                <a:cs typeface="Georgia"/>
                <a:sym typeface="Georgia"/>
              </a:rPr>
              <a:t> </a:t>
            </a:r>
            <a:r>
              <a:rPr i="1" spc="190" sz="1600">
                <a:latin typeface="Georgia"/>
                <a:ea typeface="Georgia"/>
                <a:cs typeface="Georgia"/>
                <a:sym typeface="Georgia"/>
              </a:rPr>
              <a:t>orsi,</a:t>
            </a:r>
            <a:r>
              <a:rPr i="1" spc="325" sz="1600">
                <a:latin typeface="Georgia"/>
                <a:ea typeface="Georgia"/>
                <a:cs typeface="Georgia"/>
                <a:sym typeface="Georgia"/>
              </a:rPr>
              <a:t> </a:t>
            </a:r>
            <a:r>
              <a:rPr i="1" spc="120" sz="1600">
                <a:latin typeface="Georgia"/>
                <a:ea typeface="Georgia"/>
                <a:cs typeface="Georgia"/>
                <a:sym typeface="Georgia"/>
              </a:rPr>
              <a:t>in</a:t>
            </a:r>
            <a:r>
              <a:rPr i="1" spc="-150" sz="1600">
                <a:latin typeface="Georgia"/>
                <a:ea typeface="Georgia"/>
                <a:cs typeface="Georgia"/>
                <a:sym typeface="Georgia"/>
              </a:rPr>
              <a:t> </a:t>
            </a:r>
            <a:r>
              <a:rPr i="1" spc="160" sz="1600">
                <a:latin typeface="Georgia"/>
                <a:ea typeface="Georgia"/>
                <a:cs typeface="Georgia"/>
                <a:sym typeface="Georgia"/>
              </a:rPr>
              <a:t>via</a:t>
            </a:r>
            <a:r>
              <a:rPr i="1" spc="355" sz="1600">
                <a:latin typeface="Georgia"/>
                <a:ea typeface="Georgia"/>
                <a:cs typeface="Georgia"/>
                <a:sym typeface="Georgia"/>
              </a:rPr>
              <a:t> </a:t>
            </a:r>
            <a:r>
              <a:rPr i="1" spc="180" sz="1600">
                <a:latin typeface="Georgia"/>
                <a:ea typeface="Georgia"/>
                <a:cs typeface="Georgia"/>
                <a:sym typeface="Georgia"/>
              </a:rPr>
              <a:t>loro  </a:t>
            </a:r>
            <a:r>
              <a:rPr i="1" sz="1600">
                <a:latin typeface="Georgia"/>
                <a:ea typeface="Georgia"/>
                <a:cs typeface="Georgia"/>
                <a:sym typeface="Georgia"/>
              </a:rPr>
              <a:t>automaticamente </a:t>
            </a:r>
            <a:r>
              <a:rPr i="1" spc="-5" sz="1600">
                <a:latin typeface="Georgia"/>
                <a:ea typeface="Georgia"/>
                <a:cs typeface="Georgia"/>
                <a:sym typeface="Georgia"/>
              </a:rPr>
              <a:t>un </a:t>
            </a:r>
            <a:r>
              <a:rPr i="1" sz="1600">
                <a:latin typeface="Georgia"/>
                <a:ea typeface="Georgia"/>
                <a:cs typeface="Georgia"/>
                <a:sym typeface="Georgia"/>
              </a:rPr>
              <a:t>messaggio al fine  </a:t>
            </a:r>
            <a:r>
              <a:rPr i="1" spc="-5" sz="1600">
                <a:latin typeface="Georgia"/>
                <a:ea typeface="Georgia"/>
                <a:cs typeface="Georgia"/>
                <a:sym typeface="Georgia"/>
              </a:rPr>
              <a:t>di metterli in</a:t>
            </a:r>
            <a:r>
              <a:rPr i="1" spc="-15" sz="1600">
                <a:latin typeface="Georgia"/>
                <a:ea typeface="Georgia"/>
                <a:cs typeface="Georgia"/>
                <a:sym typeface="Georgia"/>
              </a:rPr>
              <a:t> </a:t>
            </a:r>
            <a:r>
              <a:rPr i="1" sz="1600">
                <a:latin typeface="Georgia"/>
                <a:ea typeface="Georgia"/>
                <a:cs typeface="Georgia"/>
                <a:sym typeface="Georgia"/>
              </a:rPr>
              <a:t>contatto.</a:t>
            </a:r>
          </a:p>
        </p:txBody>
      </p:sp>
      <p:sp>
        <p:nvSpPr>
          <p:cNvPr id="251" name="Shape 251"/>
          <p:cNvSpPr/>
          <p:nvPr/>
        </p:nvSpPr>
        <p:spPr>
          <a:xfrm>
            <a:off x="415115" y="1114425"/>
            <a:ext cx="11360075" cy="4064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indent="12700" algn="ctr">
              <a:spcBef>
                <a:spcPts val="100"/>
              </a:spcBef>
              <a:tabLst>
                <a:tab pos="1193800" algn="l"/>
              </a:tabLst>
            </a:pPr>
            <a:r>
              <a:rPr spc="-5" sz="2800">
                <a:latin typeface="Georgia Bold"/>
                <a:ea typeface="Georgia Bold"/>
                <a:cs typeface="Georgia Bold"/>
                <a:sym typeface="Georgia Bold"/>
              </a:rPr>
              <a:t>Ridygo: </a:t>
            </a:r>
            <a:r>
              <a:rPr sz="2800">
                <a:latin typeface="Georgia Bold"/>
                <a:ea typeface="Georgia Bold"/>
                <a:cs typeface="Georgia Bold"/>
                <a:sym typeface="Georgia Bold"/>
              </a:rPr>
              <a:t>startup </a:t>
            </a:r>
            <a:r>
              <a:rPr spc="-5" sz="2800">
                <a:latin typeface="Georgia Bold"/>
                <a:ea typeface="Georgia Bold"/>
                <a:cs typeface="Georgia Bold"/>
                <a:sym typeface="Georgia Bold"/>
              </a:rPr>
              <a:t>cooperativa, mobilità </a:t>
            </a:r>
            <a:r>
              <a:rPr sz="2800">
                <a:latin typeface="Georgia Bold"/>
                <a:ea typeface="Georgia Bold"/>
                <a:cs typeface="Georgia Bold"/>
                <a:sym typeface="Georgia Bold"/>
              </a:rPr>
              <a:t>e </a:t>
            </a:r>
            <a:r>
              <a:rPr spc="-5" sz="2800">
                <a:latin typeface="Georgia Bold"/>
                <a:ea typeface="Georgia Bold"/>
                <a:cs typeface="Georgia Bold"/>
                <a:sym typeface="Georgia Bold"/>
              </a:rPr>
              <a:t>algoritmo</a:t>
            </a:r>
          </a:p>
        </p:txBody>
      </p:sp>
      <p:pic>
        <p:nvPicPr>
          <p:cNvPr id="252" name="image31.jpg" descr="080_HL_IBIGOUGILLES_637204.jpg"/>
          <p:cNvPicPr/>
          <p:nvPr/>
        </p:nvPicPr>
        <p:blipFill>
          <a:blip r:embed="rId2">
            <a:extLst/>
          </a:blip>
          <a:stretch>
            <a:fillRect/>
          </a:stretch>
        </p:blipFill>
        <p:spPr>
          <a:xfrm>
            <a:off x="415115" y="2021765"/>
            <a:ext cx="5310186" cy="3540125"/>
          </a:xfrm>
          <a:prstGeom prst="rect">
            <a:avLst/>
          </a:prstGeom>
          <a:ln w="12700">
            <a:miter lim="400000"/>
          </a:ln>
        </p:spPr>
      </p:pic>
    </p:spTree>
  </p:cSld>
  <p:clrMapOvr>
    <a:masterClrMapping/>
  </p:clrMapOvr>
  <p:transitio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4" name="Shape 254"/>
          <p:cNvSpPr/>
          <p:nvPr>
            <p:ph type="title"/>
          </p:nvPr>
        </p:nvSpPr>
        <p:spPr>
          <a:xfrm>
            <a:off x="507160" y="1028204"/>
            <a:ext cx="11013524" cy="443712"/>
          </a:xfrm>
          <a:prstGeom prst="rect">
            <a:avLst/>
          </a:prstGeom>
          <a:extLst>
            <a:ext uri="{C572A759-6A51-4108-AA02-DFA0A04FC94B}">
              <ma14:wrappingTextBoxFlag xmlns:ma14="http://schemas.microsoft.com/office/mac/drawingml/2011/main" val="1"/>
            </a:ext>
          </a:extLst>
        </p:spPr>
        <p:txBody>
          <a:bodyPr/>
          <a:lstStyle/>
          <a:p>
            <a:pPr lvl="0" indent="12700" algn="ctr">
              <a:lnSpc>
                <a:spcPct val="100000"/>
              </a:lnSpc>
              <a:spcBef>
                <a:spcPts val="100"/>
              </a:spcBef>
              <a:tabLst>
                <a:tab pos="1422400" algn="l"/>
              </a:tabLst>
              <a:defRPr sz="1800"/>
            </a:pPr>
            <a:r>
              <a:rPr spc="-100" sz="2800">
                <a:latin typeface="Georgia Bold"/>
                <a:ea typeface="Georgia Bold"/>
                <a:cs typeface="Georgia Bold"/>
                <a:sym typeface="Georgia Bold"/>
              </a:rPr>
              <a:t>…Ridygo:</a:t>
            </a:r>
            <a:r>
              <a:rPr spc="-100" sz="2800">
                <a:latin typeface="Georgia Bold"/>
                <a:ea typeface="Georgia Bold"/>
                <a:cs typeface="Georgia Bold"/>
                <a:sym typeface="Georgia Bold"/>
              </a:rPr>
              <a:t> </a:t>
            </a:r>
            <a:r>
              <a:rPr spc="-100" sz="2800">
                <a:latin typeface="Georgia Bold"/>
                <a:ea typeface="Georgia Bold"/>
                <a:cs typeface="Georgia Bold"/>
                <a:sym typeface="Georgia Bold"/>
              </a:rPr>
              <a:t>moneta virtuale, mobilità</a:t>
            </a:r>
            <a:r>
              <a:rPr sz="2800">
                <a:latin typeface="Georgia Bold"/>
                <a:ea typeface="Georgia Bold"/>
                <a:cs typeface="Georgia Bold"/>
                <a:sym typeface="Georgia Bold"/>
              </a:rPr>
              <a:t> </a:t>
            </a:r>
            <a:r>
              <a:rPr spc="-100" sz="2800">
                <a:latin typeface="Georgia Bold"/>
                <a:ea typeface="Georgia Bold"/>
                <a:cs typeface="Georgia Bold"/>
                <a:sym typeface="Georgia Bold"/>
              </a:rPr>
              <a:t>solidale</a:t>
            </a:r>
          </a:p>
        </p:txBody>
      </p:sp>
      <p:sp>
        <p:nvSpPr>
          <p:cNvPr id="255" name="Shape 255"/>
          <p:cNvSpPr/>
          <p:nvPr/>
        </p:nvSpPr>
        <p:spPr>
          <a:xfrm>
            <a:off x="3729469" y="6255372"/>
            <a:ext cx="5314529"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2700"/>
            <a:r>
              <a:rPr sz="1200">
                <a:latin typeface="Georgia"/>
                <a:ea typeface="Georgia"/>
                <a:cs typeface="Georgia"/>
                <a:sym typeface="Georgia"/>
              </a:rPr>
              <a:t>Fonte: </a:t>
            </a:r>
            <a:r>
              <a:rPr spc="-5" sz="1200">
                <a:latin typeface="Georgia"/>
                <a:ea typeface="Georgia"/>
                <a:cs typeface="Georgia"/>
                <a:sym typeface="Georgia"/>
              </a:rPr>
              <a:t>Bozzoni, </a:t>
            </a:r>
            <a:r>
              <a:rPr sz="1200">
                <a:latin typeface="Georgia"/>
                <a:ea typeface="Georgia"/>
                <a:cs typeface="Georgia"/>
                <a:sym typeface="Georgia"/>
              </a:rPr>
              <a:t>Venturi, Zandonai, </a:t>
            </a:r>
            <a:r>
              <a:rPr spc="-5" sz="1200">
                <a:latin typeface="Georgia"/>
                <a:ea typeface="Georgia"/>
                <a:cs typeface="Georgia"/>
                <a:sym typeface="Georgia"/>
              </a:rPr>
              <a:t>Piangerelli, </a:t>
            </a:r>
            <a:r>
              <a:rPr sz="1200">
                <a:latin typeface="Georgia"/>
                <a:ea typeface="Georgia"/>
                <a:cs typeface="Georgia"/>
                <a:sym typeface="Georgia"/>
              </a:rPr>
              <a:t>Caroli</a:t>
            </a:r>
            <a:r>
              <a:rPr spc="-25" sz="1200">
                <a:latin typeface="Georgia"/>
                <a:ea typeface="Georgia"/>
                <a:cs typeface="Georgia"/>
                <a:sym typeface="Georgia"/>
              </a:rPr>
              <a:t> </a:t>
            </a:r>
            <a:r>
              <a:rPr sz="1200">
                <a:latin typeface="Georgia"/>
                <a:ea typeface="Georgia"/>
                <a:cs typeface="Georgia"/>
                <a:sym typeface="Georgia"/>
              </a:rPr>
              <a:t>2017</a:t>
            </a:r>
          </a:p>
        </p:txBody>
      </p:sp>
      <p:sp>
        <p:nvSpPr>
          <p:cNvPr id="256" name="Shape 256"/>
          <p:cNvSpPr/>
          <p:nvPr/>
        </p:nvSpPr>
        <p:spPr>
          <a:xfrm>
            <a:off x="744585" y="1649383"/>
            <a:ext cx="5213774" cy="334909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2700" algn="just">
              <a:lnSpc>
                <a:spcPts val="1900"/>
              </a:lnSpc>
              <a:spcBef>
                <a:spcPts val="100"/>
              </a:spcBef>
            </a:pPr>
            <a:r>
              <a:rPr i="1" sz="1600">
                <a:latin typeface="Georgia"/>
                <a:ea typeface="Georgia"/>
                <a:cs typeface="Georgia"/>
                <a:sym typeface="Georgia"/>
              </a:rPr>
              <a:t>Driver e passeggeri </a:t>
            </a:r>
            <a:r>
              <a:rPr i="1" spc="-5" sz="1600">
                <a:latin typeface="Georgia"/>
                <a:ea typeface="Georgia"/>
                <a:cs typeface="Georgia"/>
                <a:sym typeface="Georgia"/>
              </a:rPr>
              <a:t>sono </a:t>
            </a:r>
            <a:r>
              <a:rPr i="1" sz="1600">
                <a:latin typeface="Georgia"/>
                <a:ea typeface="Georgia"/>
                <a:cs typeface="Georgia"/>
                <a:sym typeface="Georgia"/>
              </a:rPr>
              <a:t>a tutti gli effetti  </a:t>
            </a:r>
            <a:r>
              <a:rPr i="1" spc="-5" sz="1600">
                <a:latin typeface="Georgia"/>
                <a:ea typeface="Georgia"/>
                <a:cs typeface="Georgia"/>
                <a:sym typeface="Georgia"/>
              </a:rPr>
              <a:t>soci-utenti (nonché </a:t>
            </a:r>
            <a:r>
              <a:rPr i="1" sz="1600">
                <a:latin typeface="Georgia"/>
                <a:ea typeface="Georgia"/>
                <a:cs typeface="Georgia"/>
                <a:sym typeface="Georgia"/>
              </a:rPr>
              <a:t>co-proprietari) della  </a:t>
            </a:r>
            <a:r>
              <a:rPr i="1" spc="80" sz="1600">
                <a:latin typeface="Georgia"/>
                <a:ea typeface="Georgia"/>
                <a:cs typeface="Georgia"/>
                <a:sym typeface="Georgia"/>
              </a:rPr>
              <a:t>piattaforma </a:t>
            </a:r>
            <a:r>
              <a:rPr i="1" sz="1600">
                <a:latin typeface="Georgia"/>
                <a:ea typeface="Georgia"/>
                <a:cs typeface="Georgia"/>
                <a:sym typeface="Georgia"/>
              </a:rPr>
              <a:t>e </a:t>
            </a:r>
            <a:r>
              <a:rPr i="1" spc="45" sz="1600">
                <a:latin typeface="Georgia"/>
                <a:ea typeface="Georgia"/>
                <a:cs typeface="Georgia"/>
                <a:sym typeface="Georgia"/>
              </a:rPr>
              <a:t>ne </a:t>
            </a:r>
            <a:r>
              <a:rPr i="1" spc="75" sz="1600">
                <a:latin typeface="Georgia"/>
                <a:ea typeface="Georgia"/>
                <a:cs typeface="Georgia"/>
                <a:sym typeface="Georgia"/>
              </a:rPr>
              <a:t>dividono </a:t>
            </a:r>
            <a:r>
              <a:rPr i="1" spc="70" sz="1600">
                <a:latin typeface="Georgia"/>
                <a:ea typeface="Georgia"/>
                <a:cs typeface="Georgia"/>
                <a:sym typeface="Georgia"/>
              </a:rPr>
              <a:t>costi </a:t>
            </a:r>
            <a:r>
              <a:rPr i="1" spc="90" sz="1600">
                <a:latin typeface="Georgia"/>
                <a:ea typeface="Georgia"/>
                <a:cs typeface="Georgia"/>
                <a:sym typeface="Georgia"/>
              </a:rPr>
              <a:t>di  </a:t>
            </a:r>
            <a:r>
              <a:rPr i="1" spc="-5" sz="1600">
                <a:latin typeface="Georgia"/>
                <a:ea typeface="Georgia"/>
                <a:cs typeface="Georgia"/>
                <a:sym typeface="Georgia"/>
              </a:rPr>
              <a:t>gestione </a:t>
            </a:r>
            <a:r>
              <a:rPr i="1" sz="1600">
                <a:latin typeface="Georgia"/>
                <a:ea typeface="Georgia"/>
                <a:cs typeface="Georgia"/>
                <a:sym typeface="Georgia"/>
              </a:rPr>
              <a:t>e </a:t>
            </a:r>
            <a:r>
              <a:rPr i="1" spc="-5" sz="1600">
                <a:latin typeface="Georgia"/>
                <a:ea typeface="Georgia"/>
                <a:cs typeface="Georgia"/>
                <a:sym typeface="Georgia"/>
              </a:rPr>
              <a:t>valore </a:t>
            </a:r>
            <a:r>
              <a:rPr i="1" sz="1600">
                <a:latin typeface="Georgia"/>
                <a:ea typeface="Georgia"/>
                <a:cs typeface="Georgia"/>
                <a:sym typeface="Georgia"/>
              </a:rPr>
              <a:t>generato, </a:t>
            </a:r>
            <a:r>
              <a:rPr i="1" spc="-5" sz="1600">
                <a:latin typeface="Georgia"/>
                <a:ea typeface="Georgia"/>
                <a:cs typeface="Georgia"/>
                <a:sym typeface="Georgia"/>
              </a:rPr>
              <a:t>insieme </a:t>
            </a:r>
            <a:r>
              <a:rPr i="1" sz="1600">
                <a:latin typeface="Georgia"/>
                <a:ea typeface="Georgia"/>
                <a:cs typeface="Georgia"/>
                <a:sym typeface="Georgia"/>
              </a:rPr>
              <a:t>agli  sviluppatori, cioè ai</a:t>
            </a:r>
            <a:r>
              <a:rPr i="1" spc="-25" sz="1600">
                <a:latin typeface="Georgia"/>
                <a:ea typeface="Georgia"/>
                <a:cs typeface="Georgia"/>
                <a:sym typeface="Georgia"/>
              </a:rPr>
              <a:t> </a:t>
            </a:r>
            <a:r>
              <a:rPr i="1" sz="1600">
                <a:latin typeface="Georgia"/>
                <a:ea typeface="Georgia"/>
                <a:cs typeface="Georgia"/>
                <a:sym typeface="Georgia"/>
              </a:rPr>
              <a:t>soci-lavoratori.</a:t>
            </a:r>
            <a:endParaRPr sz="1600">
              <a:latin typeface="Georgia"/>
              <a:ea typeface="Georgia"/>
              <a:cs typeface="Georgia"/>
              <a:sym typeface="Georgia"/>
            </a:endParaRPr>
          </a:p>
          <a:p>
            <a:pPr lvl="0"/>
            <a:endParaRPr sz="1600">
              <a:latin typeface="Times New Roman"/>
              <a:ea typeface="Times New Roman"/>
              <a:cs typeface="Times New Roman"/>
              <a:sym typeface="Times New Roman"/>
            </a:endParaRPr>
          </a:p>
          <a:p>
            <a:pPr lvl="0" marR="13970" indent="12700" algn="just">
              <a:lnSpc>
                <a:spcPts val="1900"/>
              </a:lnSpc>
            </a:pPr>
            <a:r>
              <a:rPr i="1" sz="1600">
                <a:latin typeface="Georgia"/>
                <a:ea typeface="Georgia"/>
                <a:cs typeface="Georgia"/>
                <a:sym typeface="Georgia"/>
              </a:rPr>
              <a:t>La </a:t>
            </a:r>
            <a:r>
              <a:rPr i="1" spc="-5" sz="1600">
                <a:latin typeface="Georgia"/>
                <a:ea typeface="Georgia"/>
                <a:cs typeface="Georgia"/>
                <a:sym typeface="Georgia"/>
              </a:rPr>
              <a:t>cooperativa intende </a:t>
            </a:r>
            <a:r>
              <a:rPr i="1" sz="1600">
                <a:latin typeface="Georgia"/>
                <a:ea typeface="Georgia"/>
                <a:cs typeface="Georgia"/>
                <a:sym typeface="Georgia"/>
              </a:rPr>
              <a:t>porsi </a:t>
            </a:r>
            <a:r>
              <a:rPr i="1" spc="-5" sz="1600">
                <a:latin typeface="Georgia"/>
                <a:ea typeface="Georgia"/>
                <a:cs typeface="Georgia"/>
                <a:sym typeface="Georgia"/>
              </a:rPr>
              <a:t>direttamente  </a:t>
            </a:r>
            <a:r>
              <a:rPr i="1" sz="1600">
                <a:latin typeface="Georgia"/>
                <a:ea typeface="Georgia"/>
                <a:cs typeface="Georgia"/>
                <a:sym typeface="Georgia"/>
              </a:rPr>
              <a:t>con il proprio core </a:t>
            </a:r>
            <a:r>
              <a:rPr i="1" spc="-5" sz="1600">
                <a:latin typeface="Georgia"/>
                <a:ea typeface="Georgia"/>
                <a:cs typeface="Georgia"/>
                <a:sym typeface="Georgia"/>
              </a:rPr>
              <a:t>business all’interno </a:t>
            </a:r>
            <a:r>
              <a:rPr i="1" sz="1600">
                <a:latin typeface="Georgia"/>
                <a:ea typeface="Georgia"/>
                <a:cs typeface="Georgia"/>
                <a:sym typeface="Georgia"/>
              </a:rPr>
              <a:t>di  </a:t>
            </a:r>
            <a:r>
              <a:rPr i="1" spc="50" sz="1600">
                <a:latin typeface="Georgia"/>
                <a:ea typeface="Georgia"/>
                <a:cs typeface="Georgia"/>
                <a:sym typeface="Georgia"/>
              </a:rPr>
              <a:t>un </a:t>
            </a:r>
            <a:r>
              <a:rPr i="1" spc="85" sz="1600">
                <a:latin typeface="Georgia"/>
                <a:ea typeface="Georgia"/>
                <a:cs typeface="Georgia"/>
                <a:sym typeface="Georgia"/>
              </a:rPr>
              <a:t>circuito </a:t>
            </a:r>
            <a:r>
              <a:rPr i="1" spc="50" sz="1600">
                <a:latin typeface="Georgia"/>
                <a:ea typeface="Georgia"/>
                <a:cs typeface="Georgia"/>
                <a:sym typeface="Georgia"/>
              </a:rPr>
              <a:t>di </a:t>
            </a:r>
            <a:r>
              <a:rPr i="1" spc="85" sz="1600">
                <a:latin typeface="Georgia"/>
                <a:ea typeface="Georgia"/>
                <a:cs typeface="Georgia"/>
                <a:sym typeface="Georgia"/>
              </a:rPr>
              <a:t>economia “sociale </a:t>
            </a:r>
            <a:r>
              <a:rPr i="1" sz="1600">
                <a:latin typeface="Georgia"/>
                <a:ea typeface="Georgia"/>
                <a:cs typeface="Georgia"/>
                <a:sym typeface="Georgia"/>
              </a:rPr>
              <a:t>e  </a:t>
            </a:r>
            <a:r>
              <a:rPr i="1" spc="-5" sz="1600">
                <a:latin typeface="Georgia"/>
                <a:ea typeface="Georgia"/>
                <a:cs typeface="Georgia"/>
                <a:sym typeface="Georgia"/>
              </a:rPr>
              <a:t>solidale”.</a:t>
            </a:r>
            <a:endParaRPr sz="1600">
              <a:latin typeface="Georgia"/>
              <a:ea typeface="Georgia"/>
              <a:cs typeface="Georgia"/>
              <a:sym typeface="Georgia"/>
            </a:endParaRPr>
          </a:p>
          <a:p>
            <a:pPr lvl="0"/>
            <a:endParaRPr sz="1600">
              <a:latin typeface="Times New Roman"/>
              <a:ea typeface="Times New Roman"/>
              <a:cs typeface="Times New Roman"/>
              <a:sym typeface="Times New Roman"/>
            </a:endParaRPr>
          </a:p>
          <a:p>
            <a:pPr lvl="0" marR="13334" indent="12700" algn="just">
              <a:lnSpc>
                <a:spcPts val="1900"/>
              </a:lnSpc>
            </a:pPr>
            <a:r>
              <a:rPr i="1" sz="1600">
                <a:latin typeface="Georgia"/>
                <a:ea typeface="Georgia"/>
                <a:cs typeface="Georgia"/>
                <a:sym typeface="Georgia"/>
              </a:rPr>
              <a:t>In </a:t>
            </a:r>
            <a:r>
              <a:rPr i="1" spc="-5" sz="1600">
                <a:latin typeface="Georgia"/>
                <a:ea typeface="Georgia"/>
                <a:cs typeface="Georgia"/>
                <a:sym typeface="Georgia"/>
              </a:rPr>
              <a:t>Francia, </a:t>
            </a:r>
            <a:r>
              <a:rPr i="1" sz="1600">
                <a:latin typeface="Georgia"/>
                <a:ea typeface="Georgia"/>
                <a:cs typeface="Georgia"/>
                <a:sym typeface="Georgia"/>
              </a:rPr>
              <a:t>il </a:t>
            </a:r>
            <a:r>
              <a:rPr i="1" spc="-5" sz="1600">
                <a:latin typeface="Georgia"/>
                <a:ea typeface="Georgia"/>
                <a:cs typeface="Georgia"/>
                <a:sym typeface="Georgia"/>
              </a:rPr>
              <a:t>50% delle persone </a:t>
            </a:r>
            <a:r>
              <a:rPr i="1" sz="1600">
                <a:latin typeface="Georgia"/>
                <a:ea typeface="Georgia"/>
                <a:cs typeface="Georgia"/>
                <a:sym typeface="Georgia"/>
              </a:rPr>
              <a:t>che si  </a:t>
            </a:r>
            <a:r>
              <a:rPr i="1" spc="-5" sz="1600">
                <a:latin typeface="Georgia"/>
                <a:ea typeface="Georgia"/>
                <a:cs typeface="Georgia"/>
                <a:sym typeface="Georgia"/>
              </a:rPr>
              <a:t>trova in stato di disoccupazione </a:t>
            </a:r>
            <a:r>
              <a:rPr i="1" sz="1600">
                <a:latin typeface="Georgia"/>
                <a:ea typeface="Georgia"/>
                <a:cs typeface="Georgia"/>
                <a:sym typeface="Georgia"/>
              </a:rPr>
              <a:t>o </a:t>
            </a:r>
            <a:r>
              <a:rPr i="1" spc="-5" sz="1600">
                <a:latin typeface="Georgia"/>
                <a:ea typeface="Georgia"/>
                <a:cs typeface="Georgia"/>
                <a:sym typeface="Georgia"/>
              </a:rPr>
              <a:t>in  condizione </a:t>
            </a:r>
            <a:r>
              <a:rPr i="1" sz="1600">
                <a:latin typeface="Georgia"/>
                <a:ea typeface="Georgia"/>
                <a:cs typeface="Georgia"/>
                <a:sym typeface="Georgia"/>
              </a:rPr>
              <a:t>di rischio di </a:t>
            </a:r>
            <a:r>
              <a:rPr i="1" spc="-5" sz="1600">
                <a:latin typeface="Georgia"/>
                <a:ea typeface="Georgia"/>
                <a:cs typeface="Georgia"/>
                <a:sym typeface="Georgia"/>
              </a:rPr>
              <a:t>esclusione sociale  convive </a:t>
            </a:r>
            <a:r>
              <a:rPr i="1" sz="1600">
                <a:latin typeface="Georgia"/>
                <a:ea typeface="Georgia"/>
                <a:cs typeface="Georgia"/>
                <a:sym typeface="Georgia"/>
              </a:rPr>
              <a:t>con problemi di mobilità </a:t>
            </a:r>
            <a:r>
              <a:rPr i="1" spc="-5" sz="1600">
                <a:latin typeface="Georgia"/>
                <a:ea typeface="Georgia"/>
                <a:cs typeface="Georgia"/>
                <a:sym typeface="Georgia"/>
              </a:rPr>
              <a:t>(vincoli  </a:t>
            </a:r>
            <a:r>
              <a:rPr i="1" spc="40" sz="1600">
                <a:latin typeface="Georgia"/>
                <a:ea typeface="Georgia"/>
                <a:cs typeface="Georgia"/>
                <a:sym typeface="Georgia"/>
              </a:rPr>
              <a:t>economici </a:t>
            </a:r>
            <a:r>
              <a:rPr i="1" spc="30" sz="1600">
                <a:latin typeface="Georgia"/>
                <a:ea typeface="Georgia"/>
                <a:cs typeface="Georgia"/>
                <a:sym typeface="Georgia"/>
              </a:rPr>
              <a:t>agli </a:t>
            </a:r>
            <a:r>
              <a:rPr i="1" spc="40" sz="1600">
                <a:latin typeface="Georgia"/>
                <a:ea typeface="Georgia"/>
                <a:cs typeface="Georgia"/>
                <a:sym typeface="Georgia"/>
              </a:rPr>
              <a:t>spostamenti) influenti  </a:t>
            </a:r>
            <a:r>
              <a:rPr i="1" sz="1600">
                <a:latin typeface="Georgia"/>
                <a:ea typeface="Georgia"/>
                <a:cs typeface="Georgia"/>
                <a:sym typeface="Georgia"/>
              </a:rPr>
              <a:t>anche </a:t>
            </a:r>
            <a:r>
              <a:rPr i="1" spc="-5" sz="1600">
                <a:latin typeface="Georgia"/>
                <a:ea typeface="Georgia"/>
                <a:cs typeface="Georgia"/>
                <a:sym typeface="Georgia"/>
              </a:rPr>
              <a:t>sul piano</a:t>
            </a:r>
            <a:r>
              <a:rPr i="1" spc="-15" sz="1600">
                <a:latin typeface="Georgia"/>
                <a:ea typeface="Georgia"/>
                <a:cs typeface="Georgia"/>
                <a:sym typeface="Georgia"/>
              </a:rPr>
              <a:t> </a:t>
            </a:r>
            <a:r>
              <a:rPr i="1" spc="-5" sz="1600">
                <a:latin typeface="Georgia"/>
                <a:ea typeface="Georgia"/>
                <a:cs typeface="Georgia"/>
                <a:sym typeface="Georgia"/>
              </a:rPr>
              <a:t>lavorativo.</a:t>
            </a:r>
          </a:p>
        </p:txBody>
      </p:sp>
      <p:sp>
        <p:nvSpPr>
          <p:cNvPr id="257" name="Shape 257"/>
          <p:cNvSpPr/>
          <p:nvPr/>
        </p:nvSpPr>
        <p:spPr>
          <a:xfrm>
            <a:off x="6318763" y="1649384"/>
            <a:ext cx="5201921" cy="31077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714" indent="12700" algn="just">
              <a:lnSpc>
                <a:spcPts val="1900"/>
              </a:lnSpc>
              <a:spcBef>
                <a:spcPts val="100"/>
              </a:spcBef>
            </a:pPr>
            <a:r>
              <a:rPr i="1" sz="1600">
                <a:latin typeface="Georgia"/>
                <a:ea typeface="Georgia"/>
                <a:cs typeface="Georgia"/>
                <a:sym typeface="Georgia"/>
              </a:rPr>
              <a:t>Per </a:t>
            </a:r>
            <a:r>
              <a:rPr i="1" spc="-5" sz="1600">
                <a:latin typeface="Georgia"/>
                <a:ea typeface="Georgia"/>
                <a:cs typeface="Georgia"/>
                <a:sym typeface="Georgia"/>
              </a:rPr>
              <a:t>questo motivo </a:t>
            </a:r>
            <a:r>
              <a:rPr i="1" sz="1600">
                <a:latin typeface="Georgia"/>
                <a:ea typeface="Georgia"/>
                <a:cs typeface="Georgia"/>
                <a:sym typeface="Georgia"/>
              </a:rPr>
              <a:t>gli </a:t>
            </a:r>
            <a:r>
              <a:rPr i="1" spc="-5" sz="1600">
                <a:latin typeface="Georgia"/>
                <a:ea typeface="Georgia"/>
                <a:cs typeface="Georgia"/>
                <a:sym typeface="Georgia"/>
              </a:rPr>
              <a:t>sviluppatori </a:t>
            </a:r>
            <a:r>
              <a:rPr i="1" sz="1600">
                <a:latin typeface="Georgia"/>
                <a:ea typeface="Georgia"/>
                <a:cs typeface="Georgia"/>
                <a:sym typeface="Georgia"/>
              </a:rPr>
              <a:t>hanno  </a:t>
            </a:r>
            <a:r>
              <a:rPr i="1" spc="-5" sz="1600">
                <a:latin typeface="Georgia"/>
                <a:ea typeface="Georgia"/>
                <a:cs typeface="Georgia"/>
                <a:sym typeface="Georgia"/>
              </a:rPr>
              <a:t>ideato una moneta virtuale che </a:t>
            </a:r>
            <a:r>
              <a:rPr i="1" sz="1600">
                <a:latin typeface="Georgia"/>
                <a:ea typeface="Georgia"/>
                <a:cs typeface="Georgia"/>
                <a:sym typeface="Georgia"/>
              </a:rPr>
              <a:t>è </a:t>
            </a:r>
            <a:r>
              <a:rPr i="1" spc="-5" sz="1600">
                <a:latin typeface="Georgia"/>
                <a:ea typeface="Georgia"/>
                <a:cs typeface="Georgia"/>
                <a:sym typeface="Georgia"/>
              </a:rPr>
              <a:t>possibile  </a:t>
            </a:r>
            <a:r>
              <a:rPr i="1" sz="1600">
                <a:latin typeface="Georgia"/>
                <a:ea typeface="Georgia"/>
                <a:cs typeface="Georgia"/>
                <a:sym typeface="Georgia"/>
              </a:rPr>
              <a:t>utilizzare all’interno di un modello di  </a:t>
            </a:r>
            <a:r>
              <a:rPr i="1" spc="-5" sz="1600">
                <a:latin typeface="Georgia"/>
                <a:ea typeface="Georgia"/>
                <a:cs typeface="Georgia"/>
                <a:sym typeface="Georgia"/>
              </a:rPr>
              <a:t>business redistributivo.</a:t>
            </a:r>
            <a:endParaRPr sz="1600">
              <a:latin typeface="Georgia"/>
              <a:ea typeface="Georgia"/>
              <a:cs typeface="Georgia"/>
              <a:sym typeface="Georgia"/>
            </a:endParaRPr>
          </a:p>
          <a:p>
            <a:pPr lvl="0"/>
            <a:endParaRPr sz="1600">
              <a:latin typeface="Times New Roman"/>
              <a:ea typeface="Times New Roman"/>
              <a:cs typeface="Times New Roman"/>
              <a:sym typeface="Times New Roman"/>
            </a:endParaRPr>
          </a:p>
          <a:p>
            <a:pPr lvl="0" marR="5080" indent="12700" algn="just">
              <a:lnSpc>
                <a:spcPts val="1900"/>
              </a:lnSpc>
            </a:pPr>
            <a:r>
              <a:rPr i="1" spc="-5" sz="1600">
                <a:latin typeface="Georgia"/>
                <a:ea typeface="Georgia"/>
                <a:cs typeface="Georgia"/>
                <a:sym typeface="Georgia"/>
              </a:rPr>
              <a:t>Ogni passeggero paga al conducente </a:t>
            </a:r>
            <a:r>
              <a:rPr i="1" sz="1600">
                <a:latin typeface="Georgia"/>
                <a:ea typeface="Georgia"/>
                <a:cs typeface="Georgia"/>
                <a:sym typeface="Georgia"/>
              </a:rPr>
              <a:t>un  certo </a:t>
            </a:r>
            <a:r>
              <a:rPr i="1" spc="-5" sz="1600">
                <a:latin typeface="Georgia"/>
                <a:ea typeface="Georgia"/>
                <a:cs typeface="Georgia"/>
                <a:sym typeface="Georgia"/>
              </a:rPr>
              <a:t>numero </a:t>
            </a:r>
            <a:r>
              <a:rPr i="1" sz="1600">
                <a:latin typeface="Georgia"/>
                <a:ea typeface="Georgia"/>
                <a:cs typeface="Georgia"/>
                <a:sym typeface="Georgia"/>
              </a:rPr>
              <a:t>di </a:t>
            </a:r>
            <a:r>
              <a:rPr i="1" spc="-5" sz="1600">
                <a:latin typeface="Georgia"/>
                <a:ea typeface="Georgia"/>
                <a:cs typeface="Georgia"/>
                <a:sym typeface="Georgia"/>
              </a:rPr>
              <a:t>“crediti”. </a:t>
            </a:r>
            <a:r>
              <a:rPr i="1" sz="1600">
                <a:latin typeface="Georgia"/>
                <a:ea typeface="Georgia"/>
                <a:cs typeface="Georgia"/>
                <a:sym typeface="Georgia"/>
              </a:rPr>
              <a:t>A </a:t>
            </a:r>
            <a:r>
              <a:rPr i="1" spc="-5" sz="1600">
                <a:latin typeface="Georgia"/>
                <a:ea typeface="Georgia"/>
                <a:cs typeface="Georgia"/>
                <a:sym typeface="Georgia"/>
              </a:rPr>
              <a:t>ogni “credito”  corrisponde </a:t>
            </a:r>
            <a:r>
              <a:rPr i="1" sz="1600">
                <a:latin typeface="Georgia"/>
                <a:ea typeface="Georgia"/>
                <a:cs typeface="Georgia"/>
                <a:sym typeface="Georgia"/>
              </a:rPr>
              <a:t>1 </a:t>
            </a:r>
            <a:r>
              <a:rPr i="1" spc="-5" sz="1600">
                <a:latin typeface="Georgia"/>
                <a:ea typeface="Georgia"/>
                <a:cs typeface="Georgia"/>
                <a:sym typeface="Georgia"/>
              </a:rPr>
              <a:t>km, </a:t>
            </a:r>
            <a:r>
              <a:rPr i="1" sz="1600">
                <a:latin typeface="Georgia"/>
                <a:ea typeface="Georgia"/>
                <a:cs typeface="Georgia"/>
                <a:sym typeface="Georgia"/>
              </a:rPr>
              <a:t>che a sua volta è </a:t>
            </a:r>
            <a:r>
              <a:rPr i="1" spc="-5" sz="1600">
                <a:latin typeface="Georgia"/>
                <a:ea typeface="Georgia"/>
                <a:cs typeface="Georgia"/>
                <a:sym typeface="Georgia"/>
              </a:rPr>
              <a:t>uguale  </a:t>
            </a:r>
            <a:r>
              <a:rPr i="1" sz="1600">
                <a:latin typeface="Georgia"/>
                <a:ea typeface="Georgia"/>
                <a:cs typeface="Georgia"/>
                <a:sym typeface="Georgia"/>
              </a:rPr>
              <a:t>a </a:t>
            </a:r>
            <a:r>
              <a:rPr i="1" spc="65" sz="1600">
                <a:latin typeface="Georgia"/>
                <a:ea typeface="Georgia"/>
                <a:cs typeface="Georgia"/>
                <a:sym typeface="Georgia"/>
              </a:rPr>
              <a:t>0,10 </a:t>
            </a:r>
            <a:r>
              <a:rPr i="1" spc="40" sz="1600">
                <a:latin typeface="Georgia"/>
                <a:ea typeface="Georgia"/>
                <a:cs typeface="Georgia"/>
                <a:sym typeface="Georgia"/>
              </a:rPr>
              <a:t>€, </a:t>
            </a:r>
            <a:r>
              <a:rPr i="1" spc="55" sz="1600">
                <a:latin typeface="Georgia"/>
                <a:ea typeface="Georgia"/>
                <a:cs typeface="Georgia"/>
                <a:sym typeface="Georgia"/>
              </a:rPr>
              <a:t>del </a:t>
            </a:r>
            <a:r>
              <a:rPr i="1" spc="65" sz="1600">
                <a:latin typeface="Georgia"/>
                <a:ea typeface="Georgia"/>
                <a:cs typeface="Georgia"/>
                <a:sym typeface="Georgia"/>
              </a:rPr>
              <a:t>quale </a:t>
            </a:r>
            <a:r>
              <a:rPr i="1" spc="40" sz="1600">
                <a:latin typeface="Georgia"/>
                <a:ea typeface="Georgia"/>
                <a:cs typeface="Georgia"/>
                <a:sym typeface="Georgia"/>
              </a:rPr>
              <a:t>un </a:t>
            </a:r>
            <a:r>
              <a:rPr i="1" spc="55" sz="1600">
                <a:latin typeface="Georgia"/>
                <a:ea typeface="Georgia"/>
                <a:cs typeface="Georgia"/>
                <a:sym typeface="Georgia"/>
              </a:rPr>
              <a:t>20% </a:t>
            </a:r>
            <a:r>
              <a:rPr i="1" spc="65" sz="1600">
                <a:latin typeface="Georgia"/>
                <a:ea typeface="Georgia"/>
                <a:cs typeface="Georgia"/>
                <a:sym typeface="Georgia"/>
              </a:rPr>
              <a:t>viene  </a:t>
            </a:r>
            <a:r>
              <a:rPr i="1" spc="-5" sz="1600">
                <a:latin typeface="Georgia"/>
                <a:ea typeface="Georgia"/>
                <a:cs typeface="Georgia"/>
                <a:sym typeface="Georgia"/>
              </a:rPr>
              <a:t>trattenuta dalla</a:t>
            </a:r>
            <a:r>
              <a:rPr i="1" sz="1600">
                <a:latin typeface="Georgia"/>
                <a:ea typeface="Georgia"/>
                <a:cs typeface="Georgia"/>
                <a:sym typeface="Georgia"/>
              </a:rPr>
              <a:t> </a:t>
            </a:r>
            <a:r>
              <a:rPr i="1" spc="-5" sz="1600">
                <a:latin typeface="Georgia"/>
                <a:ea typeface="Georgia"/>
                <a:cs typeface="Georgia"/>
                <a:sym typeface="Georgia"/>
              </a:rPr>
              <a:t>piattaforma.</a:t>
            </a:r>
            <a:endParaRPr sz="1600">
              <a:latin typeface="Georgia"/>
              <a:ea typeface="Georgia"/>
              <a:cs typeface="Georgia"/>
              <a:sym typeface="Georgia"/>
            </a:endParaRPr>
          </a:p>
          <a:p>
            <a:pPr lvl="0"/>
            <a:endParaRPr sz="1600">
              <a:latin typeface="Times New Roman"/>
              <a:ea typeface="Times New Roman"/>
              <a:cs typeface="Times New Roman"/>
              <a:sym typeface="Times New Roman"/>
            </a:endParaRPr>
          </a:p>
          <a:p>
            <a:pPr lvl="0" marR="6985" indent="12700" algn="just">
              <a:lnSpc>
                <a:spcPts val="1900"/>
              </a:lnSpc>
            </a:pPr>
            <a:r>
              <a:rPr i="1" spc="-5" sz="1600">
                <a:latin typeface="Georgia"/>
                <a:ea typeface="Georgia"/>
                <a:cs typeface="Georgia"/>
                <a:sym typeface="Georgia"/>
              </a:rPr>
              <a:t>Quando gli utenti acquistano crediti, </a:t>
            </a:r>
            <a:r>
              <a:rPr i="1" sz="1600">
                <a:latin typeface="Georgia"/>
                <a:ea typeface="Georgia"/>
                <a:cs typeface="Georgia"/>
                <a:sym typeface="Georgia"/>
              </a:rPr>
              <a:t>la  </a:t>
            </a:r>
            <a:r>
              <a:rPr i="1" spc="-5" sz="1600">
                <a:latin typeface="Georgia"/>
                <a:ea typeface="Georgia"/>
                <a:cs typeface="Georgia"/>
                <a:sym typeface="Georgia"/>
              </a:rPr>
              <a:t>metà </a:t>
            </a:r>
            <a:r>
              <a:rPr i="1" sz="1600">
                <a:latin typeface="Georgia"/>
                <a:ea typeface="Georgia"/>
                <a:cs typeface="Georgia"/>
                <a:sym typeface="Georgia"/>
              </a:rPr>
              <a:t>di </a:t>
            </a:r>
            <a:r>
              <a:rPr i="1" spc="-5" sz="1600">
                <a:latin typeface="Georgia"/>
                <a:ea typeface="Georgia"/>
                <a:cs typeface="Georgia"/>
                <a:sym typeface="Georgia"/>
              </a:rPr>
              <a:t>questa </a:t>
            </a:r>
            <a:r>
              <a:rPr i="1" sz="1600">
                <a:latin typeface="Georgia"/>
                <a:ea typeface="Georgia"/>
                <a:cs typeface="Georgia"/>
                <a:sym typeface="Georgia"/>
              </a:rPr>
              <a:t>quota </a:t>
            </a:r>
            <a:r>
              <a:rPr i="1" spc="-5" sz="1600">
                <a:latin typeface="Georgia"/>
                <a:ea typeface="Georgia"/>
                <a:cs typeface="Georgia"/>
                <a:sym typeface="Georgia"/>
              </a:rPr>
              <a:t>viene redistribuita  </a:t>
            </a:r>
            <a:r>
              <a:rPr i="1" sz="1600">
                <a:latin typeface="Georgia"/>
                <a:ea typeface="Georgia"/>
                <a:cs typeface="Georgia"/>
                <a:sym typeface="Georgia"/>
              </a:rPr>
              <a:t>agli </a:t>
            </a:r>
            <a:r>
              <a:rPr i="1" spc="-5" sz="1600">
                <a:latin typeface="Georgia"/>
                <a:ea typeface="Georgia"/>
                <a:cs typeface="Georgia"/>
                <a:sym typeface="Georgia"/>
              </a:rPr>
              <a:t>utenti disoccupati, </a:t>
            </a:r>
            <a:r>
              <a:rPr i="1" sz="1600">
                <a:latin typeface="Georgia"/>
                <a:ea typeface="Georgia"/>
                <a:cs typeface="Georgia"/>
                <a:sym typeface="Georgia"/>
              </a:rPr>
              <a:t>che </a:t>
            </a:r>
            <a:r>
              <a:rPr i="1" spc="-5" sz="1600">
                <a:latin typeface="Georgia"/>
                <a:ea typeface="Georgia"/>
                <a:cs typeface="Georgia"/>
                <a:sym typeface="Georgia"/>
              </a:rPr>
              <a:t>possono </a:t>
            </a:r>
            <a:r>
              <a:rPr i="1" sz="1600">
                <a:latin typeface="Georgia"/>
                <a:ea typeface="Georgia"/>
                <a:cs typeface="Georgia"/>
                <a:sym typeface="Georgia"/>
              </a:rPr>
              <a:t>così  </a:t>
            </a:r>
            <a:r>
              <a:rPr i="1" spc="-5" sz="1600">
                <a:latin typeface="Georgia"/>
                <a:ea typeface="Georgia"/>
                <a:cs typeface="Georgia"/>
                <a:sym typeface="Georgia"/>
              </a:rPr>
              <a:t>ottenere crediti </a:t>
            </a:r>
            <a:r>
              <a:rPr i="1" sz="1600">
                <a:latin typeface="Georgia"/>
                <a:ea typeface="Georgia"/>
                <a:cs typeface="Georgia"/>
                <a:sym typeface="Georgia"/>
              </a:rPr>
              <a:t>gratis e </a:t>
            </a:r>
            <a:r>
              <a:rPr i="1" spc="-5" sz="1600">
                <a:latin typeface="Georgia"/>
                <a:ea typeface="Georgia"/>
                <a:cs typeface="Georgia"/>
                <a:sym typeface="Georgia"/>
              </a:rPr>
              <a:t>risolvere, </a:t>
            </a:r>
            <a:r>
              <a:rPr i="1" sz="1600">
                <a:latin typeface="Georgia"/>
                <a:ea typeface="Georgia"/>
                <a:cs typeface="Georgia"/>
                <a:sym typeface="Georgia"/>
              </a:rPr>
              <a:t>almeno  in </a:t>
            </a:r>
            <a:r>
              <a:rPr i="1" spc="-5" sz="1600">
                <a:latin typeface="Georgia"/>
                <a:ea typeface="Georgia"/>
                <a:cs typeface="Georgia"/>
                <a:sym typeface="Georgia"/>
              </a:rPr>
              <a:t>parte, </a:t>
            </a:r>
            <a:r>
              <a:rPr i="1" sz="1600">
                <a:latin typeface="Georgia"/>
                <a:ea typeface="Georgia"/>
                <a:cs typeface="Georgia"/>
                <a:sym typeface="Georgia"/>
              </a:rPr>
              <a:t>i propri </a:t>
            </a:r>
            <a:r>
              <a:rPr i="1" spc="-5" sz="1600">
                <a:latin typeface="Georgia"/>
                <a:ea typeface="Georgia"/>
                <a:cs typeface="Georgia"/>
                <a:sym typeface="Georgia"/>
              </a:rPr>
              <a:t>problemi </a:t>
            </a:r>
            <a:r>
              <a:rPr i="1" sz="1600">
                <a:latin typeface="Georgia"/>
                <a:ea typeface="Georgia"/>
                <a:cs typeface="Georgia"/>
                <a:sym typeface="Georgia"/>
              </a:rPr>
              <a:t>di</a:t>
            </a:r>
            <a:r>
              <a:rPr i="1" spc="-15" sz="1600">
                <a:latin typeface="Georgia"/>
                <a:ea typeface="Georgia"/>
                <a:cs typeface="Georgia"/>
                <a:sym typeface="Georgia"/>
              </a:rPr>
              <a:t> </a:t>
            </a:r>
            <a:r>
              <a:rPr i="1" spc="-5" sz="1600">
                <a:latin typeface="Georgia"/>
                <a:ea typeface="Georgia"/>
                <a:cs typeface="Georgia"/>
                <a:sym typeface="Georgia"/>
              </a:rPr>
              <a:t>mobilità</a:t>
            </a:r>
          </a:p>
        </p:txBody>
      </p:sp>
    </p:spTree>
  </p:cSld>
  <p:clrMapOvr>
    <a:masterClrMapping/>
  </p:clrMapOvr>
  <p:transitio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9" name="Shape 259"/>
          <p:cNvSpPr/>
          <p:nvPr/>
        </p:nvSpPr>
        <p:spPr>
          <a:xfrm>
            <a:off x="4619626" y="1740756"/>
            <a:ext cx="6540500" cy="3712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algn="just">
              <a:lnSpc>
                <a:spcPct val="113300"/>
              </a:lnSpc>
              <a:spcBef>
                <a:spcPts val="100"/>
              </a:spcBef>
            </a:pPr>
            <a:r>
              <a:rPr i="1" spc="4" sz="2000">
                <a:latin typeface="Georgia"/>
                <a:ea typeface="Georgia"/>
                <a:cs typeface="Georgia"/>
                <a:sym typeface="Georgia"/>
              </a:rPr>
              <a:t>La </a:t>
            </a:r>
            <a:r>
              <a:rPr i="1" spc="15" sz="2000">
                <a:latin typeface="Georgia"/>
                <a:ea typeface="Georgia"/>
                <a:cs typeface="Georgia"/>
                <a:sym typeface="Georgia"/>
              </a:rPr>
              <a:t>riflessione si svolge intorno </a:t>
            </a:r>
            <a:r>
              <a:rPr i="1" spc="9" sz="2000">
                <a:latin typeface="Georgia"/>
                <a:ea typeface="Georgia"/>
                <a:cs typeface="Georgia"/>
                <a:sym typeface="Georgia"/>
              </a:rPr>
              <a:t>al  </a:t>
            </a:r>
            <a:r>
              <a:rPr i="1" sz="2000">
                <a:latin typeface="Georgia"/>
                <a:ea typeface="Georgia"/>
                <a:cs typeface="Georgia"/>
                <a:sym typeface="Georgia"/>
              </a:rPr>
              <a:t>rapporto tra politiche e politica intorno  all'asse </a:t>
            </a:r>
            <a:r>
              <a:rPr i="1" spc="-4" sz="2000">
                <a:latin typeface="Georgia"/>
                <a:ea typeface="Georgia"/>
                <a:cs typeface="Georgia"/>
                <a:sym typeface="Georgia"/>
              </a:rPr>
              <a:t>della</a:t>
            </a:r>
            <a:r>
              <a:rPr i="1" spc="-15" sz="2000">
                <a:latin typeface="Georgia"/>
                <a:ea typeface="Georgia"/>
                <a:cs typeface="Georgia"/>
                <a:sym typeface="Georgia"/>
              </a:rPr>
              <a:t> </a:t>
            </a:r>
            <a:r>
              <a:rPr i="1" spc="-4" sz="2000">
                <a:latin typeface="Georgia"/>
                <a:ea typeface="Georgia"/>
                <a:cs typeface="Georgia"/>
                <a:sym typeface="Georgia"/>
              </a:rPr>
              <a:t>partecipazione.</a:t>
            </a:r>
            <a:endParaRPr i="1" sz="2000">
              <a:latin typeface="Times New Roman"/>
              <a:ea typeface="Times New Roman"/>
              <a:cs typeface="Times New Roman"/>
              <a:sym typeface="Times New Roman"/>
            </a:endParaRPr>
          </a:p>
          <a:p>
            <a:pPr lvl="0" marR="5080" algn="just">
              <a:lnSpc>
                <a:spcPct val="113300"/>
              </a:lnSpc>
              <a:spcBef>
                <a:spcPts val="1000"/>
              </a:spcBef>
            </a:pPr>
            <a:r>
              <a:rPr i="1" sz="2000">
                <a:latin typeface="Georgia"/>
                <a:ea typeface="Georgia"/>
                <a:cs typeface="Georgia"/>
                <a:sym typeface="Georgia"/>
              </a:rPr>
              <a:t>A </a:t>
            </a:r>
            <a:r>
              <a:rPr i="1" spc="-4" sz="2000">
                <a:latin typeface="Georgia"/>
                <a:ea typeface="Georgia"/>
                <a:cs typeface="Georgia"/>
                <a:sym typeface="Georgia"/>
              </a:rPr>
              <a:t>diversi livelli </a:t>
            </a:r>
            <a:r>
              <a:rPr i="1" sz="2000">
                <a:latin typeface="Georgia"/>
                <a:ea typeface="Georgia"/>
                <a:cs typeface="Georgia"/>
                <a:sym typeface="Georgia"/>
              </a:rPr>
              <a:t>ci </a:t>
            </a:r>
            <a:r>
              <a:rPr i="1" spc="-4" sz="2000">
                <a:latin typeface="Georgia"/>
                <a:ea typeface="Georgia"/>
                <a:cs typeface="Georgia"/>
                <a:sym typeface="Georgia"/>
              </a:rPr>
              <a:t>interroghiamo su questo,  perché oggi sembra inceppato il congegno </a:t>
            </a:r>
            <a:r>
              <a:rPr i="1" sz="2000">
                <a:latin typeface="Georgia"/>
                <a:ea typeface="Georgia"/>
                <a:cs typeface="Georgia"/>
                <a:sym typeface="Georgia"/>
              </a:rPr>
              <a:t>che </a:t>
            </a:r>
            <a:r>
              <a:rPr i="1" spc="-4" sz="2000">
                <a:latin typeface="Georgia"/>
                <a:ea typeface="Georgia"/>
                <a:cs typeface="Georgia"/>
                <a:sym typeface="Georgia"/>
              </a:rPr>
              <a:t>passa dalla costruzione delle opinioni al  disegno delle politiche </a:t>
            </a:r>
            <a:r>
              <a:rPr i="1" sz="2000">
                <a:latin typeface="Georgia"/>
                <a:ea typeface="Georgia"/>
                <a:cs typeface="Georgia"/>
                <a:sym typeface="Georgia"/>
              </a:rPr>
              <a:t>e alla </a:t>
            </a:r>
            <a:r>
              <a:rPr i="1" spc="-4" sz="2000">
                <a:latin typeface="Georgia"/>
                <a:ea typeface="Georgia"/>
                <a:cs typeface="Georgia"/>
                <a:sym typeface="Georgia"/>
              </a:rPr>
              <a:t>loro verifica.</a:t>
            </a:r>
            <a:r>
              <a:rPr i="1" sz="2000">
                <a:latin typeface="Times New Roman"/>
                <a:ea typeface="Times New Roman"/>
                <a:cs typeface="Times New Roman"/>
                <a:sym typeface="Times New Roman"/>
              </a:rPr>
              <a:t> </a:t>
            </a:r>
            <a:endParaRPr i="1" sz="1500">
              <a:latin typeface="Georgia"/>
              <a:ea typeface="Georgia"/>
              <a:cs typeface="Georgia"/>
              <a:sym typeface="Georgia"/>
            </a:endParaRPr>
          </a:p>
          <a:p>
            <a:pPr lvl="0" marR="5080" algn="just">
              <a:lnSpc>
                <a:spcPct val="113300"/>
              </a:lnSpc>
              <a:spcBef>
                <a:spcPts val="1000"/>
              </a:spcBef>
            </a:pPr>
            <a:r>
              <a:rPr i="1" sz="2000">
                <a:latin typeface="Georgia"/>
                <a:ea typeface="Georgia"/>
                <a:cs typeface="Georgia"/>
                <a:sym typeface="Georgia"/>
              </a:rPr>
              <a:t>La </a:t>
            </a:r>
            <a:r>
              <a:rPr i="1" spc="-4" sz="2000">
                <a:latin typeface="Georgia"/>
                <a:ea typeface="Georgia"/>
                <a:cs typeface="Georgia"/>
                <a:sym typeface="Georgia"/>
              </a:rPr>
              <a:t>chiave </a:t>
            </a:r>
            <a:r>
              <a:rPr i="1" sz="2000">
                <a:latin typeface="Georgia"/>
                <a:ea typeface="Georgia"/>
                <a:cs typeface="Georgia"/>
                <a:sym typeface="Georgia"/>
              </a:rPr>
              <a:t>di volta, </a:t>
            </a:r>
            <a:r>
              <a:rPr i="1" spc="-4" sz="2000">
                <a:latin typeface="Georgia"/>
                <a:ea typeface="Georgia"/>
                <a:cs typeface="Georgia"/>
                <a:sym typeface="Georgia"/>
              </a:rPr>
              <a:t>forse, </a:t>
            </a:r>
            <a:r>
              <a:rPr i="1" sz="2000">
                <a:latin typeface="Georgia"/>
                <a:ea typeface="Georgia"/>
                <a:cs typeface="Georgia"/>
                <a:sym typeface="Georgia"/>
              </a:rPr>
              <a:t>è </a:t>
            </a:r>
            <a:r>
              <a:rPr i="1" spc="-4" sz="2000">
                <a:latin typeface="Georgia"/>
                <a:ea typeface="Georgia"/>
                <a:cs typeface="Georgia"/>
                <a:sym typeface="Georgia"/>
              </a:rPr>
              <a:t>concepire </a:t>
            </a:r>
            <a:r>
              <a:rPr i="1" sz="2000">
                <a:latin typeface="Georgia"/>
                <a:ea typeface="Georgia"/>
                <a:cs typeface="Georgia"/>
                <a:sym typeface="Georgia"/>
              </a:rPr>
              <a:t>le  </a:t>
            </a:r>
            <a:r>
              <a:rPr i="1" spc="-4" sz="2000">
                <a:latin typeface="Georgia"/>
                <a:ea typeface="Georgia"/>
                <a:cs typeface="Georgia"/>
                <a:sym typeface="Georgia"/>
              </a:rPr>
              <a:t>politiche associando un </a:t>
            </a:r>
            <a:r>
              <a:rPr i="1" sz="2000">
                <a:latin typeface="Georgia"/>
                <a:ea typeface="Georgia"/>
                <a:cs typeface="Georgia"/>
                <a:sym typeface="Georgia"/>
              </a:rPr>
              <a:t>numero </a:t>
            </a:r>
            <a:r>
              <a:rPr i="1" spc="-4" sz="2000">
                <a:latin typeface="Georgia"/>
                <a:ea typeface="Georgia"/>
                <a:cs typeface="Georgia"/>
                <a:sym typeface="Georgia"/>
              </a:rPr>
              <a:t>crescente di  persone </a:t>
            </a:r>
            <a:r>
              <a:rPr i="1" sz="2000">
                <a:latin typeface="Georgia"/>
                <a:ea typeface="Georgia"/>
                <a:cs typeface="Georgia"/>
                <a:sym typeface="Georgia"/>
              </a:rPr>
              <a:t>al </a:t>
            </a:r>
            <a:r>
              <a:rPr i="1" spc="-4" sz="2000">
                <a:latin typeface="Georgia"/>
                <a:ea typeface="Georgia"/>
                <a:cs typeface="Georgia"/>
                <a:sym typeface="Georgia"/>
              </a:rPr>
              <a:t>ruolo del policy maker. Associare  </a:t>
            </a:r>
            <a:r>
              <a:rPr i="1" sz="2000">
                <a:latin typeface="Georgia"/>
                <a:ea typeface="Georgia"/>
                <a:cs typeface="Georgia"/>
                <a:sym typeface="Georgia"/>
              </a:rPr>
              <a:t>ha un </a:t>
            </a:r>
            <a:r>
              <a:rPr i="1" spc="-4" sz="2000">
                <a:latin typeface="Georgia"/>
                <a:ea typeface="Georgia"/>
                <a:cs typeface="Georgia"/>
                <a:sym typeface="Georgia"/>
              </a:rPr>
              <a:t>costo, </a:t>
            </a:r>
            <a:r>
              <a:rPr i="1" sz="2000">
                <a:latin typeface="Georgia"/>
                <a:ea typeface="Georgia"/>
                <a:cs typeface="Georgia"/>
                <a:sym typeface="Georgia"/>
              </a:rPr>
              <a:t>e </a:t>
            </a:r>
            <a:r>
              <a:rPr i="1" spc="-4" sz="2000">
                <a:latin typeface="Georgia"/>
                <a:ea typeface="Georgia"/>
                <a:cs typeface="Georgia"/>
                <a:sym typeface="Georgia"/>
              </a:rPr>
              <a:t>non </a:t>
            </a:r>
            <a:r>
              <a:rPr i="1" sz="2000">
                <a:latin typeface="Georgia"/>
                <a:ea typeface="Georgia"/>
                <a:cs typeface="Georgia"/>
                <a:sym typeface="Georgia"/>
              </a:rPr>
              <a:t>è </a:t>
            </a:r>
            <a:r>
              <a:rPr i="1" spc="-4" sz="2000">
                <a:latin typeface="Georgia"/>
                <a:ea typeface="Georgia"/>
                <a:cs typeface="Georgia"/>
                <a:sym typeface="Georgia"/>
              </a:rPr>
              <a:t>riducibile al mero  </a:t>
            </a:r>
            <a:r>
              <a:rPr i="1" sz="2000">
                <a:latin typeface="Georgia"/>
                <a:ea typeface="Georgia"/>
                <a:cs typeface="Georgia"/>
                <a:sym typeface="Georgia"/>
              </a:rPr>
              <a:t>ascoltare. </a:t>
            </a:r>
            <a:r>
              <a:rPr i="1" spc="-4" sz="2000">
                <a:latin typeface="Georgia"/>
                <a:ea typeface="Georgia"/>
                <a:cs typeface="Georgia"/>
                <a:sym typeface="Georgia"/>
              </a:rPr>
              <a:t>Ciò </a:t>
            </a:r>
            <a:r>
              <a:rPr i="1" sz="2000">
                <a:latin typeface="Georgia"/>
                <a:ea typeface="Georgia"/>
                <a:cs typeface="Georgia"/>
                <a:sym typeface="Georgia"/>
              </a:rPr>
              <a:t>ha conseguenze </a:t>
            </a:r>
            <a:r>
              <a:rPr i="1" spc="-4" sz="2000">
                <a:latin typeface="Georgia"/>
                <a:ea typeface="Georgia"/>
                <a:cs typeface="Georgia"/>
                <a:sym typeface="Georgia"/>
              </a:rPr>
              <a:t>sul sentimento  di</a:t>
            </a:r>
            <a:r>
              <a:rPr i="1" spc="-9" sz="2000">
                <a:latin typeface="Georgia"/>
                <a:ea typeface="Georgia"/>
                <a:cs typeface="Georgia"/>
                <a:sym typeface="Georgia"/>
              </a:rPr>
              <a:t> </a:t>
            </a:r>
            <a:r>
              <a:rPr i="1" spc="-4" sz="2000">
                <a:latin typeface="Georgia"/>
                <a:ea typeface="Georgia"/>
                <a:cs typeface="Georgia"/>
                <a:sym typeface="Georgia"/>
              </a:rPr>
              <a:t>cittadinanza.</a:t>
            </a:r>
          </a:p>
        </p:txBody>
      </p:sp>
      <p:sp>
        <p:nvSpPr>
          <p:cNvPr id="260" name="Shape 260"/>
          <p:cNvSpPr/>
          <p:nvPr/>
        </p:nvSpPr>
        <p:spPr>
          <a:xfrm>
            <a:off x="566569" y="1139555"/>
            <a:ext cx="11058861" cy="4064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indent="12700" algn="ctr">
              <a:spcBef>
                <a:spcPts val="100"/>
              </a:spcBef>
            </a:pPr>
            <a:r>
              <a:rPr spc="-5" sz="2800">
                <a:latin typeface="Georgia Bold"/>
                <a:ea typeface="Georgia Bold"/>
                <a:cs typeface="Georgia Bold"/>
                <a:sym typeface="Georgia Bold"/>
              </a:rPr>
              <a:t>Consultazione, strumenti </a:t>
            </a:r>
            <a:r>
              <a:rPr sz="2800">
                <a:latin typeface="Georgia Bold"/>
                <a:ea typeface="Georgia Bold"/>
                <a:cs typeface="Georgia Bold"/>
                <a:sym typeface="Georgia Bold"/>
              </a:rPr>
              <a:t>e </a:t>
            </a:r>
            <a:r>
              <a:rPr spc="-5" sz="2800">
                <a:latin typeface="Georgia Bold"/>
                <a:ea typeface="Georgia Bold"/>
                <a:cs typeface="Georgia Bold"/>
                <a:sym typeface="Georgia Bold"/>
              </a:rPr>
              <a:t>critica </a:t>
            </a:r>
            <a:r>
              <a:rPr sz="2800">
                <a:latin typeface="Georgia Bold"/>
                <a:ea typeface="Georgia Bold"/>
                <a:cs typeface="Georgia Bold"/>
                <a:sym typeface="Georgia Bold"/>
              </a:rPr>
              <a:t>ai </a:t>
            </a:r>
            <a:r>
              <a:rPr spc="-5" sz="2800">
                <a:latin typeface="Georgia Bold"/>
                <a:ea typeface="Georgia Bold"/>
                <a:cs typeface="Georgia Bold"/>
                <a:sym typeface="Georgia Bold"/>
              </a:rPr>
              <a:t>saperi</a:t>
            </a:r>
            <a:r>
              <a:rPr spc="30" sz="2800">
                <a:latin typeface="Georgia Bold"/>
                <a:ea typeface="Georgia Bold"/>
                <a:cs typeface="Georgia Bold"/>
                <a:sym typeface="Georgia Bold"/>
              </a:rPr>
              <a:t> </a:t>
            </a:r>
            <a:r>
              <a:rPr spc="-5" sz="2800">
                <a:latin typeface="Georgia Bold"/>
                <a:ea typeface="Georgia Bold"/>
                <a:cs typeface="Georgia Bold"/>
                <a:sym typeface="Georgia Bold"/>
              </a:rPr>
              <a:t>esperti</a:t>
            </a:r>
          </a:p>
        </p:txBody>
      </p:sp>
      <p:pic>
        <p:nvPicPr>
          <p:cNvPr id="261" name="image32.jpg" descr="the-highway-code-rule-185-768x499.jpg"/>
          <p:cNvPicPr/>
          <p:nvPr/>
        </p:nvPicPr>
        <p:blipFill>
          <a:blip r:embed="rId2">
            <a:extLst/>
          </a:blip>
          <a:stretch>
            <a:fillRect/>
          </a:stretch>
        </p:blipFill>
        <p:spPr>
          <a:xfrm>
            <a:off x="277608" y="2448468"/>
            <a:ext cx="4129155" cy="2682876"/>
          </a:xfrm>
          <a:prstGeom prst="rect">
            <a:avLst/>
          </a:prstGeom>
          <a:ln w="12700">
            <a:miter lim="400000"/>
          </a:ln>
        </p:spPr>
      </p:pic>
    </p:spTree>
  </p:cSld>
  <p:clrMapOvr>
    <a:masterClrMapping/>
  </p:clrMapOvr>
  <p:transitio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3" name="Shape 263"/>
          <p:cNvSpPr/>
          <p:nvPr>
            <p:ph type="title"/>
          </p:nvPr>
        </p:nvSpPr>
        <p:spPr>
          <a:xfrm>
            <a:off x="838200" y="888267"/>
            <a:ext cx="10515600" cy="787401"/>
          </a:xfrm>
          <a:prstGeom prst="rect">
            <a:avLst/>
          </a:prstGeom>
        </p:spPr>
        <p:txBody>
          <a:bodyPr/>
          <a:lstStyle/>
          <a:p>
            <a:pPr lvl="0" algn="ctr">
              <a:defRPr sz="1800"/>
            </a:pPr>
            <a:r>
              <a:rPr sz="2800">
                <a:latin typeface="Georgia Bold"/>
                <a:ea typeface="Georgia Bold"/>
                <a:cs typeface="Georgia Bold"/>
                <a:sym typeface="Georgia Bold"/>
              </a:rPr>
              <a:t>AI for Humanity - </a:t>
            </a:r>
            <a:r>
              <a:rPr sz="2800">
                <a:latin typeface="Georgia Bold"/>
                <a:ea typeface="Georgia Bold"/>
                <a:cs typeface="Georgia Bold"/>
                <a:sym typeface="Georgia Bold"/>
              </a:rPr>
              <a:t>scrutinio pubblico </a:t>
            </a:r>
          </a:p>
        </p:txBody>
      </p:sp>
      <p:sp>
        <p:nvSpPr>
          <p:cNvPr id="264" name="Shape 264"/>
          <p:cNvSpPr/>
          <p:nvPr/>
        </p:nvSpPr>
        <p:spPr>
          <a:xfrm>
            <a:off x="4095750" y="1778000"/>
            <a:ext cx="7794625" cy="4298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5080" indent="130810" algn="r">
              <a:lnSpc>
                <a:spcPct val="109200"/>
              </a:lnSpc>
              <a:spcBef>
                <a:spcPts val="100"/>
              </a:spcBef>
            </a:pPr>
            <a:r>
              <a:rPr spc="30" sz="2100">
                <a:latin typeface="Georgia"/>
                <a:ea typeface="Georgia"/>
                <a:cs typeface="Georgia"/>
                <a:sym typeface="Georgia"/>
              </a:rPr>
              <a:t>«L’intelligenza </a:t>
            </a:r>
            <a:r>
              <a:rPr spc="65" sz="2100">
                <a:latin typeface="Georgia"/>
                <a:ea typeface="Georgia"/>
                <a:cs typeface="Georgia"/>
                <a:sym typeface="Georgia"/>
              </a:rPr>
              <a:t>artificiale</a:t>
            </a:r>
            <a:r>
              <a:rPr spc="-170" sz="2100">
                <a:latin typeface="Georgia"/>
                <a:ea typeface="Georgia"/>
                <a:cs typeface="Georgia"/>
                <a:sym typeface="Georgia"/>
              </a:rPr>
              <a:t> </a:t>
            </a:r>
            <a:r>
              <a:rPr spc="30" sz="2100">
                <a:latin typeface="Georgia"/>
                <a:ea typeface="Georgia"/>
                <a:cs typeface="Georgia"/>
                <a:sym typeface="Georgia"/>
              </a:rPr>
              <a:t>solleverà</a:t>
            </a:r>
            <a:r>
              <a:rPr spc="-69" sz="2100">
                <a:latin typeface="Georgia"/>
                <a:ea typeface="Georgia"/>
                <a:cs typeface="Georgia"/>
                <a:sym typeface="Georgia"/>
              </a:rPr>
              <a:t> </a:t>
            </a:r>
            <a:r>
              <a:rPr spc="60" sz="2100">
                <a:latin typeface="Georgia"/>
                <a:ea typeface="Georgia"/>
                <a:cs typeface="Georgia"/>
                <a:sym typeface="Georgia"/>
              </a:rPr>
              <a:t>tantissime </a:t>
            </a:r>
            <a:r>
              <a:rPr spc="34" sz="2100">
                <a:latin typeface="Georgia"/>
                <a:ea typeface="Georgia"/>
                <a:cs typeface="Georgia"/>
                <a:sym typeface="Georgia"/>
              </a:rPr>
              <a:t> </a:t>
            </a:r>
            <a:r>
              <a:rPr spc="60" sz="2100">
                <a:latin typeface="Georgia"/>
                <a:ea typeface="Georgia"/>
                <a:cs typeface="Georgia"/>
                <a:sym typeface="Georgia"/>
              </a:rPr>
              <a:t>questioni </a:t>
            </a:r>
            <a:r>
              <a:rPr spc="80" sz="2100">
                <a:latin typeface="Georgia"/>
                <a:ea typeface="Georgia"/>
                <a:cs typeface="Georgia"/>
                <a:sym typeface="Georgia"/>
              </a:rPr>
              <a:t>di </a:t>
            </a:r>
            <a:r>
              <a:rPr spc="50" sz="2100">
                <a:latin typeface="Georgia"/>
                <a:ea typeface="Georgia"/>
                <a:cs typeface="Georgia"/>
                <a:sym typeface="Georgia"/>
              </a:rPr>
              <a:t>carattere </a:t>
            </a:r>
            <a:r>
              <a:rPr spc="55" sz="2100">
                <a:latin typeface="Georgia"/>
                <a:ea typeface="Georgia"/>
                <a:cs typeface="Georgia"/>
                <a:sym typeface="Georgia"/>
              </a:rPr>
              <a:t>etico</a:t>
            </a:r>
            <a:r>
              <a:rPr spc="55" sz="2100">
                <a:latin typeface="Georgia"/>
                <a:ea typeface="Georgia"/>
                <a:cs typeface="Georgia"/>
                <a:sym typeface="Georgia"/>
              </a:rPr>
              <a:t> </a:t>
            </a:r>
            <a:r>
              <a:rPr spc="-400" sz="2100">
                <a:latin typeface="Georgia"/>
                <a:ea typeface="Georgia"/>
                <a:cs typeface="Georgia"/>
                <a:sym typeface="Georgia"/>
              </a:rPr>
              <a:t> </a:t>
            </a:r>
            <a:r>
              <a:rPr spc="-20" sz="2100">
                <a:latin typeface="Georgia"/>
                <a:ea typeface="Georgia"/>
                <a:cs typeface="Georgia"/>
                <a:sym typeface="Georgia"/>
              </a:rPr>
              <a:t>e </a:t>
            </a:r>
            <a:r>
              <a:rPr spc="60" sz="2100">
                <a:latin typeface="Georgia"/>
                <a:ea typeface="Georgia"/>
                <a:cs typeface="Georgia"/>
                <a:sym typeface="Georgia"/>
              </a:rPr>
              <a:t>politico,</a:t>
            </a:r>
            <a:r>
              <a:rPr spc="-50" sz="2100">
                <a:latin typeface="Georgia"/>
                <a:ea typeface="Georgia"/>
                <a:cs typeface="Georgia"/>
                <a:sym typeface="Georgia"/>
              </a:rPr>
              <a:t> </a:t>
            </a:r>
            <a:r>
              <a:rPr spc="65" sz="2100">
                <a:latin typeface="Georgia"/>
                <a:ea typeface="Georgia"/>
                <a:cs typeface="Georgia"/>
                <a:sym typeface="Georgia"/>
              </a:rPr>
              <a:t>metterà </a:t>
            </a:r>
            <a:r>
              <a:rPr spc="34" sz="2100">
                <a:latin typeface="Georgia"/>
                <a:ea typeface="Georgia"/>
                <a:cs typeface="Georgia"/>
                <a:sym typeface="Georgia"/>
              </a:rPr>
              <a:t> </a:t>
            </a:r>
            <a:r>
              <a:rPr spc="80" sz="2100">
                <a:latin typeface="Georgia"/>
                <a:ea typeface="Georgia"/>
                <a:cs typeface="Georgia"/>
                <a:sym typeface="Georgia"/>
              </a:rPr>
              <a:t>in</a:t>
            </a:r>
            <a:r>
              <a:rPr spc="-65" sz="2100">
                <a:latin typeface="Georgia"/>
                <a:ea typeface="Georgia"/>
                <a:cs typeface="Georgia"/>
                <a:sym typeface="Georgia"/>
              </a:rPr>
              <a:t> </a:t>
            </a:r>
            <a:r>
              <a:rPr spc="30" sz="2100">
                <a:latin typeface="Georgia"/>
                <a:ea typeface="Georgia"/>
                <a:cs typeface="Georgia"/>
                <a:sym typeface="Georgia"/>
              </a:rPr>
              <a:t>discussione</a:t>
            </a:r>
            <a:r>
              <a:rPr spc="-60" sz="2100">
                <a:latin typeface="Georgia"/>
                <a:ea typeface="Georgia"/>
                <a:cs typeface="Georgia"/>
                <a:sym typeface="Georgia"/>
              </a:rPr>
              <a:t> </a:t>
            </a:r>
            <a:r>
              <a:rPr spc="40" sz="2100">
                <a:latin typeface="Georgia"/>
                <a:ea typeface="Georgia"/>
                <a:cs typeface="Georgia"/>
                <a:sym typeface="Georgia"/>
              </a:rPr>
              <a:t>la</a:t>
            </a:r>
            <a:r>
              <a:rPr spc="-60" sz="2100">
                <a:latin typeface="Georgia"/>
                <a:ea typeface="Georgia"/>
                <a:cs typeface="Georgia"/>
                <a:sym typeface="Georgia"/>
              </a:rPr>
              <a:t> </a:t>
            </a:r>
            <a:r>
              <a:rPr spc="55" sz="2100">
                <a:latin typeface="Georgia"/>
                <a:ea typeface="Georgia"/>
                <a:cs typeface="Georgia"/>
                <a:sym typeface="Georgia"/>
              </a:rPr>
              <a:t>nostra</a:t>
            </a:r>
            <a:r>
              <a:rPr spc="-60" sz="2100">
                <a:latin typeface="Georgia"/>
                <a:ea typeface="Georgia"/>
                <a:cs typeface="Georgia"/>
                <a:sym typeface="Georgia"/>
              </a:rPr>
              <a:t> </a:t>
            </a:r>
            <a:r>
              <a:rPr spc="30" sz="2100">
                <a:latin typeface="Georgia"/>
                <a:ea typeface="Georgia"/>
                <a:cs typeface="Georgia"/>
                <a:sym typeface="Georgia"/>
              </a:rPr>
              <a:t>democrazia</a:t>
            </a:r>
            <a:r>
              <a:rPr spc="-60" sz="2100">
                <a:latin typeface="Georgia"/>
                <a:ea typeface="Georgia"/>
                <a:cs typeface="Georgia"/>
                <a:sym typeface="Georgia"/>
              </a:rPr>
              <a:t> </a:t>
            </a:r>
            <a:r>
              <a:rPr spc="-20" sz="2100">
                <a:latin typeface="Georgia"/>
                <a:ea typeface="Georgia"/>
                <a:cs typeface="Georgia"/>
                <a:sym typeface="Georgia"/>
              </a:rPr>
              <a:t>e</a:t>
            </a:r>
            <a:r>
              <a:rPr spc="-60" sz="2100">
                <a:latin typeface="Georgia"/>
                <a:ea typeface="Georgia"/>
                <a:cs typeface="Georgia"/>
                <a:sym typeface="Georgia"/>
              </a:rPr>
              <a:t> </a:t>
            </a:r>
            <a:r>
              <a:rPr spc="34" sz="2100">
                <a:latin typeface="Georgia"/>
                <a:ea typeface="Georgia"/>
                <a:cs typeface="Georgia"/>
                <a:sym typeface="Georgia"/>
              </a:rPr>
              <a:t>le </a:t>
            </a:r>
            <a:r>
              <a:rPr spc="25" sz="2100">
                <a:latin typeface="Georgia"/>
                <a:ea typeface="Georgia"/>
                <a:cs typeface="Georgia"/>
                <a:sym typeface="Georgia"/>
              </a:rPr>
              <a:t> </a:t>
            </a:r>
            <a:r>
              <a:rPr spc="50" sz="2100">
                <a:latin typeface="Georgia"/>
                <a:ea typeface="Georgia"/>
                <a:cs typeface="Georgia"/>
                <a:sym typeface="Georgia"/>
              </a:rPr>
              <a:t>nostre </a:t>
            </a:r>
            <a:r>
              <a:rPr spc="25" sz="2100">
                <a:latin typeface="Georgia"/>
                <a:ea typeface="Georgia"/>
                <a:cs typeface="Georgia"/>
                <a:sym typeface="Georgia"/>
              </a:rPr>
              <a:t>scelte. </a:t>
            </a:r>
            <a:r>
              <a:rPr spc="40" sz="2100">
                <a:latin typeface="Georgia"/>
                <a:ea typeface="Georgia"/>
                <a:cs typeface="Georgia"/>
                <a:sym typeface="Georgia"/>
              </a:rPr>
              <a:t>Prendiamo la </a:t>
            </a:r>
            <a:r>
              <a:rPr spc="30" sz="2100">
                <a:latin typeface="Georgia"/>
                <a:ea typeface="Georgia"/>
                <a:cs typeface="Georgia"/>
                <a:sym typeface="Georgia"/>
              </a:rPr>
              <a:t>salute:</a:t>
            </a:r>
            <a:r>
              <a:rPr spc="-415" sz="2100">
                <a:latin typeface="Georgia"/>
                <a:ea typeface="Georgia"/>
                <a:cs typeface="Georgia"/>
                <a:sym typeface="Georgia"/>
              </a:rPr>
              <a:t> </a:t>
            </a:r>
            <a:r>
              <a:rPr spc="-415" sz="2100">
                <a:latin typeface="Georgia"/>
                <a:ea typeface="Georgia"/>
                <a:cs typeface="Georgia"/>
                <a:sym typeface="Georgia"/>
              </a:rPr>
              <a:t> </a:t>
            </a:r>
            <a:r>
              <a:rPr spc="-30" sz="2100">
                <a:latin typeface="Georgia"/>
                <a:ea typeface="Georgia"/>
                <a:cs typeface="Georgia"/>
                <a:sym typeface="Georgia"/>
              </a:rPr>
              <a:t>se</a:t>
            </a:r>
            <a:r>
              <a:rPr spc="-50" sz="2100">
                <a:latin typeface="Georgia"/>
                <a:ea typeface="Georgia"/>
                <a:cs typeface="Georgia"/>
                <a:sym typeface="Georgia"/>
              </a:rPr>
              <a:t> </a:t>
            </a:r>
            <a:r>
              <a:rPr spc="40" sz="2100">
                <a:latin typeface="Georgia"/>
                <a:ea typeface="Georgia"/>
                <a:cs typeface="Georgia"/>
                <a:sym typeface="Georgia"/>
              </a:rPr>
              <a:t>avremo </a:t>
            </a:r>
            <a:r>
              <a:rPr spc="20" sz="2100">
                <a:latin typeface="Georgia"/>
                <a:ea typeface="Georgia"/>
                <a:cs typeface="Georgia"/>
                <a:sym typeface="Georgia"/>
              </a:rPr>
              <a:t> </a:t>
            </a:r>
            <a:r>
              <a:rPr spc="-10" sz="2100">
                <a:latin typeface="Georgia"/>
                <a:ea typeface="Georgia"/>
                <a:cs typeface="Georgia"/>
                <a:sym typeface="Georgia"/>
              </a:rPr>
              <a:t>accesso</a:t>
            </a:r>
            <a:r>
              <a:rPr spc="-55" sz="2100">
                <a:latin typeface="Georgia"/>
                <a:ea typeface="Georgia"/>
                <a:cs typeface="Georgia"/>
                <a:sym typeface="Georgia"/>
              </a:rPr>
              <a:t> </a:t>
            </a:r>
            <a:r>
              <a:rPr spc="-15" sz="2100">
                <a:latin typeface="Georgia"/>
                <a:ea typeface="Georgia"/>
                <a:cs typeface="Georgia"/>
                <a:sym typeface="Georgia"/>
              </a:rPr>
              <a:t>a</a:t>
            </a:r>
            <a:r>
              <a:rPr spc="-55" sz="2100">
                <a:latin typeface="Georgia"/>
                <a:ea typeface="Georgia"/>
                <a:cs typeface="Georgia"/>
                <a:sym typeface="Georgia"/>
              </a:rPr>
              <a:t> </a:t>
            </a:r>
            <a:r>
              <a:rPr spc="95" sz="2100">
                <a:latin typeface="Georgia"/>
                <a:ea typeface="Georgia"/>
                <a:cs typeface="Georgia"/>
                <a:sym typeface="Georgia"/>
              </a:rPr>
              <a:t>molti</a:t>
            </a:r>
            <a:r>
              <a:rPr spc="-55" sz="2100">
                <a:latin typeface="Georgia"/>
                <a:ea typeface="Georgia"/>
                <a:cs typeface="Georgia"/>
                <a:sym typeface="Georgia"/>
              </a:rPr>
              <a:t> </a:t>
            </a:r>
            <a:r>
              <a:rPr spc="60" sz="2100">
                <a:latin typeface="Georgia"/>
                <a:ea typeface="Georgia"/>
                <a:cs typeface="Georgia"/>
                <a:sym typeface="Georgia"/>
              </a:rPr>
              <a:t>dati,</a:t>
            </a:r>
            <a:r>
              <a:rPr spc="-55" sz="2100">
                <a:latin typeface="Georgia"/>
                <a:ea typeface="Georgia"/>
                <a:cs typeface="Georgia"/>
                <a:sym typeface="Georgia"/>
              </a:rPr>
              <a:t> </a:t>
            </a:r>
            <a:r>
              <a:rPr spc="90" sz="2100">
                <a:latin typeface="Georgia"/>
                <a:ea typeface="Georgia"/>
                <a:cs typeface="Georgia"/>
                <a:sym typeface="Georgia"/>
              </a:rPr>
              <a:t>i</a:t>
            </a:r>
            <a:r>
              <a:rPr spc="-55" sz="2100">
                <a:latin typeface="Georgia"/>
                <a:ea typeface="Georgia"/>
                <a:cs typeface="Georgia"/>
                <a:sym typeface="Georgia"/>
              </a:rPr>
              <a:t> </a:t>
            </a:r>
            <a:r>
              <a:rPr spc="50" sz="2100">
                <a:latin typeface="Georgia"/>
                <a:ea typeface="Georgia"/>
                <a:cs typeface="Georgia"/>
                <a:sym typeface="Georgia"/>
              </a:rPr>
              <a:t>sistemi</a:t>
            </a:r>
            <a:r>
              <a:rPr spc="-55" sz="2100">
                <a:latin typeface="Georgia"/>
                <a:ea typeface="Georgia"/>
                <a:cs typeface="Georgia"/>
                <a:sym typeface="Georgia"/>
              </a:rPr>
              <a:t> </a:t>
            </a:r>
            <a:r>
              <a:rPr spc="80" sz="2100">
                <a:latin typeface="Georgia"/>
                <a:ea typeface="Georgia"/>
                <a:cs typeface="Georgia"/>
                <a:sym typeface="Georgia"/>
              </a:rPr>
              <a:t>di</a:t>
            </a:r>
            <a:r>
              <a:rPr spc="-55" sz="2100">
                <a:latin typeface="Georgia"/>
                <a:ea typeface="Georgia"/>
                <a:cs typeface="Georgia"/>
                <a:sym typeface="Georgia"/>
              </a:rPr>
              <a:t> </a:t>
            </a:r>
            <a:r>
              <a:rPr spc="34" sz="2100">
                <a:latin typeface="Georgia"/>
                <a:ea typeface="Georgia"/>
                <a:cs typeface="Georgia"/>
                <a:sym typeface="Georgia"/>
              </a:rPr>
              <a:t>cura </a:t>
            </a:r>
            <a:r>
              <a:rPr spc="20" sz="2100">
                <a:latin typeface="Georgia"/>
                <a:ea typeface="Georgia"/>
                <a:cs typeface="Georgia"/>
                <a:sym typeface="Georgia"/>
              </a:rPr>
              <a:t> </a:t>
            </a:r>
            <a:r>
              <a:rPr spc="65" sz="2100">
                <a:latin typeface="Georgia"/>
                <a:ea typeface="Georgia"/>
                <a:cs typeface="Georgia"/>
                <a:sym typeface="Georgia"/>
              </a:rPr>
              <a:t>potranno </a:t>
            </a:r>
            <a:r>
              <a:rPr spc="-10" sz="2100">
                <a:latin typeface="Georgia"/>
                <a:ea typeface="Georgia"/>
                <a:cs typeface="Georgia"/>
                <a:sym typeface="Georgia"/>
              </a:rPr>
              <a:t>essere </a:t>
            </a:r>
            <a:r>
              <a:rPr spc="75" sz="2100">
                <a:latin typeface="Georgia"/>
                <a:ea typeface="Georgia"/>
                <a:cs typeface="Georgia"/>
                <a:sym typeface="Georgia"/>
              </a:rPr>
              <a:t>trasformati </a:t>
            </a:r>
            <a:r>
              <a:rPr spc="-20" sz="2100">
                <a:latin typeface="Georgia"/>
                <a:ea typeface="Georgia"/>
                <a:cs typeface="Georgia"/>
                <a:sym typeface="Georgia"/>
              </a:rPr>
              <a:t>e </a:t>
            </a:r>
            <a:r>
              <a:rPr spc="30" sz="2100">
                <a:latin typeface="Georgia"/>
                <a:ea typeface="Georgia"/>
                <a:cs typeface="Georgia"/>
                <a:sym typeface="Georgia"/>
              </a:rPr>
              <a:t>resi</a:t>
            </a:r>
            <a:r>
              <a:rPr spc="-350" sz="2100">
                <a:latin typeface="Georgia"/>
                <a:ea typeface="Georgia"/>
                <a:cs typeface="Georgia"/>
                <a:sym typeface="Georgia"/>
              </a:rPr>
              <a:t> </a:t>
            </a:r>
            <a:r>
              <a:rPr spc="85" sz="2100">
                <a:latin typeface="Georgia"/>
                <a:ea typeface="Georgia"/>
                <a:cs typeface="Georgia"/>
                <a:sym typeface="Georgia"/>
              </a:rPr>
              <a:t>molto</a:t>
            </a:r>
            <a:r>
              <a:rPr spc="-50" sz="2100">
                <a:latin typeface="Georgia"/>
                <a:ea typeface="Georgia"/>
                <a:cs typeface="Georgia"/>
                <a:sym typeface="Georgia"/>
              </a:rPr>
              <a:t> </a:t>
            </a:r>
            <a:r>
              <a:rPr spc="75" sz="2100">
                <a:latin typeface="Georgia"/>
                <a:ea typeface="Georgia"/>
                <a:cs typeface="Georgia"/>
                <a:sym typeface="Georgia"/>
              </a:rPr>
              <a:t>più </a:t>
            </a:r>
            <a:r>
              <a:rPr spc="45" sz="2100">
                <a:latin typeface="Georgia"/>
                <a:ea typeface="Georgia"/>
                <a:cs typeface="Georgia"/>
                <a:sym typeface="Georgia"/>
              </a:rPr>
              <a:t> </a:t>
            </a:r>
            <a:r>
              <a:rPr spc="85" sz="2100">
                <a:latin typeface="Georgia"/>
                <a:ea typeface="Georgia"/>
                <a:cs typeface="Georgia"/>
                <a:sym typeface="Georgia"/>
              </a:rPr>
              <a:t>predittivi </a:t>
            </a:r>
            <a:r>
              <a:rPr spc="-20" sz="2100">
                <a:latin typeface="Georgia"/>
                <a:ea typeface="Georgia"/>
                <a:cs typeface="Georgia"/>
                <a:sym typeface="Georgia"/>
              </a:rPr>
              <a:t>e </a:t>
            </a:r>
            <a:r>
              <a:rPr spc="34" sz="2100">
                <a:latin typeface="Georgia"/>
                <a:ea typeface="Georgia"/>
                <a:cs typeface="Georgia"/>
                <a:sym typeface="Georgia"/>
              </a:rPr>
              <a:t>personalizzati. </a:t>
            </a:r>
            <a:r>
              <a:rPr spc="40" sz="2100">
                <a:latin typeface="Georgia"/>
                <a:ea typeface="Georgia"/>
                <a:cs typeface="Georgia"/>
                <a:sym typeface="Georgia"/>
              </a:rPr>
              <a:t>Ma </a:t>
            </a:r>
            <a:r>
              <a:rPr spc="50" sz="2100">
                <a:latin typeface="Georgia"/>
                <a:ea typeface="Georgia"/>
                <a:cs typeface="Georgia"/>
                <a:sym typeface="Georgia"/>
              </a:rPr>
              <a:t>nel</a:t>
            </a:r>
            <a:r>
              <a:rPr spc="50" sz="2100">
                <a:latin typeface="Georgia"/>
                <a:ea typeface="Georgia"/>
                <a:cs typeface="Georgia"/>
                <a:sym typeface="Georgia"/>
              </a:rPr>
              <a:t> </a:t>
            </a:r>
            <a:r>
              <a:rPr spc="-400" sz="2100">
                <a:latin typeface="Georgia"/>
                <a:ea typeface="Georgia"/>
                <a:cs typeface="Georgia"/>
                <a:sym typeface="Georgia"/>
              </a:rPr>
              <a:t> </a:t>
            </a:r>
            <a:r>
              <a:rPr spc="69" sz="2100">
                <a:latin typeface="Georgia"/>
                <a:ea typeface="Georgia"/>
                <a:cs typeface="Georgia"/>
                <a:sym typeface="Georgia"/>
              </a:rPr>
              <a:t>momento</a:t>
            </a:r>
            <a:r>
              <a:rPr spc="-50" sz="2100">
                <a:latin typeface="Georgia"/>
                <a:ea typeface="Georgia"/>
                <a:cs typeface="Georgia"/>
                <a:sym typeface="Georgia"/>
              </a:rPr>
              <a:t> </a:t>
            </a:r>
            <a:r>
              <a:rPr spc="80" sz="2100">
                <a:latin typeface="Georgia"/>
                <a:ea typeface="Georgia"/>
                <a:cs typeface="Georgia"/>
                <a:sym typeface="Georgia"/>
              </a:rPr>
              <a:t>in </a:t>
            </a:r>
            <a:r>
              <a:rPr spc="60" sz="2100">
                <a:latin typeface="Georgia"/>
                <a:ea typeface="Georgia"/>
                <a:cs typeface="Georgia"/>
                <a:sym typeface="Georgia"/>
              </a:rPr>
              <a:t> </a:t>
            </a:r>
            <a:r>
              <a:rPr spc="55" sz="2100">
                <a:latin typeface="Georgia"/>
                <a:ea typeface="Georgia"/>
                <a:cs typeface="Georgia"/>
                <a:sym typeface="Georgia"/>
              </a:rPr>
              <a:t>cui </a:t>
            </a:r>
            <a:r>
              <a:rPr spc="50" sz="2100">
                <a:latin typeface="Georgia"/>
                <a:ea typeface="Georgia"/>
                <a:cs typeface="Georgia"/>
                <a:sym typeface="Georgia"/>
              </a:rPr>
              <a:t>inizieremo </a:t>
            </a:r>
            <a:r>
              <a:rPr spc="-15" sz="2100">
                <a:latin typeface="Georgia"/>
                <a:ea typeface="Georgia"/>
                <a:cs typeface="Georgia"/>
                <a:sym typeface="Georgia"/>
              </a:rPr>
              <a:t>a </a:t>
            </a:r>
            <a:r>
              <a:rPr spc="65" sz="2100">
                <a:latin typeface="Georgia"/>
                <a:ea typeface="Georgia"/>
                <a:cs typeface="Georgia"/>
                <a:sym typeface="Georgia"/>
              </a:rPr>
              <a:t>confrontarci </a:t>
            </a:r>
            <a:r>
              <a:rPr spc="34" sz="2100">
                <a:latin typeface="Georgia"/>
                <a:ea typeface="Georgia"/>
                <a:cs typeface="Georgia"/>
                <a:sym typeface="Georgia"/>
              </a:rPr>
              <a:t>con</a:t>
            </a:r>
            <a:r>
              <a:rPr spc="-425" sz="2100">
                <a:latin typeface="Georgia"/>
                <a:ea typeface="Georgia"/>
                <a:cs typeface="Georgia"/>
                <a:sym typeface="Georgia"/>
              </a:rPr>
              <a:t> </a:t>
            </a:r>
            <a:r>
              <a:rPr spc="80" sz="2100">
                <a:latin typeface="Georgia"/>
                <a:ea typeface="Georgia"/>
                <a:cs typeface="Georgia"/>
                <a:sym typeface="Georgia"/>
              </a:rPr>
              <a:t>temi</a:t>
            </a:r>
            <a:r>
              <a:rPr spc="-50" sz="2100">
                <a:latin typeface="Georgia"/>
                <a:ea typeface="Georgia"/>
                <a:cs typeface="Georgia"/>
                <a:sym typeface="Georgia"/>
              </a:rPr>
              <a:t> </a:t>
            </a:r>
            <a:r>
              <a:rPr spc="80" sz="2100">
                <a:latin typeface="Georgia"/>
                <a:ea typeface="Georgia"/>
                <a:cs typeface="Georgia"/>
                <a:sym typeface="Georgia"/>
              </a:rPr>
              <a:t>di </a:t>
            </a:r>
            <a:r>
              <a:rPr spc="55" sz="2100">
                <a:latin typeface="Georgia"/>
                <a:ea typeface="Georgia"/>
                <a:cs typeface="Georgia"/>
                <a:sym typeface="Georgia"/>
              </a:rPr>
              <a:t> </a:t>
            </a:r>
            <a:r>
              <a:rPr spc="45" sz="2100">
                <a:latin typeface="Georgia"/>
                <a:ea typeface="Georgia"/>
                <a:cs typeface="Georgia"/>
                <a:sym typeface="Georgia"/>
              </a:rPr>
              <a:t>privacy </a:t>
            </a:r>
            <a:r>
              <a:rPr spc="-20" sz="2100">
                <a:latin typeface="Georgia"/>
                <a:ea typeface="Georgia"/>
                <a:cs typeface="Georgia"/>
                <a:sym typeface="Georgia"/>
              </a:rPr>
              <a:t>e </a:t>
            </a:r>
            <a:r>
              <a:rPr spc="45" sz="2100">
                <a:latin typeface="Georgia"/>
                <a:ea typeface="Georgia"/>
                <a:cs typeface="Georgia"/>
                <a:sym typeface="Georgia"/>
              </a:rPr>
              <a:t>renderemo</a:t>
            </a:r>
            <a:r>
              <a:rPr spc="-190" sz="2100">
                <a:latin typeface="Georgia"/>
                <a:ea typeface="Georgia"/>
                <a:cs typeface="Georgia"/>
                <a:sym typeface="Georgia"/>
              </a:rPr>
              <a:t> </a:t>
            </a:r>
            <a:r>
              <a:rPr spc="55" sz="2100">
                <a:latin typeface="Georgia"/>
                <a:ea typeface="Georgia"/>
                <a:cs typeface="Georgia"/>
                <a:sym typeface="Georgia"/>
              </a:rPr>
              <a:t>pubbliche</a:t>
            </a:r>
            <a:r>
              <a:rPr spc="-55" sz="2100">
                <a:latin typeface="Georgia"/>
                <a:ea typeface="Georgia"/>
                <a:cs typeface="Georgia"/>
                <a:sym typeface="Georgia"/>
              </a:rPr>
              <a:t> </a:t>
            </a:r>
            <a:r>
              <a:rPr spc="65" sz="2100">
                <a:latin typeface="Georgia"/>
                <a:ea typeface="Georgia"/>
                <a:cs typeface="Georgia"/>
                <a:sym typeface="Georgia"/>
              </a:rPr>
              <a:t>informazioni </a:t>
            </a:r>
            <a:r>
              <a:rPr spc="40" sz="2100">
                <a:latin typeface="Georgia"/>
                <a:ea typeface="Georgia"/>
                <a:cs typeface="Georgia"/>
                <a:sym typeface="Georgia"/>
              </a:rPr>
              <a:t> </a:t>
            </a:r>
            <a:r>
              <a:rPr spc="80" sz="2100">
                <a:latin typeface="Georgia"/>
                <a:ea typeface="Georgia"/>
                <a:cs typeface="Georgia"/>
                <a:sym typeface="Georgia"/>
              </a:rPr>
              <a:t>di</a:t>
            </a:r>
            <a:r>
              <a:rPr spc="-55" sz="2100">
                <a:latin typeface="Georgia"/>
                <a:ea typeface="Georgia"/>
                <a:cs typeface="Georgia"/>
                <a:sym typeface="Georgia"/>
              </a:rPr>
              <a:t> </a:t>
            </a:r>
            <a:r>
              <a:rPr spc="50" sz="2100">
                <a:latin typeface="Georgia"/>
                <a:ea typeface="Georgia"/>
                <a:cs typeface="Georgia"/>
                <a:sym typeface="Georgia"/>
              </a:rPr>
              <a:t>carattere</a:t>
            </a:r>
            <a:r>
              <a:rPr spc="-50" sz="2100">
                <a:latin typeface="Georgia"/>
                <a:ea typeface="Georgia"/>
                <a:cs typeface="Georgia"/>
                <a:sym typeface="Georgia"/>
              </a:rPr>
              <a:t> </a:t>
            </a:r>
            <a:r>
              <a:rPr spc="25" sz="2100">
                <a:latin typeface="Georgia"/>
                <a:ea typeface="Georgia"/>
                <a:cs typeface="Georgia"/>
                <a:sym typeface="Georgia"/>
              </a:rPr>
              <a:t>personale,</a:t>
            </a:r>
            <a:r>
              <a:rPr spc="-55" sz="2100">
                <a:latin typeface="Georgia"/>
                <a:ea typeface="Georgia"/>
                <a:cs typeface="Georgia"/>
                <a:sym typeface="Georgia"/>
              </a:rPr>
              <a:t> </a:t>
            </a:r>
            <a:r>
              <a:rPr spc="50" sz="2100">
                <a:latin typeface="Georgia"/>
                <a:ea typeface="Georgia"/>
                <a:cs typeface="Georgia"/>
                <a:sym typeface="Georgia"/>
              </a:rPr>
              <a:t>apriremo</a:t>
            </a:r>
            <a:r>
              <a:rPr spc="-50" sz="2100">
                <a:latin typeface="Georgia"/>
                <a:ea typeface="Georgia"/>
                <a:cs typeface="Georgia"/>
                <a:sym typeface="Georgia"/>
              </a:rPr>
              <a:t> </a:t>
            </a:r>
            <a:r>
              <a:rPr spc="75" sz="2100">
                <a:latin typeface="Georgia"/>
                <a:ea typeface="Georgia"/>
                <a:cs typeface="Georgia"/>
                <a:sym typeface="Georgia"/>
              </a:rPr>
              <a:t>un</a:t>
            </a:r>
            <a:r>
              <a:rPr spc="-50" sz="2100">
                <a:latin typeface="Georgia"/>
                <a:ea typeface="Georgia"/>
                <a:cs typeface="Georgia"/>
                <a:sym typeface="Georgia"/>
              </a:rPr>
              <a:t> </a:t>
            </a:r>
            <a:r>
              <a:rPr spc="10" sz="2100">
                <a:latin typeface="Georgia"/>
                <a:ea typeface="Georgia"/>
                <a:cs typeface="Georgia"/>
                <a:sym typeface="Georgia"/>
              </a:rPr>
              <a:t>vaso</a:t>
            </a:r>
            <a:r>
              <a:rPr spc="-55" sz="2100">
                <a:latin typeface="Georgia"/>
                <a:ea typeface="Georgia"/>
                <a:cs typeface="Georgia"/>
                <a:sym typeface="Georgia"/>
              </a:rPr>
              <a:t> </a:t>
            </a:r>
            <a:r>
              <a:rPr spc="80" sz="2100">
                <a:latin typeface="Georgia"/>
                <a:ea typeface="Georgia"/>
                <a:cs typeface="Georgia"/>
                <a:sym typeface="Georgia"/>
              </a:rPr>
              <a:t>di </a:t>
            </a:r>
            <a:r>
              <a:rPr spc="55" sz="2100">
                <a:latin typeface="Georgia"/>
                <a:ea typeface="Georgia"/>
                <a:cs typeface="Georgia"/>
                <a:sym typeface="Georgia"/>
              </a:rPr>
              <a:t> </a:t>
            </a:r>
            <a:r>
              <a:rPr spc="20" sz="2100">
                <a:latin typeface="Georgia"/>
                <a:ea typeface="Georgia"/>
                <a:cs typeface="Georgia"/>
                <a:sym typeface="Georgia"/>
              </a:rPr>
              <a:t>Pandora </a:t>
            </a:r>
            <a:r>
              <a:rPr spc="-155" sz="2100">
                <a:latin typeface="Georgia"/>
                <a:ea typeface="Georgia"/>
                <a:cs typeface="Georgia"/>
                <a:sym typeface="Georgia"/>
              </a:rPr>
              <a:t>(…) </a:t>
            </a:r>
            <a:r>
              <a:rPr spc="-20" sz="2100">
                <a:latin typeface="Georgia"/>
                <a:ea typeface="Georgia"/>
                <a:cs typeface="Georgia"/>
                <a:sym typeface="Georgia"/>
              </a:rPr>
              <a:t>e </a:t>
            </a:r>
            <a:r>
              <a:rPr spc="5" sz="2100">
                <a:latin typeface="Georgia"/>
                <a:ea typeface="Georgia"/>
                <a:cs typeface="Georgia"/>
                <a:sym typeface="Georgia"/>
              </a:rPr>
              <a:t>sarà </a:t>
            </a:r>
            <a:r>
              <a:rPr spc="45" sz="2100">
                <a:latin typeface="Georgia"/>
                <a:ea typeface="Georgia"/>
                <a:cs typeface="Georgia"/>
                <a:sym typeface="Georgia"/>
              </a:rPr>
              <a:t>allora</a:t>
            </a:r>
            <a:r>
              <a:rPr spc="-104" sz="2100">
                <a:latin typeface="Georgia"/>
                <a:ea typeface="Georgia"/>
                <a:cs typeface="Georgia"/>
                <a:sym typeface="Georgia"/>
              </a:rPr>
              <a:t> </a:t>
            </a:r>
            <a:r>
              <a:rPr spc="20" sz="2100">
                <a:latin typeface="Georgia"/>
                <a:ea typeface="Georgia"/>
                <a:cs typeface="Georgia"/>
                <a:sym typeface="Georgia"/>
              </a:rPr>
              <a:t>che</a:t>
            </a:r>
            <a:r>
              <a:rPr spc="-50" sz="2100">
                <a:latin typeface="Georgia"/>
                <a:ea typeface="Georgia"/>
                <a:cs typeface="Georgia"/>
                <a:sym typeface="Georgia"/>
              </a:rPr>
              <a:t> </a:t>
            </a:r>
            <a:r>
              <a:rPr spc="50" sz="2100">
                <a:latin typeface="Georgia"/>
                <a:ea typeface="Georgia"/>
                <a:cs typeface="Georgia"/>
                <a:sym typeface="Georgia"/>
              </a:rPr>
              <a:t>un’enorme </a:t>
            </a:r>
            <a:r>
              <a:rPr spc="25" sz="2100">
                <a:latin typeface="Georgia"/>
                <a:ea typeface="Georgia"/>
                <a:cs typeface="Georgia"/>
                <a:sym typeface="Georgia"/>
              </a:rPr>
              <a:t> </a:t>
            </a:r>
            <a:r>
              <a:rPr spc="80" sz="2100">
                <a:latin typeface="Georgia"/>
                <a:ea typeface="Georgia"/>
                <a:cs typeface="Georgia"/>
                <a:sym typeface="Georgia"/>
              </a:rPr>
              <a:t>opportunità </a:t>
            </a:r>
            <a:r>
              <a:rPr spc="60" sz="2100">
                <a:latin typeface="Georgia"/>
                <a:ea typeface="Georgia"/>
                <a:cs typeface="Georgia"/>
                <a:sym typeface="Georgia"/>
              </a:rPr>
              <a:t>potrebbe </a:t>
            </a:r>
            <a:r>
              <a:rPr spc="55" sz="2100">
                <a:latin typeface="Georgia"/>
                <a:ea typeface="Georgia"/>
                <a:cs typeface="Georgia"/>
                <a:sym typeface="Georgia"/>
              </a:rPr>
              <a:t>diventare</a:t>
            </a:r>
            <a:r>
              <a:rPr spc="-329" sz="2100">
                <a:latin typeface="Georgia"/>
                <a:ea typeface="Georgia"/>
                <a:cs typeface="Georgia"/>
                <a:sym typeface="Georgia"/>
              </a:rPr>
              <a:t> </a:t>
            </a:r>
            <a:r>
              <a:rPr spc="75" sz="2100">
                <a:latin typeface="Georgia"/>
                <a:ea typeface="Georgia"/>
                <a:cs typeface="Georgia"/>
                <a:sym typeface="Georgia"/>
              </a:rPr>
              <a:t>un</a:t>
            </a:r>
            <a:r>
              <a:rPr spc="-65" sz="2100">
                <a:latin typeface="Georgia"/>
                <a:ea typeface="Georgia"/>
                <a:cs typeface="Georgia"/>
                <a:sym typeface="Georgia"/>
              </a:rPr>
              <a:t> </a:t>
            </a:r>
            <a:r>
              <a:rPr spc="40" sz="2100">
                <a:latin typeface="Georgia"/>
                <a:ea typeface="Georgia"/>
                <a:cs typeface="Georgia"/>
                <a:sym typeface="Georgia"/>
              </a:rPr>
              <a:t>enorme </a:t>
            </a:r>
            <a:r>
              <a:rPr spc="20" sz="2100">
                <a:latin typeface="Georgia"/>
                <a:ea typeface="Georgia"/>
                <a:cs typeface="Georgia"/>
                <a:sym typeface="Georgia"/>
              </a:rPr>
              <a:t> </a:t>
            </a:r>
            <a:r>
              <a:rPr spc="40" sz="2100">
                <a:latin typeface="Georgia"/>
                <a:ea typeface="Georgia"/>
                <a:cs typeface="Georgia"/>
                <a:sym typeface="Georgia"/>
              </a:rPr>
              <a:t>rischio. Potrebbe disgregare</a:t>
            </a:r>
            <a:r>
              <a:rPr spc="40" sz="2100">
                <a:latin typeface="Georgia"/>
                <a:ea typeface="Georgia"/>
                <a:cs typeface="Georgia"/>
                <a:sym typeface="Georgia"/>
              </a:rPr>
              <a:t> </a:t>
            </a:r>
            <a:r>
              <a:rPr spc="-279" sz="2100">
                <a:latin typeface="Georgia"/>
                <a:ea typeface="Georgia"/>
                <a:cs typeface="Georgia"/>
                <a:sym typeface="Georgia"/>
              </a:rPr>
              <a:t> </a:t>
            </a:r>
            <a:r>
              <a:rPr spc="40" sz="2100">
                <a:latin typeface="Georgia"/>
                <a:ea typeface="Georgia"/>
                <a:cs typeface="Georgia"/>
                <a:sym typeface="Georgia"/>
              </a:rPr>
              <a:t>la</a:t>
            </a:r>
            <a:r>
              <a:rPr spc="-69" sz="2100">
                <a:latin typeface="Georgia"/>
                <a:ea typeface="Georgia"/>
                <a:cs typeface="Georgia"/>
                <a:sym typeface="Georgia"/>
              </a:rPr>
              <a:t> </a:t>
            </a:r>
            <a:r>
              <a:rPr spc="55" sz="2100">
                <a:latin typeface="Georgia"/>
                <a:ea typeface="Georgia"/>
                <a:cs typeface="Georgia"/>
                <a:sym typeface="Georgia"/>
              </a:rPr>
              <a:t>nostra </a:t>
            </a:r>
            <a:r>
              <a:rPr spc="30" sz="2100">
                <a:latin typeface="Georgia"/>
                <a:ea typeface="Georgia"/>
                <a:cs typeface="Georgia"/>
                <a:sym typeface="Georgia"/>
              </a:rPr>
              <a:t> </a:t>
            </a:r>
            <a:r>
              <a:rPr spc="20" sz="2100">
                <a:latin typeface="Georgia"/>
                <a:ea typeface="Georgia"/>
                <a:cs typeface="Georgia"/>
                <a:sym typeface="Georgia"/>
              </a:rPr>
              <a:t>coesione </a:t>
            </a:r>
            <a:r>
              <a:rPr spc="30" sz="2100">
                <a:latin typeface="Georgia"/>
                <a:ea typeface="Georgia"/>
                <a:cs typeface="Georgia"/>
                <a:sym typeface="Georgia"/>
              </a:rPr>
              <a:t>nazionale </a:t>
            </a:r>
            <a:r>
              <a:rPr spc="-20" sz="2100">
                <a:latin typeface="Georgia"/>
                <a:ea typeface="Georgia"/>
                <a:cs typeface="Georgia"/>
                <a:sym typeface="Georgia"/>
              </a:rPr>
              <a:t>e </a:t>
            </a:r>
            <a:r>
              <a:rPr spc="90" sz="2100">
                <a:latin typeface="Georgia"/>
                <a:ea typeface="Georgia"/>
                <a:cs typeface="Georgia"/>
                <a:sym typeface="Georgia"/>
              </a:rPr>
              <a:t>il </a:t>
            </a:r>
            <a:r>
              <a:rPr spc="60" sz="2100">
                <a:latin typeface="Georgia"/>
                <a:ea typeface="Georgia"/>
                <a:cs typeface="Georgia"/>
                <a:sym typeface="Georgia"/>
              </a:rPr>
              <a:t>modo</a:t>
            </a:r>
            <a:r>
              <a:rPr spc="-384" sz="2100">
                <a:latin typeface="Georgia"/>
                <a:ea typeface="Georgia"/>
                <a:cs typeface="Georgia"/>
                <a:sym typeface="Georgia"/>
              </a:rPr>
              <a:t> </a:t>
            </a:r>
            <a:r>
              <a:rPr spc="80" sz="2100">
                <a:latin typeface="Georgia"/>
                <a:ea typeface="Georgia"/>
                <a:cs typeface="Georgia"/>
                <a:sym typeface="Georgia"/>
              </a:rPr>
              <a:t>in</a:t>
            </a:r>
            <a:r>
              <a:rPr spc="-55" sz="2100">
                <a:latin typeface="Georgia"/>
                <a:ea typeface="Georgia"/>
                <a:cs typeface="Georgia"/>
                <a:sym typeface="Georgia"/>
              </a:rPr>
              <a:t> </a:t>
            </a:r>
            <a:r>
              <a:rPr spc="55" sz="2100">
                <a:latin typeface="Georgia"/>
                <a:ea typeface="Georgia"/>
                <a:cs typeface="Georgia"/>
                <a:sym typeface="Georgia"/>
              </a:rPr>
              <a:t>cui</a:t>
            </a:r>
            <a:r>
              <a:rPr spc="34" sz="2100">
                <a:latin typeface="Georgia"/>
                <a:ea typeface="Georgia"/>
                <a:cs typeface="Georgia"/>
                <a:sym typeface="Georgia"/>
              </a:rPr>
              <a:t> </a:t>
            </a:r>
            <a:r>
              <a:rPr spc="45" sz="2100">
                <a:latin typeface="Georgia"/>
                <a:ea typeface="Georgia"/>
                <a:cs typeface="Georgia"/>
                <a:sym typeface="Georgia"/>
              </a:rPr>
              <a:t>conviviamo. </a:t>
            </a:r>
            <a:r>
              <a:rPr spc="34" sz="2100">
                <a:latin typeface="Georgia"/>
                <a:ea typeface="Georgia"/>
                <a:cs typeface="Georgia"/>
                <a:sym typeface="Georgia"/>
              </a:rPr>
              <a:t>Questo </a:t>
            </a:r>
            <a:r>
              <a:rPr spc="90" sz="2100">
                <a:latin typeface="Georgia"/>
                <a:ea typeface="Georgia"/>
                <a:cs typeface="Georgia"/>
                <a:sym typeface="Georgia"/>
              </a:rPr>
              <a:t>mi </a:t>
            </a:r>
            <a:r>
              <a:rPr spc="69" sz="2100">
                <a:latin typeface="Georgia"/>
                <a:ea typeface="Georgia"/>
                <a:cs typeface="Georgia"/>
                <a:sym typeface="Georgia"/>
              </a:rPr>
              <a:t>porta</a:t>
            </a:r>
            <a:r>
              <a:rPr spc="-419" sz="2100">
                <a:latin typeface="Georgia"/>
                <a:ea typeface="Georgia"/>
                <a:cs typeface="Georgia"/>
                <a:sym typeface="Georgia"/>
              </a:rPr>
              <a:t> </a:t>
            </a:r>
            <a:r>
              <a:rPr spc="-15" sz="2100">
                <a:latin typeface="Georgia"/>
                <a:ea typeface="Georgia"/>
                <a:cs typeface="Georgia"/>
                <a:sym typeface="Georgia"/>
              </a:rPr>
              <a:t>a</a:t>
            </a:r>
            <a:r>
              <a:rPr spc="-65" sz="2100">
                <a:latin typeface="Georgia"/>
                <a:ea typeface="Georgia"/>
                <a:cs typeface="Georgia"/>
                <a:sym typeface="Georgia"/>
              </a:rPr>
              <a:t> </a:t>
            </a:r>
            <a:r>
              <a:rPr spc="40" sz="2100">
                <a:latin typeface="Georgia"/>
                <a:ea typeface="Georgia"/>
                <a:cs typeface="Georgia"/>
                <a:sym typeface="Georgia"/>
              </a:rPr>
              <a:t>concludere</a:t>
            </a:r>
            <a:r>
              <a:rPr spc="20" sz="2100">
                <a:latin typeface="Georgia"/>
                <a:ea typeface="Georgia"/>
                <a:cs typeface="Georgia"/>
                <a:sym typeface="Georgia"/>
              </a:rPr>
              <a:t> che </a:t>
            </a:r>
            <a:r>
              <a:rPr spc="40" sz="2100">
                <a:latin typeface="Georgia"/>
                <a:ea typeface="Georgia"/>
                <a:cs typeface="Georgia"/>
                <a:sym typeface="Georgia"/>
              </a:rPr>
              <a:t>questa </a:t>
            </a:r>
            <a:r>
              <a:rPr spc="55" sz="2100">
                <a:latin typeface="Georgia"/>
                <a:ea typeface="Georgia"/>
                <a:cs typeface="Georgia"/>
                <a:sym typeface="Georgia"/>
              </a:rPr>
              <a:t>incredibile</a:t>
            </a:r>
            <a:r>
              <a:rPr spc="-200" sz="2100">
                <a:latin typeface="Georgia"/>
                <a:ea typeface="Georgia"/>
                <a:cs typeface="Georgia"/>
                <a:sym typeface="Georgia"/>
              </a:rPr>
              <a:t> </a:t>
            </a:r>
            <a:r>
              <a:rPr spc="50" sz="2100">
                <a:latin typeface="Georgia"/>
                <a:ea typeface="Georgia"/>
                <a:cs typeface="Georgia"/>
                <a:sym typeface="Georgia"/>
              </a:rPr>
              <a:t>rivoluzione</a:t>
            </a:r>
            <a:r>
              <a:rPr spc="-45" sz="2100">
                <a:latin typeface="Georgia"/>
                <a:ea typeface="Georgia"/>
                <a:cs typeface="Georgia"/>
                <a:sym typeface="Georgia"/>
              </a:rPr>
              <a:t> </a:t>
            </a:r>
            <a:r>
              <a:rPr spc="50" sz="2100">
                <a:latin typeface="Georgia"/>
                <a:ea typeface="Georgia"/>
                <a:cs typeface="Georgia"/>
                <a:sym typeface="Georgia"/>
              </a:rPr>
              <a:t>tecnologica </a:t>
            </a:r>
            <a:r>
              <a:rPr spc="30" sz="2100">
                <a:latin typeface="Georgia"/>
                <a:ea typeface="Georgia"/>
                <a:cs typeface="Georgia"/>
                <a:sym typeface="Georgia"/>
              </a:rPr>
              <a:t> </a:t>
            </a:r>
            <a:r>
              <a:rPr spc="15" sz="2100">
                <a:latin typeface="Georgia"/>
                <a:ea typeface="Georgia"/>
                <a:cs typeface="Georgia"/>
                <a:sym typeface="Georgia"/>
              </a:rPr>
              <a:t>sia </a:t>
            </a:r>
            <a:r>
              <a:rPr spc="80" sz="2100">
                <a:latin typeface="Georgia"/>
                <a:ea typeface="Georgia"/>
                <a:cs typeface="Georgia"/>
                <a:sym typeface="Georgia"/>
              </a:rPr>
              <a:t>in</a:t>
            </a:r>
            <a:r>
              <a:rPr spc="-419" sz="2100">
                <a:latin typeface="Georgia"/>
                <a:ea typeface="Georgia"/>
                <a:cs typeface="Georgia"/>
                <a:sym typeface="Georgia"/>
              </a:rPr>
              <a:t> </a:t>
            </a:r>
            <a:r>
              <a:rPr spc="-419" sz="2100">
                <a:latin typeface="Georgia"/>
                <a:ea typeface="Georgia"/>
                <a:cs typeface="Georgia"/>
                <a:sym typeface="Georgia"/>
              </a:rPr>
              <a:t> </a:t>
            </a:r>
            <a:r>
              <a:rPr spc="50" sz="2100">
                <a:latin typeface="Georgia"/>
                <a:ea typeface="Georgia"/>
                <a:cs typeface="Georgia"/>
                <a:sym typeface="Georgia"/>
              </a:rPr>
              <a:t>realtà </a:t>
            </a:r>
            <a:r>
              <a:rPr spc="45" sz="2100">
                <a:latin typeface="Georgia"/>
                <a:ea typeface="Georgia"/>
                <a:cs typeface="Georgia"/>
                <a:sym typeface="Georgia"/>
              </a:rPr>
              <a:t>una </a:t>
            </a:r>
            <a:r>
              <a:rPr spc="50" sz="2100">
                <a:latin typeface="Georgia"/>
                <a:ea typeface="Georgia"/>
                <a:cs typeface="Georgia"/>
                <a:sym typeface="Georgia"/>
              </a:rPr>
              <a:t>rivoluzione </a:t>
            </a:r>
            <a:r>
              <a:rPr spc="55" sz="2100">
                <a:latin typeface="Georgia"/>
                <a:ea typeface="Georgia"/>
                <a:cs typeface="Georgia"/>
                <a:sym typeface="Georgia"/>
              </a:rPr>
              <a:t>politica»</a:t>
            </a:r>
          </a:p>
        </p:txBody>
      </p:sp>
      <p:sp>
        <p:nvSpPr>
          <p:cNvPr id="265" name="Shape 265"/>
          <p:cNvSpPr/>
          <p:nvPr/>
        </p:nvSpPr>
        <p:spPr>
          <a:xfrm>
            <a:off x="297891" y="1905000"/>
            <a:ext cx="3797859" cy="4664882"/>
          </a:xfrm>
          <a:prstGeom prst="rect">
            <a:avLst/>
          </a:prstGeom>
          <a:blipFill>
            <a:blip r:embed="rId2"/>
            <a:stretch>
              <a:fillRect/>
            </a:stretch>
          </a:blipFill>
          <a:ln w="12700">
            <a:miter lim="400000"/>
          </a:ln>
        </p:spPr>
        <p:txBody>
          <a:bodyPr lIns="0" tIns="0" rIns="0" bIns="0"/>
          <a:lstStyle/>
          <a:p>
            <a:pPr lvl="0"/>
          </a:p>
        </p:txBody>
      </p:sp>
      <p:sp>
        <p:nvSpPr>
          <p:cNvPr id="266" name="Shape 266"/>
          <p:cNvSpPr/>
          <p:nvPr>
            <p:ph type="sldNum" sz="quarter" idx="2"/>
          </p:nvPr>
        </p:nvSpPr>
        <p:spPr>
          <a:xfrm>
            <a:off x="11792711" y="6475857"/>
            <a:ext cx="399289" cy="365126"/>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defRPr sz="1800">
                <a:solidFill>
                  <a:srgbClr val="000000"/>
                </a:solidFill>
              </a:defRPr>
            </a:pPr>
            <a:fld id="{86CB4B4D-7CA3-9044-876B-883B54F8677D}" type="slidenum">
              <a:rPr sz="1200">
                <a:solidFill>
                  <a:srgbClr val="888888"/>
                </a:solidFill>
              </a:rPr>
            </a:fld>
          </a:p>
        </p:txBody>
      </p:sp>
    </p:spTree>
  </p:cSld>
  <p:clrMapOvr>
    <a:masterClrMapping/>
  </p:clrMapOvr>
  <p:transitio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68" name="image45.jpg" descr="FGBi logo-g.jpg"/>
          <p:cNvPicPr/>
          <p:nvPr/>
        </p:nvPicPr>
        <p:blipFill>
          <a:blip r:embed="rId2">
            <a:extLst/>
          </a:blip>
          <a:stretch>
            <a:fillRect/>
          </a:stretch>
        </p:blipFill>
        <p:spPr>
          <a:xfrm>
            <a:off x="2540507" y="1077575"/>
            <a:ext cx="7110985" cy="3176018"/>
          </a:xfrm>
          <a:prstGeom prst="rect">
            <a:avLst/>
          </a:prstGeom>
          <a:ln w="12700">
            <a:miter lim="400000"/>
          </a:ln>
        </p:spPr>
      </p:pic>
      <p:sp>
        <p:nvSpPr>
          <p:cNvPr id="269" name="Shape 269"/>
          <p:cNvSpPr/>
          <p:nvPr/>
        </p:nvSpPr>
        <p:spPr>
          <a:xfrm>
            <a:off x="2211267" y="5144861"/>
            <a:ext cx="7769467" cy="11303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indent="10630" algn="ctr"/>
            <a:r>
              <a:rPr b="1" spc="113" sz="3200">
                <a:solidFill>
                  <a:srgbClr val="2F5597"/>
                </a:solidFill>
              </a:rPr>
              <a:t>Francesco</a:t>
            </a:r>
            <a:r>
              <a:rPr b="1" spc="58" sz="3200">
                <a:solidFill>
                  <a:srgbClr val="2F5597"/>
                </a:solidFill>
              </a:rPr>
              <a:t> </a:t>
            </a:r>
            <a:r>
              <a:rPr b="1" spc="88" sz="3200">
                <a:solidFill>
                  <a:srgbClr val="2F5597"/>
                </a:solidFill>
              </a:rPr>
              <a:t>Samorè</a:t>
            </a:r>
            <a:endParaRPr sz="3200">
              <a:solidFill>
                <a:srgbClr val="2F5597"/>
              </a:solidFill>
              <a:latin typeface="Times New Roman"/>
              <a:ea typeface="Times New Roman"/>
              <a:cs typeface="Times New Roman"/>
              <a:sym typeface="Times New Roman"/>
            </a:endParaRPr>
          </a:p>
          <a:p>
            <a:pPr lvl="0" indent="10630" algn="ctr">
              <a:spcBef>
                <a:spcPts val="1400"/>
              </a:spcBef>
            </a:pPr>
            <a:r>
              <a:rPr b="1" spc="13" sz="3200">
                <a:solidFill>
                  <a:srgbClr val="2F5597"/>
                </a:solidFill>
                <a:latin typeface="Gill Sans MT"/>
                <a:ea typeface="Gill Sans MT"/>
                <a:cs typeface="Gill Sans MT"/>
                <a:sym typeface="Gill Sans MT"/>
              </a:rPr>
              <a:t>www.fondazionebassetti.org</a:t>
            </a:r>
          </a:p>
        </p:txBody>
      </p:sp>
      <p:grpSp>
        <p:nvGrpSpPr>
          <p:cNvPr id="273" name="Group 273"/>
          <p:cNvGrpSpPr/>
          <p:nvPr/>
        </p:nvGrpSpPr>
        <p:grpSpPr>
          <a:xfrm>
            <a:off x="6027251" y="4535832"/>
            <a:ext cx="378052" cy="283554"/>
            <a:chOff x="0" y="0"/>
            <a:chExt cx="378051" cy="283553"/>
          </a:xfrm>
        </p:grpSpPr>
        <p:sp>
          <p:nvSpPr>
            <p:cNvPr id="270" name="Shape 270"/>
            <p:cNvSpPr/>
            <p:nvPr/>
          </p:nvSpPr>
          <p:spPr>
            <a:xfrm>
              <a:off x="0" y="0"/>
              <a:ext cx="359172" cy="2835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368" y="0"/>
                  </a:moveTo>
                  <a:lnTo>
                    <a:pt x="8761" y="285"/>
                  </a:lnTo>
                  <a:lnTo>
                    <a:pt x="6368" y="1098"/>
                  </a:lnTo>
                  <a:lnTo>
                    <a:pt x="4258" y="2373"/>
                  </a:lnTo>
                  <a:lnTo>
                    <a:pt x="2497" y="4045"/>
                  </a:lnTo>
                  <a:lnTo>
                    <a:pt x="1155" y="6051"/>
                  </a:lnTo>
                  <a:lnTo>
                    <a:pt x="300" y="8324"/>
                  </a:lnTo>
                  <a:lnTo>
                    <a:pt x="2" y="10776"/>
                  </a:lnTo>
                  <a:lnTo>
                    <a:pt x="0" y="10805"/>
                  </a:lnTo>
                  <a:lnTo>
                    <a:pt x="300" y="13277"/>
                  </a:lnTo>
                  <a:lnTo>
                    <a:pt x="1155" y="15550"/>
                  </a:lnTo>
                  <a:lnTo>
                    <a:pt x="2497" y="17555"/>
                  </a:lnTo>
                  <a:lnTo>
                    <a:pt x="4258" y="19228"/>
                  </a:lnTo>
                  <a:lnTo>
                    <a:pt x="6368" y="20502"/>
                  </a:lnTo>
                  <a:lnTo>
                    <a:pt x="8761" y="21315"/>
                  </a:lnTo>
                  <a:lnTo>
                    <a:pt x="11368" y="21600"/>
                  </a:lnTo>
                  <a:lnTo>
                    <a:pt x="13974" y="21315"/>
                  </a:lnTo>
                  <a:lnTo>
                    <a:pt x="16367" y="20502"/>
                  </a:lnTo>
                  <a:lnTo>
                    <a:pt x="18478" y="19228"/>
                  </a:lnTo>
                  <a:lnTo>
                    <a:pt x="20238" y="17555"/>
                  </a:lnTo>
                  <a:lnTo>
                    <a:pt x="21580" y="15550"/>
                  </a:lnTo>
                  <a:lnTo>
                    <a:pt x="21595" y="15512"/>
                  </a:lnTo>
                  <a:lnTo>
                    <a:pt x="10968" y="15512"/>
                  </a:lnTo>
                  <a:lnTo>
                    <a:pt x="10277" y="15315"/>
                  </a:lnTo>
                  <a:lnTo>
                    <a:pt x="9721" y="14863"/>
                  </a:lnTo>
                  <a:lnTo>
                    <a:pt x="9349" y="14327"/>
                  </a:lnTo>
                  <a:lnTo>
                    <a:pt x="8920" y="13189"/>
                  </a:lnTo>
                  <a:lnTo>
                    <a:pt x="8348" y="11434"/>
                  </a:lnTo>
                  <a:lnTo>
                    <a:pt x="7794" y="9762"/>
                  </a:lnTo>
                  <a:lnTo>
                    <a:pt x="7566" y="9227"/>
                  </a:lnTo>
                  <a:lnTo>
                    <a:pt x="6145" y="9227"/>
                  </a:lnTo>
                  <a:lnTo>
                    <a:pt x="5684" y="8653"/>
                  </a:lnTo>
                  <a:lnTo>
                    <a:pt x="6009" y="8305"/>
                  </a:lnTo>
                  <a:lnTo>
                    <a:pt x="6834" y="7521"/>
                  </a:lnTo>
                  <a:lnTo>
                    <a:pt x="7935" y="6686"/>
                  </a:lnTo>
                  <a:lnTo>
                    <a:pt x="9088" y="6185"/>
                  </a:lnTo>
                  <a:lnTo>
                    <a:pt x="14839" y="6185"/>
                  </a:lnTo>
                  <a:lnTo>
                    <a:pt x="15032" y="6102"/>
                  </a:lnTo>
                  <a:lnTo>
                    <a:pt x="21600" y="6102"/>
                  </a:lnTo>
                  <a:lnTo>
                    <a:pt x="21580" y="6051"/>
                  </a:lnTo>
                  <a:lnTo>
                    <a:pt x="20238" y="4045"/>
                  </a:lnTo>
                  <a:lnTo>
                    <a:pt x="18478" y="2373"/>
                  </a:lnTo>
                  <a:lnTo>
                    <a:pt x="16367" y="1098"/>
                  </a:lnTo>
                  <a:lnTo>
                    <a:pt x="13974" y="285"/>
                  </a:lnTo>
                  <a:lnTo>
                    <a:pt x="11368"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71" name="Shape 271"/>
            <p:cNvSpPr/>
            <p:nvPr/>
          </p:nvSpPr>
          <p:spPr>
            <a:xfrm>
              <a:off x="182378" y="80110"/>
              <a:ext cx="195674" cy="1235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516" y="0"/>
                  </a:moveTo>
                  <a:lnTo>
                    <a:pt x="7461" y="0"/>
                  </a:lnTo>
                  <a:lnTo>
                    <a:pt x="10315" y="1011"/>
                  </a:lnTo>
                  <a:lnTo>
                    <a:pt x="11063" y="5160"/>
                  </a:lnTo>
                  <a:lnTo>
                    <a:pt x="9340" y="10727"/>
                  </a:lnTo>
                  <a:lnTo>
                    <a:pt x="6540" y="15481"/>
                  </a:lnTo>
                  <a:lnTo>
                    <a:pt x="3592" y="19054"/>
                  </a:lnTo>
                  <a:lnTo>
                    <a:pt x="0" y="21600"/>
                  </a:lnTo>
                  <a:lnTo>
                    <a:pt x="19506" y="21600"/>
                  </a:lnTo>
                  <a:lnTo>
                    <a:pt x="21050" y="16468"/>
                  </a:lnTo>
                  <a:lnTo>
                    <a:pt x="21600" y="10794"/>
                  </a:lnTo>
                  <a:lnTo>
                    <a:pt x="21596" y="10727"/>
                  </a:lnTo>
                  <a:lnTo>
                    <a:pt x="21050" y="5099"/>
                  </a:lnTo>
                  <a:lnTo>
                    <a:pt x="19516"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72" name="Shape 272"/>
            <p:cNvSpPr/>
            <p:nvPr/>
          </p:nvSpPr>
          <p:spPr>
            <a:xfrm>
              <a:off x="102181" y="81188"/>
              <a:ext cx="144567" cy="77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7311" y="0"/>
                  </a:lnTo>
                  <a:lnTo>
                    <a:pt x="9566" y="938"/>
                  </a:lnTo>
                  <a:lnTo>
                    <a:pt x="10817" y="4442"/>
                  </a:lnTo>
                  <a:lnTo>
                    <a:pt x="11517" y="9131"/>
                  </a:lnTo>
                  <a:lnTo>
                    <a:pt x="12116" y="13625"/>
                  </a:lnTo>
                  <a:lnTo>
                    <a:pt x="12744" y="17011"/>
                  </a:lnTo>
                  <a:lnTo>
                    <a:pt x="13306" y="19514"/>
                  </a:lnTo>
                  <a:lnTo>
                    <a:pt x="13846" y="21067"/>
                  </a:lnTo>
                  <a:lnTo>
                    <a:pt x="14410" y="21600"/>
                  </a:lnTo>
                  <a:lnTo>
                    <a:pt x="15127" y="21090"/>
                  </a:lnTo>
                  <a:lnTo>
                    <a:pt x="16059" y="19644"/>
                  </a:lnTo>
                  <a:lnTo>
                    <a:pt x="17152" y="17385"/>
                  </a:lnTo>
                  <a:lnTo>
                    <a:pt x="18353" y="14437"/>
                  </a:lnTo>
                  <a:lnTo>
                    <a:pt x="18988" y="11368"/>
                  </a:lnTo>
                  <a:lnTo>
                    <a:pt x="18533" y="9058"/>
                  </a:lnTo>
                  <a:lnTo>
                    <a:pt x="18430" y="8984"/>
                  </a:lnTo>
                  <a:lnTo>
                    <a:pt x="15055" y="8984"/>
                  </a:lnTo>
                  <a:lnTo>
                    <a:pt x="17680" y="2467"/>
                  </a:lnTo>
                  <a:lnTo>
                    <a:pt x="21600" y="0"/>
                  </a:lnTo>
                  <a:close/>
                  <a:moveTo>
                    <a:pt x="2329" y="9543"/>
                  </a:moveTo>
                  <a:lnTo>
                    <a:pt x="1281" y="10056"/>
                  </a:lnTo>
                  <a:lnTo>
                    <a:pt x="382" y="10814"/>
                  </a:lnTo>
                  <a:lnTo>
                    <a:pt x="0" y="11203"/>
                  </a:lnTo>
                  <a:lnTo>
                    <a:pt x="3531" y="11203"/>
                  </a:lnTo>
                  <a:lnTo>
                    <a:pt x="3154" y="9891"/>
                  </a:lnTo>
                  <a:lnTo>
                    <a:pt x="2329" y="9543"/>
                  </a:lnTo>
                  <a:close/>
                  <a:moveTo>
                    <a:pt x="17164" y="8074"/>
                  </a:moveTo>
                  <a:lnTo>
                    <a:pt x="15055" y="8984"/>
                  </a:lnTo>
                  <a:lnTo>
                    <a:pt x="18430" y="8984"/>
                  </a:lnTo>
                  <a:lnTo>
                    <a:pt x="17164" y="8074"/>
                  </a:lnTo>
                  <a:close/>
                </a:path>
              </a:pathLst>
            </a:custGeom>
            <a:noFill/>
            <a:ln w="12700" cap="flat">
              <a:noFill/>
              <a:miter lim="400000"/>
            </a:ln>
            <a:effectLst/>
          </p:spPr>
          <p:txBody>
            <a:bodyPr wrap="square" lIns="0" tIns="0" rIns="0" bIns="0" numCol="1" anchor="t">
              <a:noAutofit/>
            </a:bodyPr>
            <a:lstStyle/>
            <a:p>
              <a:pPr lvl="0"/>
            </a:p>
          </p:txBody>
        </p:sp>
      </p:grpSp>
      <p:grpSp>
        <p:nvGrpSpPr>
          <p:cNvPr id="276" name="Group 276"/>
          <p:cNvGrpSpPr/>
          <p:nvPr/>
        </p:nvGrpSpPr>
        <p:grpSpPr>
          <a:xfrm>
            <a:off x="4689404" y="4535830"/>
            <a:ext cx="378072" cy="283555"/>
            <a:chOff x="0" y="0"/>
            <a:chExt cx="378070" cy="283553"/>
          </a:xfrm>
        </p:grpSpPr>
        <p:sp>
          <p:nvSpPr>
            <p:cNvPr id="274" name="Shape 274"/>
            <p:cNvSpPr/>
            <p:nvPr/>
          </p:nvSpPr>
          <p:spPr>
            <a:xfrm>
              <a:off x="0" y="0"/>
              <a:ext cx="351628" cy="2835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611" y="0"/>
                  </a:moveTo>
                  <a:lnTo>
                    <a:pt x="8949" y="285"/>
                  </a:lnTo>
                  <a:lnTo>
                    <a:pt x="6505" y="1098"/>
                  </a:lnTo>
                  <a:lnTo>
                    <a:pt x="4349" y="2373"/>
                  </a:lnTo>
                  <a:lnTo>
                    <a:pt x="2551" y="4045"/>
                  </a:lnTo>
                  <a:lnTo>
                    <a:pt x="1180" y="6051"/>
                  </a:lnTo>
                  <a:lnTo>
                    <a:pt x="307" y="8324"/>
                  </a:lnTo>
                  <a:lnTo>
                    <a:pt x="0" y="10800"/>
                  </a:lnTo>
                  <a:lnTo>
                    <a:pt x="307" y="13277"/>
                  </a:lnTo>
                  <a:lnTo>
                    <a:pt x="1180" y="15550"/>
                  </a:lnTo>
                  <a:lnTo>
                    <a:pt x="2551" y="17555"/>
                  </a:lnTo>
                  <a:lnTo>
                    <a:pt x="4349" y="19228"/>
                  </a:lnTo>
                  <a:lnTo>
                    <a:pt x="6505" y="20502"/>
                  </a:lnTo>
                  <a:lnTo>
                    <a:pt x="8949" y="21315"/>
                  </a:lnTo>
                  <a:lnTo>
                    <a:pt x="11611" y="21600"/>
                  </a:lnTo>
                  <a:lnTo>
                    <a:pt x="14274" y="21315"/>
                  </a:lnTo>
                  <a:lnTo>
                    <a:pt x="16719" y="20502"/>
                  </a:lnTo>
                  <a:lnTo>
                    <a:pt x="18875" y="19228"/>
                  </a:lnTo>
                  <a:lnTo>
                    <a:pt x="20673" y="17555"/>
                  </a:lnTo>
                  <a:lnTo>
                    <a:pt x="21600" y="16200"/>
                  </a:lnTo>
                  <a:lnTo>
                    <a:pt x="10062" y="16200"/>
                  </a:lnTo>
                  <a:lnTo>
                    <a:pt x="10062" y="10804"/>
                  </a:lnTo>
                  <a:lnTo>
                    <a:pt x="8914" y="10804"/>
                  </a:lnTo>
                  <a:lnTo>
                    <a:pt x="8914" y="8897"/>
                  </a:lnTo>
                  <a:lnTo>
                    <a:pt x="10062" y="8897"/>
                  </a:lnTo>
                  <a:lnTo>
                    <a:pt x="10062" y="7663"/>
                  </a:lnTo>
                  <a:lnTo>
                    <a:pt x="10163" y="6937"/>
                  </a:lnTo>
                  <a:lnTo>
                    <a:pt x="10535" y="6200"/>
                  </a:lnTo>
                  <a:lnTo>
                    <a:pt x="11278" y="5629"/>
                  </a:lnTo>
                  <a:lnTo>
                    <a:pt x="12494" y="5400"/>
                  </a:lnTo>
                  <a:lnTo>
                    <a:pt x="21599" y="5400"/>
                  </a:lnTo>
                  <a:lnTo>
                    <a:pt x="20673" y="4045"/>
                  </a:lnTo>
                  <a:lnTo>
                    <a:pt x="18875" y="2373"/>
                  </a:lnTo>
                  <a:lnTo>
                    <a:pt x="16719" y="1098"/>
                  </a:lnTo>
                  <a:lnTo>
                    <a:pt x="14274" y="285"/>
                  </a:lnTo>
                  <a:lnTo>
                    <a:pt x="11611"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75" name="Shape 275"/>
            <p:cNvSpPr/>
            <p:nvPr/>
          </p:nvSpPr>
          <p:spPr>
            <a:xfrm>
              <a:off x="203037" y="70883"/>
              <a:ext cx="175034" cy="1417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335" y="0"/>
                  </a:moveTo>
                  <a:lnTo>
                    <a:pt x="44" y="0"/>
                  </a:lnTo>
                  <a:lnTo>
                    <a:pt x="3632" y="14"/>
                  </a:lnTo>
                  <a:lnTo>
                    <a:pt x="3632" y="3715"/>
                  </a:lnTo>
                  <a:lnTo>
                    <a:pt x="604" y="3715"/>
                  </a:lnTo>
                  <a:lnTo>
                    <a:pt x="0" y="3911"/>
                  </a:lnTo>
                  <a:lnTo>
                    <a:pt x="0" y="6996"/>
                  </a:lnTo>
                  <a:lnTo>
                    <a:pt x="3694" y="6996"/>
                  </a:lnTo>
                  <a:lnTo>
                    <a:pt x="3269" y="10809"/>
                  </a:lnTo>
                  <a:lnTo>
                    <a:pt x="0" y="10809"/>
                  </a:lnTo>
                  <a:lnTo>
                    <a:pt x="0" y="21600"/>
                  </a:lnTo>
                  <a:lnTo>
                    <a:pt x="18337" y="21600"/>
                  </a:lnTo>
                  <a:lnTo>
                    <a:pt x="19229" y="20301"/>
                  </a:lnTo>
                  <a:lnTo>
                    <a:pt x="20984" y="15754"/>
                  </a:lnTo>
                  <a:lnTo>
                    <a:pt x="21600" y="10801"/>
                  </a:lnTo>
                  <a:lnTo>
                    <a:pt x="20984" y="5848"/>
                  </a:lnTo>
                  <a:lnTo>
                    <a:pt x="19229" y="1302"/>
                  </a:lnTo>
                  <a:lnTo>
                    <a:pt x="18335" y="0"/>
                  </a:lnTo>
                  <a:close/>
                </a:path>
              </a:pathLst>
            </a:custGeom>
            <a:solidFill>
              <a:srgbClr val="8FAADC"/>
            </a:solidFill>
            <a:ln w="12700" cap="flat">
              <a:noFill/>
              <a:miter lim="400000"/>
            </a:ln>
            <a:effectLst/>
          </p:spPr>
          <p:txBody>
            <a:bodyPr wrap="square" lIns="0" tIns="0" rIns="0" bIns="0" numCol="1" anchor="t">
              <a:noAutofit/>
            </a:bodyPr>
            <a:lstStyle/>
            <a:p>
              <a:pPr lvl="0"/>
            </a:p>
          </p:txBody>
        </p:sp>
      </p:grpSp>
      <p:grpSp>
        <p:nvGrpSpPr>
          <p:cNvPr id="282" name="Group 282"/>
          <p:cNvGrpSpPr/>
          <p:nvPr/>
        </p:nvGrpSpPr>
        <p:grpSpPr>
          <a:xfrm>
            <a:off x="5135340" y="4535832"/>
            <a:ext cx="378071" cy="283554"/>
            <a:chOff x="0" y="0"/>
            <a:chExt cx="378070" cy="283553"/>
          </a:xfrm>
        </p:grpSpPr>
        <p:sp>
          <p:nvSpPr>
            <p:cNvPr id="277" name="Shape 277"/>
            <p:cNvSpPr/>
            <p:nvPr/>
          </p:nvSpPr>
          <p:spPr>
            <a:xfrm>
              <a:off x="0" y="0"/>
              <a:ext cx="361120" cy="2835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307" y="0"/>
                  </a:moveTo>
                  <a:lnTo>
                    <a:pt x="8714" y="285"/>
                  </a:lnTo>
                  <a:lnTo>
                    <a:pt x="6335" y="1098"/>
                  </a:lnTo>
                  <a:lnTo>
                    <a:pt x="4235" y="2373"/>
                  </a:lnTo>
                  <a:lnTo>
                    <a:pt x="2484" y="4045"/>
                  </a:lnTo>
                  <a:lnTo>
                    <a:pt x="1149" y="6051"/>
                  </a:lnTo>
                  <a:lnTo>
                    <a:pt x="299" y="8324"/>
                  </a:lnTo>
                  <a:lnTo>
                    <a:pt x="0" y="10800"/>
                  </a:lnTo>
                  <a:lnTo>
                    <a:pt x="299" y="13277"/>
                  </a:lnTo>
                  <a:lnTo>
                    <a:pt x="1149" y="15550"/>
                  </a:lnTo>
                  <a:lnTo>
                    <a:pt x="2484" y="17555"/>
                  </a:lnTo>
                  <a:lnTo>
                    <a:pt x="4235" y="19228"/>
                  </a:lnTo>
                  <a:lnTo>
                    <a:pt x="6335" y="20502"/>
                  </a:lnTo>
                  <a:lnTo>
                    <a:pt x="8714" y="21315"/>
                  </a:lnTo>
                  <a:lnTo>
                    <a:pt x="11307" y="21600"/>
                  </a:lnTo>
                  <a:lnTo>
                    <a:pt x="13899" y="21315"/>
                  </a:lnTo>
                  <a:lnTo>
                    <a:pt x="16279" y="20502"/>
                  </a:lnTo>
                  <a:lnTo>
                    <a:pt x="18379" y="19228"/>
                  </a:lnTo>
                  <a:lnTo>
                    <a:pt x="20130" y="17555"/>
                  </a:lnTo>
                  <a:lnTo>
                    <a:pt x="21465" y="15550"/>
                  </a:lnTo>
                  <a:lnTo>
                    <a:pt x="21600" y="15189"/>
                  </a:lnTo>
                  <a:lnTo>
                    <a:pt x="9210" y="15189"/>
                  </a:lnTo>
                  <a:lnTo>
                    <a:pt x="8246" y="15122"/>
                  </a:lnTo>
                  <a:lnTo>
                    <a:pt x="7325" y="14927"/>
                  </a:lnTo>
                  <a:lnTo>
                    <a:pt x="6458" y="14614"/>
                  </a:lnTo>
                  <a:lnTo>
                    <a:pt x="5654" y="14193"/>
                  </a:lnTo>
                  <a:lnTo>
                    <a:pt x="6585" y="14193"/>
                  </a:lnTo>
                  <a:lnTo>
                    <a:pt x="7004" y="14159"/>
                  </a:lnTo>
                  <a:lnTo>
                    <a:pt x="7758" y="13973"/>
                  </a:lnTo>
                  <a:lnTo>
                    <a:pt x="8456" y="13675"/>
                  </a:lnTo>
                  <a:lnTo>
                    <a:pt x="9088" y="13276"/>
                  </a:lnTo>
                  <a:lnTo>
                    <a:pt x="8363" y="13152"/>
                  </a:lnTo>
                  <a:lnTo>
                    <a:pt x="7735" y="12830"/>
                  </a:lnTo>
                  <a:lnTo>
                    <a:pt x="7242" y="12346"/>
                  </a:lnTo>
                  <a:lnTo>
                    <a:pt x="6921" y="11737"/>
                  </a:lnTo>
                  <a:lnTo>
                    <a:pt x="7819" y="11737"/>
                  </a:lnTo>
                  <a:lnTo>
                    <a:pt x="7968" y="11699"/>
                  </a:lnTo>
                  <a:lnTo>
                    <a:pt x="7231" y="11424"/>
                  </a:lnTo>
                  <a:lnTo>
                    <a:pt x="6641" y="10938"/>
                  </a:lnTo>
                  <a:lnTo>
                    <a:pt x="6249" y="10290"/>
                  </a:lnTo>
                  <a:lnTo>
                    <a:pt x="6107" y="9527"/>
                  </a:lnTo>
                  <a:lnTo>
                    <a:pt x="6107" y="9499"/>
                  </a:lnTo>
                  <a:lnTo>
                    <a:pt x="6821" y="9499"/>
                  </a:lnTo>
                  <a:lnTo>
                    <a:pt x="6735" y="9428"/>
                  </a:lnTo>
                  <a:lnTo>
                    <a:pt x="6410" y="8993"/>
                  </a:lnTo>
                  <a:lnTo>
                    <a:pt x="6201" y="8488"/>
                  </a:lnTo>
                  <a:lnTo>
                    <a:pt x="6127" y="7931"/>
                  </a:lnTo>
                  <a:lnTo>
                    <a:pt x="6127" y="7525"/>
                  </a:lnTo>
                  <a:lnTo>
                    <a:pt x="6242" y="7144"/>
                  </a:lnTo>
                  <a:lnTo>
                    <a:pt x="6441" y="6817"/>
                  </a:lnTo>
                  <a:lnTo>
                    <a:pt x="12221" y="6817"/>
                  </a:lnTo>
                  <a:lnTo>
                    <a:pt x="12579" y="6587"/>
                  </a:lnTo>
                  <a:lnTo>
                    <a:pt x="13483" y="6412"/>
                  </a:lnTo>
                  <a:lnTo>
                    <a:pt x="21600" y="6412"/>
                  </a:lnTo>
                  <a:lnTo>
                    <a:pt x="21465" y="6051"/>
                  </a:lnTo>
                  <a:lnTo>
                    <a:pt x="20130" y="4045"/>
                  </a:lnTo>
                  <a:lnTo>
                    <a:pt x="18379" y="2373"/>
                  </a:lnTo>
                  <a:lnTo>
                    <a:pt x="16279" y="1098"/>
                  </a:lnTo>
                  <a:lnTo>
                    <a:pt x="13899" y="285"/>
                  </a:lnTo>
                  <a:lnTo>
                    <a:pt x="11307"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78" name="Shape 278"/>
            <p:cNvSpPr/>
            <p:nvPr/>
          </p:nvSpPr>
          <p:spPr>
            <a:xfrm>
              <a:off x="153983" y="97815"/>
              <a:ext cx="224088" cy="1015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593" y="0"/>
                  </a:moveTo>
                  <a:lnTo>
                    <a:pt x="12490" y="0"/>
                  </a:lnTo>
                  <a:lnTo>
                    <a:pt x="12090" y="901"/>
                  </a:lnTo>
                  <a:lnTo>
                    <a:pt x="11644" y="1739"/>
                  </a:lnTo>
                  <a:lnTo>
                    <a:pt x="11154" y="2508"/>
                  </a:lnTo>
                  <a:lnTo>
                    <a:pt x="10625" y="3202"/>
                  </a:lnTo>
                  <a:lnTo>
                    <a:pt x="10624" y="4100"/>
                  </a:lnTo>
                  <a:lnTo>
                    <a:pt x="9940" y="10199"/>
                  </a:lnTo>
                  <a:lnTo>
                    <a:pt x="7896" y="15865"/>
                  </a:lnTo>
                  <a:lnTo>
                    <a:pt x="4562" y="19999"/>
                  </a:lnTo>
                  <a:lnTo>
                    <a:pt x="0" y="21600"/>
                  </a:lnTo>
                  <a:lnTo>
                    <a:pt x="19966" y="21600"/>
                  </a:lnTo>
                  <a:lnTo>
                    <a:pt x="21119" y="16260"/>
                  </a:lnTo>
                  <a:lnTo>
                    <a:pt x="21600" y="9348"/>
                  </a:lnTo>
                  <a:lnTo>
                    <a:pt x="21119" y="2436"/>
                  </a:lnTo>
                  <a:lnTo>
                    <a:pt x="20593"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79" name="Shape 279"/>
            <p:cNvSpPr/>
            <p:nvPr/>
          </p:nvSpPr>
          <p:spPr>
            <a:xfrm>
              <a:off x="261294" y="86287"/>
              <a:ext cx="106325" cy="16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84" y="0"/>
                  </a:moveTo>
                  <a:lnTo>
                    <a:pt x="3464" y="0"/>
                  </a:lnTo>
                  <a:lnTo>
                    <a:pt x="2902" y="6547"/>
                  </a:lnTo>
                  <a:lnTo>
                    <a:pt x="2120" y="12412"/>
                  </a:lnTo>
                  <a:lnTo>
                    <a:pt x="1144" y="17472"/>
                  </a:lnTo>
                  <a:lnTo>
                    <a:pt x="0" y="21600"/>
                  </a:lnTo>
                  <a:lnTo>
                    <a:pt x="1594" y="20665"/>
                  </a:lnTo>
                  <a:lnTo>
                    <a:pt x="3111" y="18557"/>
                  </a:lnTo>
                  <a:lnTo>
                    <a:pt x="4523" y="15466"/>
                  </a:lnTo>
                  <a:lnTo>
                    <a:pt x="21600" y="15466"/>
                  </a:lnTo>
                  <a:lnTo>
                    <a:pt x="20484"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80" name="Shape 280"/>
            <p:cNvSpPr/>
            <p:nvPr/>
          </p:nvSpPr>
          <p:spPr>
            <a:xfrm>
              <a:off x="225408" y="84179"/>
              <a:ext cx="136717" cy="91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441" y="0"/>
                  </a:moveTo>
                  <a:lnTo>
                    <a:pt x="0" y="0"/>
                  </a:lnTo>
                  <a:lnTo>
                    <a:pt x="1284" y="1507"/>
                  </a:lnTo>
                  <a:lnTo>
                    <a:pt x="2477" y="5816"/>
                  </a:lnTo>
                  <a:lnTo>
                    <a:pt x="3549" y="12618"/>
                  </a:lnTo>
                  <a:lnTo>
                    <a:pt x="4471" y="21600"/>
                  </a:lnTo>
                  <a:lnTo>
                    <a:pt x="5501" y="18821"/>
                  </a:lnTo>
                  <a:lnTo>
                    <a:pt x="6496" y="15088"/>
                  </a:lnTo>
                  <a:lnTo>
                    <a:pt x="7451" y="10453"/>
                  </a:lnTo>
                  <a:lnTo>
                    <a:pt x="8363" y="4965"/>
                  </a:lnTo>
                  <a:lnTo>
                    <a:pt x="21600" y="4965"/>
                  </a:lnTo>
                  <a:lnTo>
                    <a:pt x="21441"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81" name="Shape 281"/>
            <p:cNvSpPr/>
            <p:nvPr/>
          </p:nvSpPr>
          <p:spPr>
            <a:xfrm>
              <a:off x="94523" y="89493"/>
              <a:ext cx="109788" cy="9722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840" y="7820"/>
                  </a:moveTo>
                  <a:lnTo>
                    <a:pt x="1492" y="7820"/>
                  </a:lnTo>
                  <a:lnTo>
                    <a:pt x="2523" y="8304"/>
                  </a:lnTo>
                  <a:lnTo>
                    <a:pt x="3701" y="8592"/>
                  </a:lnTo>
                  <a:lnTo>
                    <a:pt x="4950" y="8628"/>
                  </a:lnTo>
                  <a:lnTo>
                    <a:pt x="3840" y="7820"/>
                  </a:lnTo>
                  <a:close/>
                  <a:moveTo>
                    <a:pt x="21600" y="0"/>
                  </a:moveTo>
                  <a:lnTo>
                    <a:pt x="2591" y="0"/>
                  </a:lnTo>
                  <a:lnTo>
                    <a:pt x="5743" y="2666"/>
                  </a:lnTo>
                  <a:lnTo>
                    <a:pt x="9486" y="4741"/>
                  </a:lnTo>
                  <a:lnTo>
                    <a:pt x="13713" y="6132"/>
                  </a:lnTo>
                  <a:lnTo>
                    <a:pt x="18316" y="6751"/>
                  </a:lnTo>
                  <a:lnTo>
                    <a:pt x="18187" y="6277"/>
                  </a:lnTo>
                  <a:lnTo>
                    <a:pt x="18119" y="5787"/>
                  </a:lnTo>
                  <a:lnTo>
                    <a:pt x="18140" y="5194"/>
                  </a:lnTo>
                  <a:lnTo>
                    <a:pt x="18719" y="2764"/>
                  </a:lnTo>
                  <a:lnTo>
                    <a:pt x="20354" y="711"/>
                  </a:lnTo>
                  <a:lnTo>
                    <a:pt x="21600" y="0"/>
                  </a:lnTo>
                  <a:close/>
                  <a:moveTo>
                    <a:pt x="3064" y="21511"/>
                  </a:moveTo>
                  <a:lnTo>
                    <a:pt x="0" y="21511"/>
                  </a:lnTo>
                  <a:lnTo>
                    <a:pt x="600" y="21570"/>
                  </a:lnTo>
                  <a:lnTo>
                    <a:pt x="1204" y="21600"/>
                  </a:lnTo>
                  <a:lnTo>
                    <a:pt x="1820" y="21600"/>
                  </a:lnTo>
                  <a:lnTo>
                    <a:pt x="3064" y="21511"/>
                  </a:lnTo>
                  <a:close/>
                  <a:moveTo>
                    <a:pt x="7122" y="14349"/>
                  </a:moveTo>
                  <a:lnTo>
                    <a:pt x="4170" y="14349"/>
                  </a:lnTo>
                  <a:lnTo>
                    <a:pt x="4636" y="14422"/>
                  </a:lnTo>
                  <a:lnTo>
                    <a:pt x="5111" y="14464"/>
                  </a:lnTo>
                  <a:lnTo>
                    <a:pt x="6301" y="14464"/>
                  </a:lnTo>
                  <a:lnTo>
                    <a:pt x="6976" y="14383"/>
                  </a:lnTo>
                  <a:lnTo>
                    <a:pt x="7122" y="14349"/>
                  </a:lnTo>
                  <a:close/>
                </a:path>
              </a:pathLst>
            </a:custGeom>
            <a:noFill/>
            <a:ln w="12700" cap="flat">
              <a:noFill/>
              <a:miter lim="400000"/>
            </a:ln>
            <a:effectLst/>
          </p:spPr>
          <p:txBody>
            <a:bodyPr wrap="square" lIns="0" tIns="0" rIns="0" bIns="0" numCol="1" anchor="t">
              <a:noAutofit/>
            </a:bodyPr>
            <a:lstStyle/>
            <a:p>
              <a:pPr lvl="0"/>
            </a:p>
          </p:txBody>
        </p:sp>
      </p:grpSp>
      <p:grpSp>
        <p:nvGrpSpPr>
          <p:cNvPr id="286" name="Group 286"/>
          <p:cNvGrpSpPr/>
          <p:nvPr/>
        </p:nvGrpSpPr>
        <p:grpSpPr>
          <a:xfrm>
            <a:off x="6473187" y="4535827"/>
            <a:ext cx="378071" cy="283554"/>
            <a:chOff x="0" y="0"/>
            <a:chExt cx="378070" cy="283553"/>
          </a:xfrm>
        </p:grpSpPr>
        <p:sp>
          <p:nvSpPr>
            <p:cNvPr id="283" name="Shape 283"/>
            <p:cNvSpPr/>
            <p:nvPr/>
          </p:nvSpPr>
          <p:spPr>
            <a:xfrm>
              <a:off x="0" y="0"/>
              <a:ext cx="373243" cy="2835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940" y="0"/>
                  </a:moveTo>
                  <a:lnTo>
                    <a:pt x="8431" y="285"/>
                  </a:lnTo>
                  <a:lnTo>
                    <a:pt x="6129" y="1098"/>
                  </a:lnTo>
                  <a:lnTo>
                    <a:pt x="4097" y="2373"/>
                  </a:lnTo>
                  <a:lnTo>
                    <a:pt x="2403" y="4045"/>
                  </a:lnTo>
                  <a:lnTo>
                    <a:pt x="1112" y="6051"/>
                  </a:lnTo>
                  <a:lnTo>
                    <a:pt x="289" y="8324"/>
                  </a:lnTo>
                  <a:lnTo>
                    <a:pt x="0" y="10800"/>
                  </a:lnTo>
                  <a:lnTo>
                    <a:pt x="289" y="13277"/>
                  </a:lnTo>
                  <a:lnTo>
                    <a:pt x="1112" y="15550"/>
                  </a:lnTo>
                  <a:lnTo>
                    <a:pt x="2403" y="17556"/>
                  </a:lnTo>
                  <a:lnTo>
                    <a:pt x="4097" y="19228"/>
                  </a:lnTo>
                  <a:lnTo>
                    <a:pt x="6129" y="20503"/>
                  </a:lnTo>
                  <a:lnTo>
                    <a:pt x="8431" y="21315"/>
                  </a:lnTo>
                  <a:lnTo>
                    <a:pt x="10940" y="21600"/>
                  </a:lnTo>
                  <a:lnTo>
                    <a:pt x="13448" y="21315"/>
                  </a:lnTo>
                  <a:lnTo>
                    <a:pt x="15751" y="20503"/>
                  </a:lnTo>
                  <a:lnTo>
                    <a:pt x="17782" y="19228"/>
                  </a:lnTo>
                  <a:lnTo>
                    <a:pt x="19476" y="17556"/>
                  </a:lnTo>
                  <a:lnTo>
                    <a:pt x="20768" y="15550"/>
                  </a:lnTo>
                  <a:lnTo>
                    <a:pt x="21591" y="13277"/>
                  </a:lnTo>
                  <a:lnTo>
                    <a:pt x="21600" y="13196"/>
                  </a:lnTo>
                  <a:lnTo>
                    <a:pt x="7896" y="13196"/>
                  </a:lnTo>
                  <a:lnTo>
                    <a:pt x="6952" y="13007"/>
                  </a:lnTo>
                  <a:lnTo>
                    <a:pt x="6181" y="12494"/>
                  </a:lnTo>
                  <a:lnTo>
                    <a:pt x="5661" y="11732"/>
                  </a:lnTo>
                  <a:lnTo>
                    <a:pt x="5470" y="10800"/>
                  </a:lnTo>
                  <a:lnTo>
                    <a:pt x="5661" y="9868"/>
                  </a:lnTo>
                  <a:lnTo>
                    <a:pt x="6181" y="9107"/>
                  </a:lnTo>
                  <a:lnTo>
                    <a:pt x="6952" y="8593"/>
                  </a:lnTo>
                  <a:lnTo>
                    <a:pt x="7896" y="8405"/>
                  </a:lnTo>
                  <a:lnTo>
                    <a:pt x="21600" y="8405"/>
                  </a:lnTo>
                  <a:lnTo>
                    <a:pt x="21591" y="8324"/>
                  </a:lnTo>
                  <a:lnTo>
                    <a:pt x="20768" y="6051"/>
                  </a:lnTo>
                  <a:lnTo>
                    <a:pt x="19476" y="4045"/>
                  </a:lnTo>
                  <a:lnTo>
                    <a:pt x="17782" y="2373"/>
                  </a:lnTo>
                  <a:lnTo>
                    <a:pt x="15751" y="1098"/>
                  </a:lnTo>
                  <a:lnTo>
                    <a:pt x="13448" y="285"/>
                  </a:lnTo>
                  <a:lnTo>
                    <a:pt x="10940"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84" name="Shape 284"/>
            <p:cNvSpPr/>
            <p:nvPr/>
          </p:nvSpPr>
          <p:spPr>
            <a:xfrm>
              <a:off x="241624" y="110335"/>
              <a:ext cx="136447" cy="628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836" y="0"/>
                  </a:moveTo>
                  <a:lnTo>
                    <a:pt x="0" y="0"/>
                  </a:lnTo>
                  <a:lnTo>
                    <a:pt x="2584" y="849"/>
                  </a:lnTo>
                  <a:lnTo>
                    <a:pt x="4694" y="3165"/>
                  </a:lnTo>
                  <a:lnTo>
                    <a:pt x="6117" y="6597"/>
                  </a:lnTo>
                  <a:lnTo>
                    <a:pt x="6638" y="10798"/>
                  </a:lnTo>
                  <a:lnTo>
                    <a:pt x="6117" y="15003"/>
                  </a:lnTo>
                  <a:lnTo>
                    <a:pt x="4694" y="18436"/>
                  </a:lnTo>
                  <a:lnTo>
                    <a:pt x="2584" y="20751"/>
                  </a:lnTo>
                  <a:lnTo>
                    <a:pt x="0" y="21600"/>
                  </a:lnTo>
                  <a:lnTo>
                    <a:pt x="20836" y="21600"/>
                  </a:lnTo>
                  <a:lnTo>
                    <a:pt x="21600" y="10798"/>
                  </a:lnTo>
                  <a:lnTo>
                    <a:pt x="20836"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85" name="Shape 285"/>
            <p:cNvSpPr/>
            <p:nvPr/>
          </p:nvSpPr>
          <p:spPr>
            <a:xfrm>
              <a:off x="136444" y="110335"/>
              <a:ext cx="105181" cy="628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3351" y="849"/>
                  </a:lnTo>
                  <a:lnTo>
                    <a:pt x="6088" y="3165"/>
                  </a:lnTo>
                  <a:lnTo>
                    <a:pt x="7935" y="6597"/>
                  </a:lnTo>
                  <a:lnTo>
                    <a:pt x="8612" y="10798"/>
                  </a:lnTo>
                  <a:lnTo>
                    <a:pt x="7935" y="15003"/>
                  </a:lnTo>
                  <a:lnTo>
                    <a:pt x="6088" y="18436"/>
                  </a:lnTo>
                  <a:lnTo>
                    <a:pt x="3351" y="20751"/>
                  </a:lnTo>
                  <a:lnTo>
                    <a:pt x="0" y="21600"/>
                  </a:lnTo>
                  <a:lnTo>
                    <a:pt x="21600" y="21600"/>
                  </a:lnTo>
                  <a:lnTo>
                    <a:pt x="18250" y="20751"/>
                  </a:lnTo>
                  <a:lnTo>
                    <a:pt x="15513" y="18436"/>
                  </a:lnTo>
                  <a:lnTo>
                    <a:pt x="13668" y="15003"/>
                  </a:lnTo>
                  <a:lnTo>
                    <a:pt x="12991" y="10798"/>
                  </a:lnTo>
                  <a:lnTo>
                    <a:pt x="13668" y="6597"/>
                  </a:lnTo>
                  <a:lnTo>
                    <a:pt x="15513" y="3165"/>
                  </a:lnTo>
                  <a:lnTo>
                    <a:pt x="18250" y="849"/>
                  </a:lnTo>
                  <a:lnTo>
                    <a:pt x="21600" y="0"/>
                  </a:lnTo>
                  <a:close/>
                </a:path>
              </a:pathLst>
            </a:custGeom>
            <a:noFill/>
            <a:ln w="12700" cap="flat">
              <a:noFill/>
              <a:miter lim="400000"/>
            </a:ln>
            <a:effectLst/>
          </p:spPr>
          <p:txBody>
            <a:bodyPr wrap="square" lIns="0" tIns="0" rIns="0" bIns="0" numCol="1" anchor="t">
              <a:noAutofit/>
            </a:bodyPr>
            <a:lstStyle/>
            <a:p>
              <a:pPr lvl="0"/>
            </a:p>
          </p:txBody>
        </p:sp>
      </p:grpSp>
      <p:sp>
        <p:nvSpPr>
          <p:cNvPr id="287" name="Shape 287"/>
          <p:cNvSpPr/>
          <p:nvPr/>
        </p:nvSpPr>
        <p:spPr>
          <a:xfrm>
            <a:off x="5780107" y="4665529"/>
            <a:ext cx="1396" cy="20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0"/>
                </a:lnTo>
                <a:lnTo>
                  <a:pt x="15716" y="7836"/>
                </a:lnTo>
                <a:lnTo>
                  <a:pt x="0" y="21600"/>
                </a:lnTo>
                <a:lnTo>
                  <a:pt x="21600" y="21600"/>
                </a:lnTo>
                <a:close/>
              </a:path>
            </a:pathLst>
          </a:custGeom>
          <a:solidFill>
            <a:srgbClr val="8FAADC"/>
          </a:solidFill>
          <a:ln w="12700">
            <a:miter lim="400000"/>
          </a:ln>
        </p:spPr>
        <p:txBody>
          <a:bodyPr lIns="0" tIns="0" rIns="0" bIns="0"/>
          <a:lstStyle/>
          <a:p>
            <a:pPr lvl="0"/>
          </a:p>
        </p:txBody>
      </p:sp>
      <p:grpSp>
        <p:nvGrpSpPr>
          <p:cNvPr id="291" name="Group 291"/>
          <p:cNvGrpSpPr/>
          <p:nvPr/>
        </p:nvGrpSpPr>
        <p:grpSpPr>
          <a:xfrm>
            <a:off x="5581298" y="4535828"/>
            <a:ext cx="378072" cy="283555"/>
            <a:chOff x="0" y="0"/>
            <a:chExt cx="378070" cy="283553"/>
          </a:xfrm>
        </p:grpSpPr>
        <p:sp>
          <p:nvSpPr>
            <p:cNvPr id="288" name="Shape 288"/>
            <p:cNvSpPr/>
            <p:nvPr/>
          </p:nvSpPr>
          <p:spPr>
            <a:xfrm>
              <a:off x="0" y="0"/>
              <a:ext cx="374107" cy="2835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914" y="0"/>
                  </a:moveTo>
                  <a:lnTo>
                    <a:pt x="8412" y="285"/>
                  </a:lnTo>
                  <a:lnTo>
                    <a:pt x="6114" y="1098"/>
                  </a:lnTo>
                  <a:lnTo>
                    <a:pt x="4088" y="2373"/>
                  </a:lnTo>
                  <a:lnTo>
                    <a:pt x="2398" y="4045"/>
                  </a:lnTo>
                  <a:lnTo>
                    <a:pt x="1109" y="6051"/>
                  </a:lnTo>
                  <a:lnTo>
                    <a:pt x="288" y="8324"/>
                  </a:lnTo>
                  <a:lnTo>
                    <a:pt x="0" y="10800"/>
                  </a:lnTo>
                  <a:lnTo>
                    <a:pt x="288" y="13277"/>
                  </a:lnTo>
                  <a:lnTo>
                    <a:pt x="1109" y="15550"/>
                  </a:lnTo>
                  <a:lnTo>
                    <a:pt x="2398" y="17555"/>
                  </a:lnTo>
                  <a:lnTo>
                    <a:pt x="4088" y="19228"/>
                  </a:lnTo>
                  <a:lnTo>
                    <a:pt x="6114" y="20502"/>
                  </a:lnTo>
                  <a:lnTo>
                    <a:pt x="8412" y="21315"/>
                  </a:lnTo>
                  <a:lnTo>
                    <a:pt x="10914" y="21600"/>
                  </a:lnTo>
                  <a:lnTo>
                    <a:pt x="13417" y="21315"/>
                  </a:lnTo>
                  <a:lnTo>
                    <a:pt x="15714" y="20502"/>
                  </a:lnTo>
                  <a:lnTo>
                    <a:pt x="17740" y="19228"/>
                  </a:lnTo>
                  <a:lnTo>
                    <a:pt x="19431" y="17555"/>
                  </a:lnTo>
                  <a:lnTo>
                    <a:pt x="20455" y="15962"/>
                  </a:lnTo>
                  <a:lnTo>
                    <a:pt x="5594" y="15962"/>
                  </a:lnTo>
                  <a:lnTo>
                    <a:pt x="5594" y="8998"/>
                  </a:lnTo>
                  <a:lnTo>
                    <a:pt x="12761" y="8998"/>
                  </a:lnTo>
                  <a:lnTo>
                    <a:pt x="12868" y="8947"/>
                  </a:lnTo>
                  <a:lnTo>
                    <a:pt x="13677" y="8834"/>
                  </a:lnTo>
                  <a:lnTo>
                    <a:pt x="21600" y="8834"/>
                  </a:lnTo>
                  <a:lnTo>
                    <a:pt x="21541" y="8324"/>
                  </a:lnTo>
                  <a:lnTo>
                    <a:pt x="21440" y="8046"/>
                  </a:lnTo>
                  <a:lnTo>
                    <a:pt x="6749" y="8046"/>
                  </a:lnTo>
                  <a:lnTo>
                    <a:pt x="6216" y="7952"/>
                  </a:lnTo>
                  <a:lnTo>
                    <a:pt x="5809" y="7695"/>
                  </a:lnTo>
                  <a:lnTo>
                    <a:pt x="5548" y="7313"/>
                  </a:lnTo>
                  <a:lnTo>
                    <a:pt x="5457" y="6842"/>
                  </a:lnTo>
                  <a:lnTo>
                    <a:pt x="5551" y="6366"/>
                  </a:lnTo>
                  <a:lnTo>
                    <a:pt x="5819" y="5984"/>
                  </a:lnTo>
                  <a:lnTo>
                    <a:pt x="6236" y="5730"/>
                  </a:lnTo>
                  <a:lnTo>
                    <a:pt x="6779" y="5638"/>
                  </a:lnTo>
                  <a:lnTo>
                    <a:pt x="20454" y="5638"/>
                  </a:lnTo>
                  <a:lnTo>
                    <a:pt x="19431" y="4045"/>
                  </a:lnTo>
                  <a:lnTo>
                    <a:pt x="17740" y="2373"/>
                  </a:lnTo>
                  <a:lnTo>
                    <a:pt x="15714" y="1098"/>
                  </a:lnTo>
                  <a:lnTo>
                    <a:pt x="13417" y="285"/>
                  </a:lnTo>
                  <a:lnTo>
                    <a:pt x="10914"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89" name="Shape 289"/>
            <p:cNvSpPr/>
            <p:nvPr/>
          </p:nvSpPr>
          <p:spPr>
            <a:xfrm>
              <a:off x="236886" y="115969"/>
              <a:ext cx="141185" cy="9356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994" y="0"/>
                  </a:moveTo>
                  <a:lnTo>
                    <a:pt x="0" y="0"/>
                  </a:lnTo>
                  <a:lnTo>
                    <a:pt x="2836" y="572"/>
                  </a:lnTo>
                  <a:lnTo>
                    <a:pt x="5099" y="2318"/>
                  </a:lnTo>
                  <a:lnTo>
                    <a:pt x="6597" y="5279"/>
                  </a:lnTo>
                  <a:lnTo>
                    <a:pt x="7139" y="9499"/>
                  </a:lnTo>
                  <a:lnTo>
                    <a:pt x="7139" y="21600"/>
                  </a:lnTo>
                  <a:lnTo>
                    <a:pt x="17959" y="21600"/>
                  </a:lnTo>
                  <a:lnTo>
                    <a:pt x="18660" y="20353"/>
                  </a:lnTo>
                  <a:lnTo>
                    <a:pt x="20836" y="13463"/>
                  </a:lnTo>
                  <a:lnTo>
                    <a:pt x="21600" y="5958"/>
                  </a:lnTo>
                  <a:lnTo>
                    <a:pt x="20994"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90" name="Shape 290"/>
            <p:cNvSpPr/>
            <p:nvPr/>
          </p:nvSpPr>
          <p:spPr>
            <a:xfrm>
              <a:off x="117168" y="74018"/>
              <a:ext cx="254170" cy="13551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951" y="10508"/>
                  </a:moveTo>
                  <a:lnTo>
                    <a:pt x="7070" y="13023"/>
                  </a:lnTo>
                  <a:lnTo>
                    <a:pt x="7070" y="21600"/>
                  </a:lnTo>
                  <a:lnTo>
                    <a:pt x="10696" y="21600"/>
                  </a:lnTo>
                  <a:lnTo>
                    <a:pt x="10696" y="13805"/>
                  </a:lnTo>
                  <a:lnTo>
                    <a:pt x="10599" y="12463"/>
                  </a:lnTo>
                  <a:lnTo>
                    <a:pt x="10291" y="11422"/>
                  </a:lnTo>
                  <a:lnTo>
                    <a:pt x="9749" y="10748"/>
                  </a:lnTo>
                  <a:lnTo>
                    <a:pt x="8951" y="10508"/>
                  </a:lnTo>
                  <a:close/>
                  <a:moveTo>
                    <a:pt x="3627" y="7030"/>
                  </a:moveTo>
                  <a:lnTo>
                    <a:pt x="1722" y="7030"/>
                  </a:lnTo>
                  <a:lnTo>
                    <a:pt x="1722" y="21600"/>
                  </a:lnTo>
                  <a:lnTo>
                    <a:pt x="3627" y="21600"/>
                  </a:lnTo>
                  <a:lnTo>
                    <a:pt x="3641" y="15982"/>
                  </a:lnTo>
                  <a:lnTo>
                    <a:pt x="3635" y="8287"/>
                  </a:lnTo>
                  <a:lnTo>
                    <a:pt x="3627" y="7030"/>
                  </a:lnTo>
                  <a:close/>
                  <a:moveTo>
                    <a:pt x="8825" y="7030"/>
                  </a:moveTo>
                  <a:lnTo>
                    <a:pt x="7070" y="7030"/>
                  </a:lnTo>
                  <a:lnTo>
                    <a:pt x="7070" y="9092"/>
                  </a:lnTo>
                  <a:lnTo>
                    <a:pt x="7492" y="8297"/>
                  </a:lnTo>
                  <a:lnTo>
                    <a:pt x="8109" y="7516"/>
                  </a:lnTo>
                  <a:lnTo>
                    <a:pt x="8825" y="7030"/>
                  </a:lnTo>
                  <a:close/>
                  <a:moveTo>
                    <a:pt x="20149" y="0"/>
                  </a:moveTo>
                  <a:lnTo>
                    <a:pt x="21" y="0"/>
                  </a:lnTo>
                  <a:lnTo>
                    <a:pt x="816" y="193"/>
                  </a:lnTo>
                  <a:lnTo>
                    <a:pt x="1418" y="724"/>
                  </a:lnTo>
                  <a:lnTo>
                    <a:pt x="1803" y="1523"/>
                  </a:lnTo>
                  <a:lnTo>
                    <a:pt x="1948" y="2519"/>
                  </a:lnTo>
                  <a:lnTo>
                    <a:pt x="1812" y="3503"/>
                  </a:lnTo>
                  <a:lnTo>
                    <a:pt x="1424" y="4303"/>
                  </a:lnTo>
                  <a:lnTo>
                    <a:pt x="811" y="4840"/>
                  </a:lnTo>
                  <a:lnTo>
                    <a:pt x="0" y="5037"/>
                  </a:lnTo>
                  <a:lnTo>
                    <a:pt x="21600" y="5037"/>
                  </a:lnTo>
                  <a:lnTo>
                    <a:pt x="20539" y="862"/>
                  </a:lnTo>
                  <a:lnTo>
                    <a:pt x="20149" y="0"/>
                  </a:lnTo>
                  <a:close/>
                </a:path>
              </a:pathLst>
            </a:custGeom>
            <a:noFill/>
            <a:ln w="12700" cap="flat">
              <a:noFill/>
              <a:miter lim="400000"/>
            </a:ln>
            <a:effectLst/>
          </p:spPr>
          <p:txBody>
            <a:bodyPr wrap="square" lIns="0" tIns="0" rIns="0" bIns="0" numCol="1" anchor="t">
              <a:noAutofit/>
            </a:bodyPr>
            <a:lstStyle/>
            <a:p>
              <a:pPr lvl="0"/>
            </a:p>
          </p:txBody>
        </p:sp>
      </p:grpSp>
      <p:sp>
        <p:nvSpPr>
          <p:cNvPr id="292" name="Shape 292"/>
          <p:cNvSpPr/>
          <p:nvPr/>
        </p:nvSpPr>
        <p:spPr>
          <a:xfrm>
            <a:off x="7013296" y="4602302"/>
            <a:ext cx="174677" cy="95424"/>
          </a:xfrm>
          <a:prstGeom prst="rect">
            <a:avLst/>
          </a:prstGeom>
          <a:solidFill>
            <a:srgbClr val="8FAADC"/>
          </a:solidFill>
          <a:ln w="12700">
            <a:miter lim="400000"/>
          </a:ln>
        </p:spPr>
        <p:txBody>
          <a:bodyPr lIns="0" tIns="0" rIns="0" bIns="0"/>
          <a:lstStyle/>
          <a:p>
            <a:pPr lvl="0"/>
          </a:p>
        </p:txBody>
      </p:sp>
      <p:grpSp>
        <p:nvGrpSpPr>
          <p:cNvPr id="297" name="Group 297"/>
          <p:cNvGrpSpPr/>
          <p:nvPr/>
        </p:nvGrpSpPr>
        <p:grpSpPr>
          <a:xfrm>
            <a:off x="6910920" y="4535830"/>
            <a:ext cx="378084" cy="283554"/>
            <a:chOff x="0" y="0"/>
            <a:chExt cx="378082" cy="283553"/>
          </a:xfrm>
        </p:grpSpPr>
        <p:sp>
          <p:nvSpPr>
            <p:cNvPr id="293" name="Shape 293"/>
            <p:cNvSpPr/>
            <p:nvPr/>
          </p:nvSpPr>
          <p:spPr>
            <a:xfrm>
              <a:off x="0" y="0"/>
              <a:ext cx="340671" cy="2835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986" y="0"/>
                  </a:moveTo>
                  <a:lnTo>
                    <a:pt x="9237" y="285"/>
                  </a:lnTo>
                  <a:lnTo>
                    <a:pt x="6715" y="1098"/>
                  </a:lnTo>
                  <a:lnTo>
                    <a:pt x="4489" y="2373"/>
                  </a:lnTo>
                  <a:lnTo>
                    <a:pt x="2633" y="4045"/>
                  </a:lnTo>
                  <a:lnTo>
                    <a:pt x="1218" y="6051"/>
                  </a:lnTo>
                  <a:lnTo>
                    <a:pt x="317" y="8324"/>
                  </a:lnTo>
                  <a:lnTo>
                    <a:pt x="0" y="10800"/>
                  </a:lnTo>
                  <a:lnTo>
                    <a:pt x="317" y="13277"/>
                  </a:lnTo>
                  <a:lnTo>
                    <a:pt x="1218" y="15550"/>
                  </a:lnTo>
                  <a:lnTo>
                    <a:pt x="2633" y="17555"/>
                  </a:lnTo>
                  <a:lnTo>
                    <a:pt x="4489" y="19228"/>
                  </a:lnTo>
                  <a:lnTo>
                    <a:pt x="6715" y="20502"/>
                  </a:lnTo>
                  <a:lnTo>
                    <a:pt x="9237" y="21315"/>
                  </a:lnTo>
                  <a:lnTo>
                    <a:pt x="11986" y="21600"/>
                  </a:lnTo>
                  <a:lnTo>
                    <a:pt x="14734" y="21315"/>
                  </a:lnTo>
                  <a:lnTo>
                    <a:pt x="17257" y="20502"/>
                  </a:lnTo>
                  <a:lnTo>
                    <a:pt x="19483" y="19228"/>
                  </a:lnTo>
                  <a:lnTo>
                    <a:pt x="21339" y="17555"/>
                  </a:lnTo>
                  <a:lnTo>
                    <a:pt x="21600" y="17185"/>
                  </a:lnTo>
                  <a:lnTo>
                    <a:pt x="10065" y="17185"/>
                  </a:lnTo>
                  <a:lnTo>
                    <a:pt x="8725" y="16605"/>
                  </a:lnTo>
                  <a:lnTo>
                    <a:pt x="7859" y="15135"/>
                  </a:lnTo>
                  <a:lnTo>
                    <a:pt x="8063" y="12737"/>
                  </a:lnTo>
                  <a:lnTo>
                    <a:pt x="7052" y="12304"/>
                  </a:lnTo>
                  <a:lnTo>
                    <a:pt x="6227" y="11842"/>
                  </a:lnTo>
                  <a:lnTo>
                    <a:pt x="5585" y="11378"/>
                  </a:lnTo>
                  <a:lnTo>
                    <a:pt x="5118" y="10938"/>
                  </a:lnTo>
                  <a:lnTo>
                    <a:pt x="4859" y="10591"/>
                  </a:lnTo>
                  <a:lnTo>
                    <a:pt x="5137" y="10228"/>
                  </a:lnTo>
                  <a:lnTo>
                    <a:pt x="5732" y="10228"/>
                  </a:lnTo>
                  <a:lnTo>
                    <a:pt x="5732" y="5645"/>
                  </a:lnTo>
                  <a:lnTo>
                    <a:pt x="5833" y="5161"/>
                  </a:lnTo>
                  <a:lnTo>
                    <a:pt x="6107" y="4766"/>
                  </a:lnTo>
                  <a:lnTo>
                    <a:pt x="6514" y="4499"/>
                  </a:lnTo>
                  <a:lnTo>
                    <a:pt x="7012" y="4402"/>
                  </a:lnTo>
                  <a:lnTo>
                    <a:pt x="21590" y="4402"/>
                  </a:lnTo>
                  <a:lnTo>
                    <a:pt x="21339" y="4045"/>
                  </a:lnTo>
                  <a:lnTo>
                    <a:pt x="19483" y="2373"/>
                  </a:lnTo>
                  <a:lnTo>
                    <a:pt x="17257" y="1098"/>
                  </a:lnTo>
                  <a:lnTo>
                    <a:pt x="14734" y="285"/>
                  </a:lnTo>
                  <a:lnTo>
                    <a:pt x="11986"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94" name="Shape 294"/>
            <p:cNvSpPr/>
            <p:nvPr/>
          </p:nvSpPr>
          <p:spPr>
            <a:xfrm>
              <a:off x="219353" y="134266"/>
              <a:ext cx="158730" cy="913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443" y="0"/>
                  </a:moveTo>
                  <a:lnTo>
                    <a:pt x="10576" y="0"/>
                  </a:lnTo>
                  <a:lnTo>
                    <a:pt x="11171" y="1128"/>
                  </a:lnTo>
                  <a:lnTo>
                    <a:pt x="11157" y="1159"/>
                  </a:lnTo>
                  <a:lnTo>
                    <a:pt x="6465" y="6446"/>
                  </a:lnTo>
                  <a:lnTo>
                    <a:pt x="4294" y="7791"/>
                  </a:lnTo>
                  <a:lnTo>
                    <a:pt x="4735" y="15236"/>
                  </a:lnTo>
                  <a:lnTo>
                    <a:pt x="2878" y="19798"/>
                  </a:lnTo>
                  <a:lnTo>
                    <a:pt x="0" y="21600"/>
                  </a:lnTo>
                  <a:lnTo>
                    <a:pt x="16509" y="21600"/>
                  </a:lnTo>
                  <a:lnTo>
                    <a:pt x="18985" y="16523"/>
                  </a:lnTo>
                  <a:lnTo>
                    <a:pt x="20921" y="9465"/>
                  </a:lnTo>
                  <a:lnTo>
                    <a:pt x="21600" y="1776"/>
                  </a:lnTo>
                  <a:lnTo>
                    <a:pt x="21443"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95" name="Shape 295"/>
            <p:cNvSpPr/>
            <p:nvPr/>
          </p:nvSpPr>
          <p:spPr>
            <a:xfrm>
              <a:off x="267616" y="57783"/>
              <a:ext cx="109314" cy="813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06" y="0"/>
                  </a:moveTo>
                  <a:lnTo>
                    <a:pt x="0" y="0"/>
                  </a:lnTo>
                  <a:lnTo>
                    <a:pt x="1551" y="340"/>
                  </a:lnTo>
                  <a:lnTo>
                    <a:pt x="2819" y="1268"/>
                  </a:lnTo>
                  <a:lnTo>
                    <a:pt x="3674" y="2646"/>
                  </a:lnTo>
                  <a:lnTo>
                    <a:pt x="3988" y="4335"/>
                  </a:lnTo>
                  <a:lnTo>
                    <a:pt x="3988" y="21600"/>
                  </a:lnTo>
                  <a:lnTo>
                    <a:pt x="5820" y="20312"/>
                  </a:lnTo>
                  <a:lnTo>
                    <a:pt x="21600" y="20312"/>
                  </a:lnTo>
                  <a:lnTo>
                    <a:pt x="20841" y="13674"/>
                  </a:lnTo>
                  <a:lnTo>
                    <a:pt x="18031" y="5749"/>
                  </a:lnTo>
                  <a:lnTo>
                    <a:pt x="14406" y="0"/>
                  </a:lnTo>
                  <a:close/>
                </a:path>
              </a:pathLst>
            </a:custGeom>
            <a:solidFill>
              <a:srgbClr val="8FAADC"/>
            </a:solidFill>
            <a:ln w="12700" cap="flat">
              <a:noFill/>
              <a:miter lim="400000"/>
            </a:ln>
            <a:effectLst/>
          </p:spPr>
          <p:txBody>
            <a:bodyPr wrap="square" lIns="0" tIns="0" rIns="0" bIns="0" numCol="1" anchor="t">
              <a:noAutofit/>
            </a:bodyPr>
            <a:lstStyle/>
            <a:p>
              <a:pPr lvl="0"/>
            </a:p>
          </p:txBody>
        </p:sp>
        <p:sp>
          <p:nvSpPr>
            <p:cNvPr id="296" name="Shape 296"/>
            <p:cNvSpPr/>
            <p:nvPr/>
          </p:nvSpPr>
          <p:spPr>
            <a:xfrm>
              <a:off x="81021" y="134266"/>
              <a:ext cx="138333" cy="913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65" y="0"/>
                  </a:moveTo>
                  <a:lnTo>
                    <a:pt x="0" y="0"/>
                  </a:lnTo>
                  <a:lnTo>
                    <a:pt x="1465" y="1159"/>
                  </a:lnTo>
                  <a:lnTo>
                    <a:pt x="1465" y="0"/>
                  </a:lnTo>
                  <a:close/>
                  <a:moveTo>
                    <a:pt x="16401" y="9902"/>
                  </a:moveTo>
                  <a:lnTo>
                    <a:pt x="16388" y="17404"/>
                  </a:lnTo>
                  <a:lnTo>
                    <a:pt x="15142" y="20761"/>
                  </a:lnTo>
                  <a:lnTo>
                    <a:pt x="12136" y="21600"/>
                  </a:lnTo>
                  <a:lnTo>
                    <a:pt x="21600" y="21600"/>
                  </a:lnTo>
                  <a:lnTo>
                    <a:pt x="18593" y="20761"/>
                  </a:lnTo>
                  <a:lnTo>
                    <a:pt x="17346" y="17404"/>
                  </a:lnTo>
                  <a:lnTo>
                    <a:pt x="17333" y="10164"/>
                  </a:lnTo>
                  <a:lnTo>
                    <a:pt x="17050" y="10086"/>
                  </a:lnTo>
                  <a:lnTo>
                    <a:pt x="16749" y="9995"/>
                  </a:lnTo>
                  <a:lnTo>
                    <a:pt x="16401" y="9902"/>
                  </a:lnTo>
                  <a:close/>
                </a:path>
              </a:pathLst>
            </a:custGeom>
            <a:noFill/>
            <a:ln w="12700" cap="flat">
              <a:noFill/>
              <a:miter lim="400000"/>
            </a:ln>
            <a:effectLst/>
          </p:spPr>
          <p:txBody>
            <a:bodyPr wrap="square" lIns="0" tIns="0" rIns="0" bIns="0" numCol="1" anchor="t">
              <a:noAutofit/>
            </a:bodyPr>
            <a:lstStyle/>
            <a:p>
              <a:pPr lvl="0"/>
            </a:p>
          </p:txBody>
        </p:sp>
      </p:grpSp>
    </p:spTree>
  </p:cSld>
  <p:clrMapOvr>
    <a:masterClrMapping/>
  </p:clrMapOvr>
  <p:transitio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9" name="Shape 299"/>
          <p:cNvSpPr/>
          <p:nvPr/>
        </p:nvSpPr>
        <p:spPr>
          <a:xfrm>
            <a:off x="3309079" y="2114722"/>
            <a:ext cx="5573842" cy="980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0" algn="ctr"/>
            <a:r>
              <a:rPr sz="3100">
                <a:latin typeface="Georgia Bold"/>
                <a:ea typeface="Georgia Bold"/>
                <a:cs typeface="Georgia Bold"/>
                <a:sym typeface="Georgia Bold"/>
              </a:rPr>
              <a:t>ASSOCIAZIONE </a:t>
            </a:r>
            <a:endParaRPr sz="3100">
              <a:latin typeface="Georgia Bold"/>
              <a:ea typeface="Georgia Bold"/>
              <a:cs typeface="Georgia Bold"/>
              <a:sym typeface="Georgia Bold"/>
            </a:endParaRPr>
          </a:p>
          <a:p>
            <a:pPr lvl="0" algn="ctr"/>
            <a:r>
              <a:rPr sz="3100">
                <a:latin typeface="Georgia Bold"/>
                <a:ea typeface="Georgia Bold"/>
                <a:cs typeface="Georgia Bold"/>
                <a:sym typeface="Georgia Bold"/>
              </a:rPr>
              <a:t>INNOVARE X INCLUDERE</a:t>
            </a:r>
          </a:p>
        </p:txBody>
      </p:sp>
      <p:sp>
        <p:nvSpPr>
          <p:cNvPr id="300" name="Shape 300"/>
          <p:cNvSpPr/>
          <p:nvPr/>
        </p:nvSpPr>
        <p:spPr>
          <a:xfrm>
            <a:off x="3831692" y="3941967"/>
            <a:ext cx="4528616" cy="98044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lgn="ctr"/>
            <a:r>
              <a:rPr sz="3000">
                <a:latin typeface="Georgia Bold"/>
                <a:ea typeface="Georgia Bold"/>
                <a:cs typeface="Georgia Bold"/>
                <a:sym typeface="Georgia Bold"/>
              </a:rPr>
              <a:t>CIRCOLO TEMATICO </a:t>
            </a:r>
            <a:endParaRPr sz="3000">
              <a:latin typeface="Georgia Bold"/>
              <a:ea typeface="Georgia Bold"/>
              <a:cs typeface="Georgia Bold"/>
              <a:sym typeface="Georgia Bold"/>
            </a:endParaRPr>
          </a:p>
          <a:p>
            <a:pPr lvl="0" algn="ctr"/>
            <a:r>
              <a:rPr sz="3000">
                <a:latin typeface="Georgia Bold"/>
                <a:ea typeface="Georgia Bold"/>
                <a:cs typeface="Georgia Bold"/>
                <a:sym typeface="Georgia Bold"/>
              </a:rPr>
              <a:t>ADA LOVELACE</a:t>
            </a:r>
          </a:p>
        </p:txBody>
      </p:sp>
    </p:spTree>
  </p:cSld>
  <p:clrMapOvr>
    <a:masterClrMapping/>
  </p:clrMapOvr>
  <p:transitio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2" name="Shape 302"/>
          <p:cNvSpPr/>
          <p:nvPr/>
        </p:nvSpPr>
        <p:spPr>
          <a:xfrm>
            <a:off x="4068793" y="1174750"/>
            <a:ext cx="3936465" cy="43434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sz="2400">
                <a:latin typeface="Georgia Bold"/>
                <a:ea typeface="Georgia Bold"/>
                <a:cs typeface="Georgia Bold"/>
                <a:sym typeface="Georgia Bold"/>
              </a:defRPr>
            </a:lvl1pPr>
          </a:lstStyle>
          <a:p>
            <a:pPr lvl="0">
              <a:defRPr sz="1800"/>
            </a:pPr>
            <a:r>
              <a:rPr sz="2400"/>
              <a:t>Riferimenti bibliografici</a:t>
            </a:r>
          </a:p>
        </p:txBody>
      </p:sp>
      <p:sp>
        <p:nvSpPr>
          <p:cNvPr id="303" name="Shape 303"/>
          <p:cNvSpPr/>
          <p:nvPr/>
        </p:nvSpPr>
        <p:spPr>
          <a:xfrm>
            <a:off x="1762951" y="1701617"/>
            <a:ext cx="8081889" cy="532384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defTabSz="457200"/>
            <a:endParaRPr sz="1300">
              <a:latin typeface="+mj-lt"/>
              <a:ea typeface="+mj-ea"/>
              <a:cs typeface="+mj-cs"/>
              <a:sym typeface="Helvetica"/>
            </a:endParaRPr>
          </a:p>
          <a:p>
            <a:pPr lvl="0" defTabSz="457200"/>
            <a:r>
              <a:rPr sz="1200">
                <a:latin typeface="+mj-lt"/>
                <a:ea typeface="+mj-ea"/>
                <a:cs typeface="+mj-cs"/>
                <a:sym typeface="Helvetica"/>
              </a:rPr>
              <a:t>BAUMAN Z., (1987), La decadenza degli intellettuali, Bollati Boringhieri, Torino</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CASSESE. S., (2013), Chi governa il mondo?, il Mulino, Bologna</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FEBVRE L., (2014), L’Europa. Storia di una civiltà, ed. It. Feltrinelli, Milano </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GAGGI M., (2018), Homo Premium, Laterza, Bari</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HARARI Y.N. (2018), 21 lezioni per il XXI secolo, Bompiani</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IMPRENTI F., (2012), Riformiste. Il municipalismo femminile in età liberale, Rubbettino</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NATOLI S., (2019), Il fine della politica, Bollati Boringhieri</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YOURCENAR, M. (1951), Memorie di Adriano, ed. it. Einaudi 2002</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RAVASI G., (2017), Adamo, dove sei? Interrogativi antropologici contemporanei, Vita e Pensiero</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SAMORE’ F. (2018), Guardare Oltre. Innovazione e politica nell’esperienza di Piero Bassetti, Carocci</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SAPELLI G., (2005) Modernizzazione senza sviluppo. Il capitalismo secondo Pasolini, Bruno Mondadori, Milano </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SAPELLI G., (1997), Storia economica dell’Italia contemporanea, Bruno Mondadori, Milano</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r>
              <a:rPr sz="1200">
                <a:latin typeface="+mj-lt"/>
                <a:ea typeface="+mj-ea"/>
                <a:cs typeface="+mj-cs"/>
                <a:sym typeface="Helvetica"/>
              </a:rPr>
              <a:t>STREECK W., (2013), Tempo guadagnato. La crisi rinviata del capitalismo democratico, Milano Feltrinelli </a:t>
            </a:r>
            <a:endParaRPr sz="1200">
              <a:latin typeface="+mj-lt"/>
              <a:ea typeface="+mj-ea"/>
              <a:cs typeface="+mj-cs"/>
              <a:sym typeface="Helvetica"/>
            </a:endParaRPr>
          </a:p>
          <a:p>
            <a:pPr lvl="0" defTabSz="457200"/>
            <a:endParaRPr sz="1200">
              <a:latin typeface="+mj-lt"/>
              <a:ea typeface="+mj-ea"/>
              <a:cs typeface="+mj-cs"/>
              <a:sym typeface="Helvetica"/>
            </a:endParaRPr>
          </a:p>
          <a:p>
            <a:pPr lvl="0" defTabSz="457200"/>
            <a:endParaRPr sz="1300">
              <a:latin typeface="+mj-lt"/>
              <a:ea typeface="+mj-ea"/>
              <a:cs typeface="+mj-cs"/>
              <a:sym typeface="Helvetica"/>
            </a:endParaRP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4472C4"/>
          </a:solidFill>
          <a:prstDash val="solid"/>
          <a:miter lim="800000"/>
        </a:ln>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4472C4"/>
          </a:solidFill>
          <a:prstDash val="solid"/>
          <a:miter lim="8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4472C4"/>
          </a:solidFill>
          <a:prstDash val="solid"/>
          <a:miter lim="800000"/>
        </a:ln>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4472C4"/>
          </a:solidFill>
          <a:prstDash val="solid"/>
          <a:miter lim="8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