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72"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1" r:id="rId15"/>
    <p:sldId id="272" r:id="rId16"/>
    <p:sldId id="274" r:id="rId17"/>
    <p:sldId id="273" r:id="rId18"/>
    <p:sldId id="275" r:id="rId19"/>
    <p:sldId id="276" r:id="rId20"/>
    <p:sldId id="277" r:id="rId21"/>
    <p:sldId id="278" r:id="rId22"/>
    <p:sldId id="279" r:id="rId23"/>
    <p:sldId id="280" r:id="rId24"/>
    <p:sldId id="281" r:id="rId25"/>
    <p:sldId id="282" r:id="rId26"/>
    <p:sldId id="288" r:id="rId27"/>
    <p:sldId id="283" r:id="rId28"/>
    <p:sldId id="284" r:id="rId29"/>
    <p:sldId id="285" r:id="rId30"/>
    <p:sldId id="286" r:id="rId31"/>
    <p:sldId id="287" r:id="rId32"/>
  </p:sldIdLst>
  <p:sldSz cx="12192000" cy="6858000"/>
  <p:notesSz cx="6797675" cy="992663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7" d="100"/>
          <a:sy n="77" d="100"/>
        </p:scale>
        <p:origin x="-120" y="-72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C7DDCE9-78D7-483D-9760-276860AA5F65}" type="datetimeFigureOut">
              <a:rPr lang="it-IT" smtClean="0"/>
              <a:pPr/>
              <a:t>21/01/2019</a:t>
            </a:fld>
            <a:endParaRPr lang="it-IT"/>
          </a:p>
        </p:txBody>
      </p:sp>
      <p:sp>
        <p:nvSpPr>
          <p:cNvPr id="4" name="Segnaposto immagine diapositiva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AD39FDB-0EF2-4DB7-99A2-DD57337F4264}" type="slidenum">
              <a:rPr lang="it-IT" smtClean="0"/>
              <a:pPr/>
              <a:t>‹N›</a:t>
            </a:fld>
            <a:endParaRPr lang="it-IT"/>
          </a:p>
        </p:txBody>
      </p:sp>
    </p:spTree>
    <p:extLst>
      <p:ext uri="{BB962C8B-B14F-4D97-AF65-F5344CB8AC3E}">
        <p14:creationId xmlns:p14="http://schemas.microsoft.com/office/powerpoint/2010/main" xmlns="" val="980719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6C681683-9F0C-42D9-A10B-01C1DC32F449}" type="slidenum">
              <a:rPr lang="it-IT" smtClean="0"/>
              <a:pPr/>
              <a:t>13</a:t>
            </a:fld>
            <a:endParaRPr lang="it-IT"/>
          </a:p>
        </p:txBody>
      </p:sp>
    </p:spTree>
    <p:extLst>
      <p:ext uri="{BB962C8B-B14F-4D97-AF65-F5344CB8AC3E}">
        <p14:creationId xmlns:p14="http://schemas.microsoft.com/office/powerpoint/2010/main" xmlns="" val="3172658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DFC8B7B3-0DAD-40F8-8701-22D84053778A}" type="datetimeFigureOut">
              <a:rPr lang="it-IT" smtClean="0"/>
              <a:pPr/>
              <a:t>21/01/2019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565A374-92D6-4B7F-888A-82E58A36DE61}" type="slidenum">
              <a:rPr lang="it-IT" smtClean="0"/>
              <a:pPr/>
              <a:t>‹N›</a:t>
            </a:fld>
            <a:endParaRPr lang="it-IT"/>
          </a:p>
        </p:txBody>
      </p:sp>
    </p:spTree>
    <p:extLst>
      <p:ext uri="{BB962C8B-B14F-4D97-AF65-F5344CB8AC3E}">
        <p14:creationId xmlns:p14="http://schemas.microsoft.com/office/powerpoint/2010/main" xmlns="" val="4132097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DFC8B7B3-0DAD-40F8-8701-22D84053778A}" type="datetimeFigureOut">
              <a:rPr lang="it-IT" smtClean="0"/>
              <a:pPr/>
              <a:t>21/01/2019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565A374-92D6-4B7F-888A-82E58A36DE61}" type="slidenum">
              <a:rPr lang="it-IT" smtClean="0"/>
              <a:pPr/>
              <a:t>‹N›</a:t>
            </a:fld>
            <a:endParaRPr lang="it-IT"/>
          </a:p>
        </p:txBody>
      </p:sp>
    </p:spTree>
    <p:extLst>
      <p:ext uri="{BB962C8B-B14F-4D97-AF65-F5344CB8AC3E}">
        <p14:creationId xmlns:p14="http://schemas.microsoft.com/office/powerpoint/2010/main" xmlns="" val="1196981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DFC8B7B3-0DAD-40F8-8701-22D84053778A}" type="datetimeFigureOut">
              <a:rPr lang="it-IT" smtClean="0"/>
              <a:pPr/>
              <a:t>21/01/2019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565A374-92D6-4B7F-888A-82E58A36DE61}" type="slidenum">
              <a:rPr lang="it-IT" smtClean="0"/>
              <a:pPr/>
              <a:t>‹N›</a:t>
            </a:fld>
            <a:endParaRPr lang="it-IT"/>
          </a:p>
        </p:txBody>
      </p:sp>
    </p:spTree>
    <p:extLst>
      <p:ext uri="{BB962C8B-B14F-4D97-AF65-F5344CB8AC3E}">
        <p14:creationId xmlns:p14="http://schemas.microsoft.com/office/powerpoint/2010/main" xmlns="" val="154736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DFC8B7B3-0DAD-40F8-8701-22D84053778A}" type="datetimeFigureOut">
              <a:rPr lang="it-IT" smtClean="0"/>
              <a:pPr/>
              <a:t>21/01/2019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565A374-92D6-4B7F-888A-82E58A36DE61}" type="slidenum">
              <a:rPr lang="it-IT" smtClean="0"/>
              <a:pPr/>
              <a:t>‹N›</a:t>
            </a:fld>
            <a:endParaRPr lang="it-IT"/>
          </a:p>
        </p:txBody>
      </p:sp>
    </p:spTree>
    <p:extLst>
      <p:ext uri="{BB962C8B-B14F-4D97-AF65-F5344CB8AC3E}">
        <p14:creationId xmlns:p14="http://schemas.microsoft.com/office/powerpoint/2010/main" xmlns="" val="3289386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839788" y="2505075"/>
            <a:ext cx="5157787"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6172200" y="2505075"/>
            <a:ext cx="5183188"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DFC8B7B3-0DAD-40F8-8701-22D84053778A}" type="datetimeFigureOut">
              <a:rPr lang="it-IT" smtClean="0"/>
              <a:pPr/>
              <a:t>21/01/2019</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3565A374-92D6-4B7F-888A-82E58A36DE61}" type="slidenum">
              <a:rPr lang="it-IT" smtClean="0"/>
              <a:pPr/>
              <a:t>‹N›</a:t>
            </a:fld>
            <a:endParaRPr lang="it-IT"/>
          </a:p>
        </p:txBody>
      </p:sp>
    </p:spTree>
    <p:extLst>
      <p:ext uri="{BB962C8B-B14F-4D97-AF65-F5344CB8AC3E}">
        <p14:creationId xmlns:p14="http://schemas.microsoft.com/office/powerpoint/2010/main" xmlns="" val="3468330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DFC8B7B3-0DAD-40F8-8701-22D84053778A}" type="datetimeFigureOut">
              <a:rPr lang="it-IT" smtClean="0"/>
              <a:pPr/>
              <a:t>21/01/2019</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3565A374-92D6-4B7F-888A-82E58A36DE61}" type="slidenum">
              <a:rPr lang="it-IT" smtClean="0"/>
              <a:pPr/>
              <a:t>‹N›</a:t>
            </a:fld>
            <a:endParaRPr lang="it-IT"/>
          </a:p>
        </p:txBody>
      </p:sp>
    </p:spTree>
    <p:extLst>
      <p:ext uri="{BB962C8B-B14F-4D97-AF65-F5344CB8AC3E}">
        <p14:creationId xmlns:p14="http://schemas.microsoft.com/office/powerpoint/2010/main" xmlns="" val="706345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C8B7B3-0DAD-40F8-8701-22D84053778A}" type="datetimeFigureOut">
              <a:rPr lang="it-IT" smtClean="0"/>
              <a:pPr/>
              <a:t>21/01/2019</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3565A374-92D6-4B7F-888A-82E58A36DE61}" type="slidenum">
              <a:rPr lang="it-IT" smtClean="0"/>
              <a:pPr/>
              <a:t>‹N›</a:t>
            </a:fld>
            <a:endParaRPr lang="it-IT"/>
          </a:p>
        </p:txBody>
      </p:sp>
    </p:spTree>
    <p:extLst>
      <p:ext uri="{BB962C8B-B14F-4D97-AF65-F5344CB8AC3E}">
        <p14:creationId xmlns:p14="http://schemas.microsoft.com/office/powerpoint/2010/main" xmlns="" val="2898986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DFC8B7B3-0DAD-40F8-8701-22D84053778A}" type="datetimeFigureOut">
              <a:rPr lang="it-IT" smtClean="0"/>
              <a:pPr/>
              <a:t>21/01/2019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565A374-92D6-4B7F-888A-82E58A36DE61}" type="slidenum">
              <a:rPr lang="it-IT" smtClean="0"/>
              <a:pPr/>
              <a:t>‹N›</a:t>
            </a:fld>
            <a:endParaRPr lang="it-IT"/>
          </a:p>
        </p:txBody>
      </p:sp>
    </p:spTree>
    <p:extLst>
      <p:ext uri="{BB962C8B-B14F-4D97-AF65-F5344CB8AC3E}">
        <p14:creationId xmlns:p14="http://schemas.microsoft.com/office/powerpoint/2010/main" xmlns="" val="2602105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DFC8B7B3-0DAD-40F8-8701-22D84053778A}" type="datetimeFigureOut">
              <a:rPr lang="it-IT" smtClean="0"/>
              <a:pPr/>
              <a:t>21/01/2019</a:t>
            </a:fld>
            <a:endParaRPr lang="it-IT"/>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565A374-92D6-4B7F-888A-82E58A36DE61}" type="slidenum">
              <a:rPr lang="it-IT" smtClean="0"/>
              <a:pPr/>
              <a:t>‹N›</a:t>
            </a:fld>
            <a:endParaRPr lang="it-IT"/>
          </a:p>
        </p:txBody>
      </p:sp>
    </p:spTree>
    <p:extLst>
      <p:ext uri="{BB962C8B-B14F-4D97-AF65-F5344CB8AC3E}">
        <p14:creationId xmlns:p14="http://schemas.microsoft.com/office/powerpoint/2010/main" xmlns="" val="1454718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DFC8B7B3-0DAD-40F8-8701-22D84053778A}" type="datetimeFigureOut">
              <a:rPr lang="it-IT" smtClean="0"/>
              <a:pPr/>
              <a:t>21/01/2019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565A374-92D6-4B7F-888A-82E58A36DE61}" type="slidenum">
              <a:rPr lang="it-IT" smtClean="0"/>
              <a:pPr/>
              <a:t>‹N›</a:t>
            </a:fld>
            <a:endParaRPr lang="it-IT"/>
          </a:p>
        </p:txBody>
      </p:sp>
    </p:spTree>
    <p:extLst>
      <p:ext uri="{BB962C8B-B14F-4D97-AF65-F5344CB8AC3E}">
        <p14:creationId xmlns:p14="http://schemas.microsoft.com/office/powerpoint/2010/main" xmlns="" val="2007385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DFC8B7B3-0DAD-40F8-8701-22D84053778A}" type="datetimeFigureOut">
              <a:rPr lang="it-IT" smtClean="0"/>
              <a:pPr/>
              <a:t>21/01/2019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565A374-92D6-4B7F-888A-82E58A36DE61}" type="slidenum">
              <a:rPr lang="it-IT" smtClean="0"/>
              <a:pPr/>
              <a:t>‹N›</a:t>
            </a:fld>
            <a:endParaRPr lang="it-IT"/>
          </a:p>
        </p:txBody>
      </p:sp>
    </p:spTree>
    <p:extLst>
      <p:ext uri="{BB962C8B-B14F-4D97-AF65-F5344CB8AC3E}">
        <p14:creationId xmlns:p14="http://schemas.microsoft.com/office/powerpoint/2010/main" xmlns="" val="2236727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C8B7B3-0DAD-40F8-8701-22D84053778A}" type="datetimeFigureOut">
              <a:rPr lang="it-IT" smtClean="0"/>
              <a:pPr/>
              <a:t>21/01/2019</a:t>
            </a:fld>
            <a:endParaRPr lang="it-IT"/>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65A374-92D6-4B7F-888A-82E58A36DE61}" type="slidenum">
              <a:rPr lang="it-IT" smtClean="0"/>
              <a:pPr/>
              <a:t>‹N›</a:t>
            </a:fld>
            <a:endParaRPr lang="it-IT"/>
          </a:p>
        </p:txBody>
      </p:sp>
    </p:spTree>
    <p:extLst>
      <p:ext uri="{BB962C8B-B14F-4D97-AF65-F5344CB8AC3E}">
        <p14:creationId xmlns:p14="http://schemas.microsoft.com/office/powerpoint/2010/main" xmlns="" val="3586338367"/>
      </p:ext>
    </p:extLst>
  </p:cSld>
  <p:clrMap bg1="lt1" tx1="dk1" bg2="lt2" tx2="dk2" accent1="accent1" accent2="accent2" accent3="accent3" accent4="accent4" accent5="accent5" accent6="accent6" hlink="hlink" folHlink="folHlink"/>
  <p:sldLayoutIdLst>
    <p:sldLayoutId id="2147484373" r:id="rId1"/>
    <p:sldLayoutId id="2147484374" r:id="rId2"/>
    <p:sldLayoutId id="2147484375" r:id="rId3"/>
    <p:sldLayoutId id="2147484376" r:id="rId4"/>
    <p:sldLayoutId id="2147484377" r:id="rId5"/>
    <p:sldLayoutId id="2147484378" r:id="rId6"/>
    <p:sldLayoutId id="2147484379" r:id="rId7"/>
    <p:sldLayoutId id="2147484380" r:id="rId8"/>
    <p:sldLayoutId id="2147484381" r:id="rId9"/>
    <p:sldLayoutId id="2147484382" r:id="rId10"/>
    <p:sldLayoutId id="21474843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a:bodyPr>
          <a:lstStyle/>
          <a:p>
            <a:r>
              <a:rPr lang="it-IT" sz="4400" b="1" dirty="0">
                <a:solidFill>
                  <a:srgbClr val="FF0000"/>
                </a:solidFill>
                <a:latin typeface="Times New Roman" panose="02020603050405020304" pitchFamily="18" charset="0"/>
                <a:cs typeface="Times New Roman" panose="02020603050405020304" pitchFamily="18" charset="0"/>
              </a:rPr>
              <a:t>L’Europa a due velocità </a:t>
            </a:r>
            <a:br>
              <a:rPr lang="it-IT" sz="4400" b="1" dirty="0">
                <a:solidFill>
                  <a:srgbClr val="FF0000"/>
                </a:solidFill>
                <a:latin typeface="Times New Roman" panose="02020603050405020304" pitchFamily="18" charset="0"/>
                <a:cs typeface="Times New Roman" panose="02020603050405020304" pitchFamily="18" charset="0"/>
              </a:rPr>
            </a:br>
            <a:r>
              <a:rPr lang="it-IT" sz="4400" b="1" dirty="0">
                <a:solidFill>
                  <a:srgbClr val="FF0000"/>
                </a:solidFill>
                <a:latin typeface="Times New Roman" panose="02020603050405020304" pitchFamily="18" charset="0"/>
                <a:cs typeface="Times New Roman" panose="02020603050405020304" pitchFamily="18" charset="0"/>
              </a:rPr>
              <a:t>sta costruendo anche due identità</a:t>
            </a:r>
          </a:p>
        </p:txBody>
      </p:sp>
      <p:sp>
        <p:nvSpPr>
          <p:cNvPr id="3" name="Sottotitolo 2"/>
          <p:cNvSpPr>
            <a:spLocks noGrp="1"/>
          </p:cNvSpPr>
          <p:nvPr>
            <p:ph type="subTitle" idx="1"/>
          </p:nvPr>
        </p:nvSpPr>
        <p:spPr>
          <a:xfrm>
            <a:off x="1524000" y="3602038"/>
            <a:ext cx="9144000" cy="3012946"/>
          </a:xfrm>
        </p:spPr>
        <p:txBody>
          <a:bodyPr>
            <a:normAutofit/>
          </a:bodyPr>
          <a:lstStyle/>
          <a:p>
            <a:r>
              <a:rPr lang="it-IT" sz="4400" b="1" dirty="0">
                <a:solidFill>
                  <a:srgbClr val="FF0000"/>
                </a:solidFill>
                <a:latin typeface="Times New Roman" panose="02020603050405020304" pitchFamily="18" charset="0"/>
                <a:cs typeface="Times New Roman" panose="02020603050405020304" pitchFamily="18" charset="0"/>
              </a:rPr>
              <a:t>Quale futuro?</a:t>
            </a:r>
          </a:p>
          <a:p>
            <a:pPr algn="l"/>
            <a:endParaRPr lang="it-IT" sz="2800" b="1" dirty="0">
              <a:solidFill>
                <a:srgbClr val="FF0000"/>
              </a:solidFill>
              <a:latin typeface="Times New Roman" panose="02020603050405020304" pitchFamily="18" charset="0"/>
              <a:cs typeface="Times New Roman" panose="02020603050405020304" pitchFamily="18" charset="0"/>
            </a:endParaRPr>
          </a:p>
          <a:p>
            <a:pPr algn="l"/>
            <a:endParaRPr lang="it-IT" sz="2800" b="1" dirty="0">
              <a:solidFill>
                <a:srgbClr val="FF0000"/>
              </a:solidFill>
              <a:latin typeface="Times New Roman" panose="02020603050405020304" pitchFamily="18" charset="0"/>
              <a:cs typeface="Times New Roman" panose="02020603050405020304" pitchFamily="18" charset="0"/>
            </a:endParaRPr>
          </a:p>
          <a:p>
            <a:pPr algn="l"/>
            <a:endParaRPr lang="it-IT" sz="2800" b="1" dirty="0">
              <a:solidFill>
                <a:srgbClr val="FF0000"/>
              </a:solidFill>
              <a:latin typeface="Times New Roman" panose="02020603050405020304" pitchFamily="18" charset="0"/>
              <a:cs typeface="Times New Roman" panose="02020603050405020304" pitchFamily="18" charset="0"/>
            </a:endParaRPr>
          </a:p>
          <a:p>
            <a:pPr algn="l"/>
            <a:r>
              <a:rPr lang="it-IT" sz="2800" b="1" i="1" dirty="0">
                <a:solidFill>
                  <a:srgbClr val="00B050"/>
                </a:solidFill>
                <a:latin typeface="Times New Roman" panose="02020603050405020304" pitchFamily="18" charset="0"/>
                <a:cs typeface="Times New Roman" panose="02020603050405020304" pitchFamily="18" charset="0"/>
              </a:rPr>
              <a:t>Enrico Farinone			</a:t>
            </a:r>
            <a:r>
              <a:rPr lang="it-IT" sz="2800" dirty="0">
                <a:latin typeface="Times New Roman" panose="02020603050405020304" pitchFamily="18" charset="0"/>
                <a:cs typeface="Times New Roman" panose="02020603050405020304" pitchFamily="18" charset="0"/>
              </a:rPr>
              <a:t>Opera, 12 gennaio 2019</a:t>
            </a:r>
            <a:endParaRPr lang="it-IT" sz="2800"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162672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a:solidFill>
                  <a:srgbClr val="FF0000"/>
                </a:solidFill>
                <a:latin typeface="Times New Roman" panose="02020603050405020304" pitchFamily="18" charset="0"/>
                <a:cs typeface="Times New Roman" panose="02020603050405020304" pitchFamily="18" charset="0"/>
              </a:rPr>
              <a:t>Bozzetto storico</a:t>
            </a:r>
          </a:p>
        </p:txBody>
      </p:sp>
      <p:sp>
        <p:nvSpPr>
          <p:cNvPr id="3" name="Segnaposto contenuto 2"/>
          <p:cNvSpPr>
            <a:spLocks noGrp="1"/>
          </p:cNvSpPr>
          <p:nvPr>
            <p:ph idx="1"/>
          </p:nvPr>
        </p:nvSpPr>
        <p:spPr/>
        <p:txBody>
          <a:bodyPr>
            <a:normAutofit fontScale="92500" lnSpcReduction="10000"/>
          </a:bodyPr>
          <a:lstStyle/>
          <a:p>
            <a:r>
              <a:rPr lang="it-IT" sz="3600" dirty="0">
                <a:latin typeface="Times New Roman" panose="02020603050405020304" pitchFamily="18" charset="0"/>
                <a:cs typeface="Times New Roman" panose="02020603050405020304" pitchFamily="18" charset="0"/>
              </a:rPr>
              <a:t>Dal Cinquecento all’Ottocento l’Europa ha affermato la propria preminenza nel mondo</a:t>
            </a:r>
          </a:p>
          <a:p>
            <a:r>
              <a:rPr lang="it-IT" sz="3600" dirty="0">
                <a:latin typeface="Times New Roman" panose="02020603050405020304" pitchFamily="18" charset="0"/>
                <a:cs typeface="Times New Roman" panose="02020603050405020304" pitchFamily="18" charset="0"/>
              </a:rPr>
              <a:t>Ora questa è un ricordo</a:t>
            </a:r>
          </a:p>
          <a:p>
            <a:r>
              <a:rPr lang="it-IT" sz="3600" dirty="0">
                <a:latin typeface="Times New Roman" panose="02020603050405020304" pitchFamily="18" charset="0"/>
                <a:cs typeface="Times New Roman" panose="02020603050405020304" pitchFamily="18" charset="0"/>
              </a:rPr>
              <a:t>L’Europa non è più il centro vitale del mondo. Anche demograficamente</a:t>
            </a:r>
          </a:p>
          <a:p>
            <a:pPr marL="0" indent="0">
              <a:buNone/>
            </a:pPr>
            <a:r>
              <a:rPr lang="it-IT" i="1" dirty="0">
                <a:latin typeface="Times New Roman" panose="02020603050405020304" pitchFamily="18" charset="0"/>
                <a:cs typeface="Times New Roman" panose="02020603050405020304" pitchFamily="18" charset="0"/>
              </a:rPr>
              <a:t>Similitudine: </a:t>
            </a:r>
            <a:r>
              <a:rPr lang="it-IT" dirty="0">
                <a:latin typeface="Times New Roman" panose="02020603050405020304" pitchFamily="18" charset="0"/>
                <a:cs typeface="Times New Roman" panose="02020603050405020304" pitchFamily="18" charset="0"/>
              </a:rPr>
              <a:t>caduta delle Repubbliche italiane nel XVI° secolo</a:t>
            </a:r>
          </a:p>
          <a:p>
            <a:pPr marL="0" indent="0">
              <a:buNone/>
            </a:pPr>
            <a:r>
              <a:rPr lang="it-IT" dirty="0">
                <a:latin typeface="Times New Roman" panose="02020603050405020304" pitchFamily="18" charset="0"/>
                <a:cs typeface="Times New Roman" panose="02020603050405020304" pitchFamily="18" charset="0"/>
              </a:rPr>
              <a:t>(dalle navi per solcare il Mar Mediterraneo alle caravelle per attraversare l’Oceano Atlantico)</a:t>
            </a:r>
          </a:p>
          <a:p>
            <a:pPr marL="0" indent="0">
              <a:buNone/>
            </a:pPr>
            <a:r>
              <a:rPr lang="it-IT" dirty="0">
                <a:latin typeface="Times New Roman" panose="02020603050405020304" pitchFamily="18" charset="0"/>
                <a:cs typeface="Times New Roman" panose="02020603050405020304" pitchFamily="18" charset="0"/>
              </a:rPr>
              <a:t>Oggi le nuove caravelle sono </a:t>
            </a:r>
            <a:r>
              <a:rPr lang="it-IT" i="1" dirty="0">
                <a:latin typeface="Times New Roman" panose="02020603050405020304" pitchFamily="18" charset="0"/>
                <a:cs typeface="Times New Roman" panose="02020603050405020304" pitchFamily="18" charset="0"/>
              </a:rPr>
              <a:t>Microsoft, </a:t>
            </a:r>
            <a:r>
              <a:rPr lang="it-IT" i="1" dirty="0" err="1">
                <a:latin typeface="Times New Roman" panose="02020603050405020304" pitchFamily="18" charset="0"/>
                <a:cs typeface="Times New Roman" panose="02020603050405020304" pitchFamily="18" charset="0"/>
              </a:rPr>
              <a:t>Facebook</a:t>
            </a:r>
            <a:r>
              <a:rPr lang="it-IT" i="1" dirty="0">
                <a:latin typeface="Times New Roman" panose="02020603050405020304" pitchFamily="18" charset="0"/>
                <a:cs typeface="Times New Roman" panose="02020603050405020304" pitchFamily="18" charset="0"/>
              </a:rPr>
              <a:t>, Google, Amazon, Apple, </a:t>
            </a:r>
            <a:r>
              <a:rPr lang="it-IT" i="1" dirty="0" err="1">
                <a:latin typeface="Times New Roman" panose="02020603050405020304" pitchFamily="18" charset="0"/>
                <a:cs typeface="Times New Roman" panose="02020603050405020304" pitchFamily="18" charset="0"/>
              </a:rPr>
              <a:t>Alibaba</a:t>
            </a:r>
            <a:r>
              <a:rPr lang="it-IT" i="1" dirty="0">
                <a:latin typeface="Times New Roman" panose="02020603050405020304" pitchFamily="18" charset="0"/>
                <a:cs typeface="Times New Roman" panose="02020603050405020304" pitchFamily="18" charset="0"/>
              </a:rPr>
              <a:t>:</a:t>
            </a:r>
            <a:r>
              <a:rPr lang="it-IT" dirty="0">
                <a:latin typeface="Times New Roman" panose="02020603050405020304" pitchFamily="18" charset="0"/>
                <a:cs typeface="Times New Roman" panose="02020603050405020304" pitchFamily="18" charset="0"/>
              </a:rPr>
              <a:t> USA e Cina, niente Europa</a:t>
            </a:r>
          </a:p>
          <a:p>
            <a:pPr marL="0" indent="0">
              <a:buNone/>
            </a:pPr>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939956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dirty="0">
                <a:solidFill>
                  <a:srgbClr val="FF0000"/>
                </a:solidFill>
                <a:latin typeface="Times New Roman" panose="02020603050405020304" pitchFamily="18" charset="0"/>
                <a:cs typeface="Times New Roman" panose="02020603050405020304" pitchFamily="18" charset="0"/>
              </a:rPr>
              <a:t>Popolazione Europa</a:t>
            </a:r>
          </a:p>
        </p:txBody>
      </p:sp>
      <p:sp>
        <p:nvSpPr>
          <p:cNvPr id="3" name="Segnaposto contenuto 2"/>
          <p:cNvSpPr>
            <a:spLocks noGrp="1"/>
          </p:cNvSpPr>
          <p:nvPr>
            <p:ph idx="1"/>
          </p:nvPr>
        </p:nvSpPr>
        <p:spPr/>
        <p:txBody>
          <a:bodyPr>
            <a:normAutofit fontScale="92500"/>
          </a:bodyPr>
          <a:lstStyle/>
          <a:p>
            <a:r>
              <a:rPr lang="it-IT" dirty="0">
                <a:latin typeface="Times New Roman" panose="02020603050405020304" pitchFamily="18" charset="0"/>
                <a:cs typeface="Times New Roman" panose="02020603050405020304" pitchFamily="18" charset="0"/>
              </a:rPr>
              <a:t>1900 =	25% della popolazione mondiale</a:t>
            </a:r>
          </a:p>
          <a:p>
            <a:r>
              <a:rPr lang="it-IT" dirty="0">
                <a:latin typeface="Times New Roman" panose="02020603050405020304" pitchFamily="18" charset="0"/>
                <a:cs typeface="Times New Roman" panose="02020603050405020304" pitchFamily="18" charset="0"/>
              </a:rPr>
              <a:t>1960 =	11%		«		«</a:t>
            </a:r>
          </a:p>
          <a:p>
            <a:r>
              <a:rPr lang="it-IT" dirty="0">
                <a:latin typeface="Times New Roman" panose="02020603050405020304" pitchFamily="18" charset="0"/>
                <a:cs typeface="Times New Roman" panose="02020603050405020304" pitchFamily="18" charset="0"/>
              </a:rPr>
              <a:t>2017 =	6,6%		«		«</a:t>
            </a:r>
          </a:p>
          <a:p>
            <a:r>
              <a:rPr lang="it-IT" dirty="0">
                <a:latin typeface="Times New Roman" panose="02020603050405020304" pitchFamily="18" charset="0"/>
                <a:cs typeface="Times New Roman" panose="02020603050405020304" pitchFamily="18" charset="0"/>
              </a:rPr>
              <a:t>2050 =	5%		«		«</a:t>
            </a:r>
          </a:p>
          <a:p>
            <a:pPr marL="82296" indent="0">
              <a:buNone/>
            </a:pPr>
            <a:r>
              <a:rPr lang="it-IT" dirty="0">
                <a:latin typeface="Times New Roman" panose="02020603050405020304" pitchFamily="18" charset="0"/>
                <a:cs typeface="Times New Roman" panose="02020603050405020304" pitchFamily="18" charset="0"/>
              </a:rPr>
              <a:t>Da oggi al 2050 la popolazione mondiale aumenterà di 2/2,5 </a:t>
            </a:r>
            <a:r>
              <a:rPr lang="it-IT" dirty="0" err="1">
                <a:latin typeface="Times New Roman" panose="02020603050405020304" pitchFamily="18" charset="0"/>
                <a:cs typeface="Times New Roman" panose="02020603050405020304" pitchFamily="18" charset="0"/>
              </a:rPr>
              <a:t>mld</a:t>
            </a:r>
            <a:r>
              <a:rPr lang="it-IT" dirty="0">
                <a:latin typeface="Times New Roman" panose="02020603050405020304" pitchFamily="18" charset="0"/>
                <a:cs typeface="Times New Roman" panose="02020603050405020304" pitchFamily="18" charset="0"/>
              </a:rPr>
              <a:t> di persone, arrivando a un totale pari a 9,5/10 miliardi. Metà di questa crescita sarà allocata in 9 Stati (India, Pakistan, Nigeria, Congo, Bangladesh, Uganda, Stati Uniti, Etiopia, Indonesia). Diminuirà considerevolmente in Paesi quali Russia, Giappone, Germania</a:t>
            </a:r>
          </a:p>
          <a:p>
            <a:pPr marL="82296" indent="0">
              <a:buNone/>
            </a:pPr>
            <a:r>
              <a:rPr lang="it-IT" sz="2400" i="1" dirty="0">
                <a:latin typeface="Times New Roman" panose="02020603050405020304" pitchFamily="18" charset="0"/>
                <a:cs typeface="Times New Roman" panose="02020603050405020304" pitchFamily="18" charset="0"/>
              </a:rPr>
              <a:t>La demografia sta diventando elemento fondamentale nei rapporti di potenza fra gli Stati</a:t>
            </a:r>
          </a:p>
        </p:txBody>
      </p:sp>
    </p:spTree>
    <p:extLst>
      <p:ext uri="{BB962C8B-B14F-4D97-AF65-F5344CB8AC3E}">
        <p14:creationId xmlns:p14="http://schemas.microsoft.com/office/powerpoint/2010/main" xmlns="" val="1100396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a:solidFill>
                  <a:srgbClr val="FF0000"/>
                </a:solidFill>
                <a:latin typeface="Times New Roman" panose="02020603050405020304" pitchFamily="18" charset="0"/>
                <a:cs typeface="Times New Roman" panose="02020603050405020304" pitchFamily="18" charset="0"/>
              </a:rPr>
              <a:t>Bozzetto storico </a:t>
            </a:r>
            <a:r>
              <a:rPr lang="it-IT" sz="3600" b="1" dirty="0">
                <a:solidFill>
                  <a:srgbClr val="FF0000"/>
                </a:solidFill>
                <a:latin typeface="Times New Roman" panose="02020603050405020304" pitchFamily="18" charset="0"/>
                <a:cs typeface="Times New Roman" panose="02020603050405020304" pitchFamily="18" charset="0"/>
              </a:rPr>
              <a:t>(2)</a:t>
            </a:r>
            <a:endParaRPr lang="it-IT" sz="4000" b="1" dirty="0">
              <a:solidFill>
                <a:srgbClr val="FF0000"/>
              </a:solidFill>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normAutofit/>
          </a:bodyPr>
          <a:lstStyle/>
          <a:p>
            <a:r>
              <a:rPr lang="it-IT" dirty="0">
                <a:latin typeface="Times New Roman" panose="02020603050405020304" pitchFamily="18" charset="0"/>
                <a:cs typeface="Times New Roman" panose="02020603050405020304" pitchFamily="18" charset="0"/>
              </a:rPr>
              <a:t>Nel </a:t>
            </a:r>
            <a:r>
              <a:rPr lang="it-IT" sz="2600" dirty="0">
                <a:latin typeface="Times New Roman" panose="02020603050405020304" pitchFamily="18" charset="0"/>
                <a:cs typeface="Times New Roman" panose="02020603050405020304" pitchFamily="18" charset="0"/>
              </a:rPr>
              <a:t>XX°</a:t>
            </a:r>
            <a:r>
              <a:rPr lang="it-IT" dirty="0">
                <a:latin typeface="Times New Roman" panose="02020603050405020304" pitchFamily="18" charset="0"/>
                <a:cs typeface="Times New Roman" panose="02020603050405020304" pitchFamily="18" charset="0"/>
              </a:rPr>
              <a:t> secolo due guerre civili europee divennero mondiali</a:t>
            </a:r>
          </a:p>
          <a:p>
            <a:pPr lvl="1"/>
            <a:r>
              <a:rPr lang="it-IT" dirty="0">
                <a:latin typeface="Times New Roman" panose="02020603050405020304" pitchFamily="18" charset="0"/>
                <a:cs typeface="Times New Roman" panose="02020603050405020304" pitchFamily="18" charset="0"/>
              </a:rPr>
              <a:t>L’esito fu l’egemonia americana nell’Occidente (Piano Marshall, NATO…)     e ancor più l’impostazione culturale </a:t>
            </a:r>
            <a:r>
              <a:rPr lang="it-IT" i="1" dirty="0">
                <a:latin typeface="Times New Roman" panose="02020603050405020304" pitchFamily="18" charset="0"/>
                <a:cs typeface="Times New Roman" panose="02020603050405020304" pitchFamily="18" charset="0"/>
              </a:rPr>
              <a:t>«yankee» </a:t>
            </a:r>
            <a:r>
              <a:rPr lang="it-IT" dirty="0">
                <a:latin typeface="Times New Roman" panose="02020603050405020304" pitchFamily="18" charset="0"/>
                <a:cs typeface="Times New Roman" panose="02020603050405020304" pitchFamily="18" charset="0"/>
              </a:rPr>
              <a:t>(Coca Cola, McDonald’s, il Rock…) </a:t>
            </a:r>
            <a:r>
              <a:rPr lang="it-IT" i="1" dirty="0">
                <a:latin typeface="Times New Roman" panose="02020603050405020304" pitchFamily="18" charset="0"/>
                <a:cs typeface="Times New Roman" panose="02020603050405020304" pitchFamily="18" charset="0"/>
              </a:rPr>
              <a:t>ma anche </a:t>
            </a:r>
            <a:r>
              <a:rPr lang="it-IT" dirty="0">
                <a:latin typeface="Times New Roman" panose="02020603050405020304" pitchFamily="18" charset="0"/>
                <a:cs typeface="Times New Roman" panose="02020603050405020304" pitchFamily="18" charset="0"/>
              </a:rPr>
              <a:t>il valore della libertà, collettiva e individuale, il metodo democratico, ecc.</a:t>
            </a:r>
          </a:p>
          <a:p>
            <a:pPr lvl="1"/>
            <a:r>
              <a:rPr lang="it-IT" dirty="0">
                <a:latin typeface="Times New Roman" panose="02020603050405020304" pitchFamily="18" charset="0"/>
                <a:cs typeface="Times New Roman" panose="02020603050405020304" pitchFamily="18" charset="0"/>
              </a:rPr>
              <a:t>L’Europa occidentale seppe però sviluppare alcune sue specificità di alto valore: una cultura di democrazia, libertà, tolleranza, diritti civili, libertà d’espressione, diritto di sciopero, diritti umani: no pena di morte, no tortura, no lavoro minorile. Più rispetto per le donne. E poi, ancora, l’invenzione dello «Stato sociale» (o </a:t>
            </a:r>
            <a:r>
              <a:rPr lang="it-IT" i="1" dirty="0">
                <a:latin typeface="Times New Roman" panose="02020603050405020304" pitchFamily="18" charset="0"/>
                <a:cs typeface="Times New Roman" panose="02020603050405020304" pitchFamily="18" charset="0"/>
              </a:rPr>
              <a:t>Welfare)</a:t>
            </a:r>
            <a:r>
              <a:rPr lang="it-IT" dirty="0">
                <a:latin typeface="Times New Roman" panose="02020603050405020304" pitchFamily="18" charset="0"/>
                <a:cs typeface="Times New Roman" panose="02020603050405020304" pitchFamily="18" charset="0"/>
              </a:rPr>
              <a:t>, di derivazione democratico-cristiana e socialdemocratica</a:t>
            </a:r>
          </a:p>
        </p:txBody>
      </p:sp>
    </p:spTree>
    <p:extLst>
      <p:ext uri="{BB962C8B-B14F-4D97-AF65-F5344CB8AC3E}">
        <p14:creationId xmlns:p14="http://schemas.microsoft.com/office/powerpoint/2010/main" xmlns="" val="991083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a:solidFill>
                  <a:srgbClr val="FF0000"/>
                </a:solidFill>
                <a:latin typeface="Times New Roman" panose="02020603050405020304" pitchFamily="18" charset="0"/>
                <a:cs typeface="Times New Roman" panose="02020603050405020304" pitchFamily="18" charset="0"/>
              </a:rPr>
              <a:t>Bozzetto storico </a:t>
            </a:r>
            <a:r>
              <a:rPr lang="it-IT" sz="3600" b="1" dirty="0">
                <a:solidFill>
                  <a:srgbClr val="FF0000"/>
                </a:solidFill>
                <a:latin typeface="Times New Roman" panose="02020603050405020304" pitchFamily="18" charset="0"/>
                <a:cs typeface="Times New Roman" panose="02020603050405020304" pitchFamily="18" charset="0"/>
              </a:rPr>
              <a:t>(3)</a:t>
            </a:r>
            <a:endParaRPr lang="it-IT" sz="4000" b="1" dirty="0">
              <a:solidFill>
                <a:srgbClr val="FF0000"/>
              </a:solidFill>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normAutofit/>
          </a:bodyPr>
          <a:lstStyle/>
          <a:p>
            <a:r>
              <a:rPr lang="it-IT" dirty="0">
                <a:latin typeface="Times New Roman" panose="02020603050405020304" pitchFamily="18" charset="0"/>
                <a:cs typeface="Times New Roman" panose="02020603050405020304" pitchFamily="18" charset="0"/>
              </a:rPr>
              <a:t>L’Europa occidentale avviò la CECA, poi la CEE, poi la UE. Per salvaguardare la Pace e per crescere insieme (mercato unico)</a:t>
            </a:r>
          </a:p>
          <a:p>
            <a:r>
              <a:rPr lang="it-IT" dirty="0">
                <a:latin typeface="Times New Roman" panose="02020603050405020304" pitchFamily="18" charset="0"/>
                <a:cs typeface="Times New Roman" panose="02020603050405020304" pitchFamily="18" charset="0"/>
              </a:rPr>
              <a:t>L’inizio fu con la CECA perché si voleva ridar forza economica alla Germania e non commettere di nuovo lo stesso errore (umiliazione) compiuto all’indomani della Grande Guerra</a:t>
            </a:r>
          </a:p>
          <a:p>
            <a:r>
              <a:rPr lang="it-IT" dirty="0">
                <a:latin typeface="Times New Roman" panose="02020603050405020304" pitchFamily="18" charset="0"/>
                <a:cs typeface="Times New Roman" panose="02020603050405020304" pitchFamily="18" charset="0"/>
              </a:rPr>
              <a:t>Questa progressione fu il risultato del lavoro di classi politiche di grande qualità all’interno delle quali emersero </a:t>
            </a:r>
            <a:r>
              <a:rPr lang="it-IT" i="1" dirty="0">
                <a:latin typeface="Times New Roman" panose="02020603050405020304" pitchFamily="18" charset="0"/>
                <a:cs typeface="Times New Roman" panose="02020603050405020304" pitchFamily="18" charset="0"/>
              </a:rPr>
              <a:t>leadership </a:t>
            </a:r>
            <a:r>
              <a:rPr lang="it-IT" dirty="0">
                <a:latin typeface="Times New Roman" panose="02020603050405020304" pitchFamily="18" charset="0"/>
                <a:cs typeface="Times New Roman" panose="02020603050405020304" pitchFamily="18" charset="0"/>
              </a:rPr>
              <a:t>di notevole caratura e spessore strategico. Delle quali i popoli si fidavano</a:t>
            </a:r>
          </a:p>
          <a:p>
            <a:pPr marL="0" indent="0">
              <a:buNone/>
            </a:pPr>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84424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a:solidFill>
                  <a:srgbClr val="FF0000"/>
                </a:solidFill>
                <a:latin typeface="Times New Roman" panose="02020603050405020304" pitchFamily="18" charset="0"/>
                <a:cs typeface="Times New Roman" panose="02020603050405020304" pitchFamily="18" charset="0"/>
              </a:rPr>
              <a:t>Bozzetto storico </a:t>
            </a:r>
            <a:r>
              <a:rPr lang="it-IT" sz="3600" b="1" dirty="0">
                <a:solidFill>
                  <a:srgbClr val="FF0000"/>
                </a:solidFill>
                <a:latin typeface="Times New Roman" panose="02020603050405020304" pitchFamily="18" charset="0"/>
                <a:cs typeface="Times New Roman" panose="02020603050405020304" pitchFamily="18" charset="0"/>
              </a:rPr>
              <a:t>(4)</a:t>
            </a:r>
            <a:endParaRPr lang="it-IT" sz="4000" b="1" dirty="0">
              <a:solidFill>
                <a:srgbClr val="FF0000"/>
              </a:solidFill>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normAutofit fontScale="70000" lnSpcReduction="20000"/>
          </a:bodyPr>
          <a:lstStyle/>
          <a:p>
            <a:pPr algn="ctr"/>
            <a:r>
              <a:rPr lang="it-IT" i="1" dirty="0">
                <a:latin typeface="Times New Roman" panose="02020603050405020304" pitchFamily="18" charset="0"/>
                <a:cs typeface="Times New Roman" panose="02020603050405020304" pitchFamily="18" charset="0"/>
              </a:rPr>
              <a:t>Grandi successi dell’Europa</a:t>
            </a:r>
          </a:p>
          <a:p>
            <a:pPr marL="0" indent="0" algn="ctr">
              <a:buNone/>
            </a:pPr>
            <a:endParaRPr lang="it-IT" dirty="0">
              <a:latin typeface="Times New Roman" panose="02020603050405020304" pitchFamily="18" charset="0"/>
              <a:cs typeface="Times New Roman" panose="02020603050405020304" pitchFamily="18" charset="0"/>
            </a:endParaRPr>
          </a:p>
          <a:p>
            <a:r>
              <a:rPr lang="it-IT" sz="3100" dirty="0">
                <a:latin typeface="Times New Roman" panose="02020603050405020304" pitchFamily="18" charset="0"/>
                <a:cs typeface="Times New Roman" panose="02020603050405020304" pitchFamily="18" charset="0"/>
              </a:rPr>
              <a:t>La </a:t>
            </a:r>
            <a:r>
              <a:rPr lang="it-IT" sz="3100" i="1" dirty="0">
                <a:latin typeface="Times New Roman" panose="02020603050405020304" pitchFamily="18" charset="0"/>
                <a:cs typeface="Times New Roman" panose="02020603050405020304" pitchFamily="18" charset="0"/>
              </a:rPr>
              <a:t>Pace</a:t>
            </a:r>
            <a:r>
              <a:rPr lang="it-IT" sz="3100" dirty="0">
                <a:latin typeface="Times New Roman" panose="02020603050405020304" pitchFamily="18" charset="0"/>
                <a:cs typeface="Times New Roman" panose="02020603050405020304" pitchFamily="18" charset="0"/>
              </a:rPr>
              <a:t> è stata il gigantesco risultato dell’Unione. La guerra sul suolo europeo è stata confinata alla sola ex-Jugoslavia (fuori dalla UE)</a:t>
            </a:r>
          </a:p>
          <a:p>
            <a:r>
              <a:rPr lang="it-IT" sz="3100" dirty="0">
                <a:latin typeface="Times New Roman" panose="02020603050405020304" pitchFamily="18" charset="0"/>
                <a:cs typeface="Times New Roman" panose="02020603050405020304" pitchFamily="18" charset="0"/>
              </a:rPr>
              <a:t>La </a:t>
            </a:r>
            <a:r>
              <a:rPr lang="it-IT" sz="3100" i="1" dirty="0">
                <a:latin typeface="Times New Roman" panose="02020603050405020304" pitchFamily="18" charset="0"/>
                <a:cs typeface="Times New Roman" panose="02020603050405020304" pitchFamily="18" charset="0"/>
              </a:rPr>
              <a:t>spinta aggregatrice </a:t>
            </a:r>
            <a:r>
              <a:rPr lang="it-IT" sz="3100" dirty="0">
                <a:latin typeface="Times New Roman" panose="02020603050405020304" pitchFamily="18" charset="0"/>
                <a:cs typeface="Times New Roman" panose="02020603050405020304" pitchFamily="18" charset="0"/>
              </a:rPr>
              <a:t>(dai 6 Paesi fondatori ai 28 attuali)</a:t>
            </a:r>
          </a:p>
          <a:p>
            <a:r>
              <a:rPr lang="it-IT" sz="3100" i="1" dirty="0">
                <a:latin typeface="Times New Roman" panose="02020603050405020304" pitchFamily="18" charset="0"/>
                <a:cs typeface="Times New Roman" panose="02020603050405020304" pitchFamily="18" charset="0"/>
              </a:rPr>
              <a:t>Allargamento dei settori di competenza: </a:t>
            </a:r>
            <a:r>
              <a:rPr lang="it-IT" sz="3100" dirty="0">
                <a:latin typeface="Times New Roman" panose="02020603050405020304" pitchFamily="18" charset="0"/>
                <a:cs typeface="Times New Roman" panose="02020603050405020304" pitchFamily="18" charset="0"/>
              </a:rPr>
              <a:t>carbone e acciaio (1951/52); energia atomica e mercato (1957); unificazione delle diverse comunità (1967/68); da Comunità Economica Europea a Comunità Economica (1992) a Unione Europea (1993)</a:t>
            </a:r>
          </a:p>
          <a:p>
            <a:r>
              <a:rPr lang="it-IT" sz="3100" i="1" dirty="0">
                <a:latin typeface="Times New Roman" panose="02020603050405020304" pitchFamily="18" charset="0"/>
                <a:cs typeface="Times New Roman" panose="02020603050405020304" pitchFamily="18" charset="0"/>
              </a:rPr>
              <a:t>Ampliamento della base di legittimazione:</a:t>
            </a:r>
            <a:r>
              <a:rPr lang="it-IT" sz="3100" dirty="0">
                <a:latin typeface="Times New Roman" panose="02020603050405020304" pitchFamily="18" charset="0"/>
                <a:cs typeface="Times New Roman" panose="02020603050405020304" pitchFamily="18" charset="0"/>
              </a:rPr>
              <a:t> Assemblea Parlamentare Europea (1958) composta dai Parlamenti nazionali; Parlamento Europeo a nomina effettuata dai Parlamenti nazionali (1962); Elezione diretta del Parlamento Europeo (1979)</a:t>
            </a:r>
          </a:p>
          <a:p>
            <a:r>
              <a:rPr lang="it-IT" sz="3100" i="1" dirty="0">
                <a:latin typeface="Times New Roman" panose="02020603050405020304" pitchFamily="18" charset="0"/>
                <a:cs typeface="Times New Roman" panose="02020603050405020304" pitchFamily="18" charset="0"/>
              </a:rPr>
              <a:t>Trattato di Schengen: </a:t>
            </a:r>
            <a:r>
              <a:rPr lang="it-IT" sz="3100" dirty="0">
                <a:latin typeface="Times New Roman" panose="02020603050405020304" pitchFamily="18" charset="0"/>
                <a:cs typeface="Times New Roman" panose="02020603050405020304" pitchFamily="18" charset="0"/>
              </a:rPr>
              <a:t>abolizione dei confini interni (1993)</a:t>
            </a:r>
            <a:endParaRPr lang="it-IT" sz="3100" i="1" dirty="0">
              <a:latin typeface="Times New Roman" panose="02020603050405020304" pitchFamily="18" charset="0"/>
              <a:cs typeface="Times New Roman" panose="02020603050405020304" pitchFamily="18" charset="0"/>
            </a:endParaRPr>
          </a:p>
          <a:p>
            <a:r>
              <a:rPr lang="it-IT" sz="3100" i="1" dirty="0">
                <a:latin typeface="Times New Roman" panose="02020603050405020304" pitchFamily="18" charset="0"/>
                <a:cs typeface="Times New Roman" panose="02020603050405020304" pitchFamily="18" charset="0"/>
              </a:rPr>
              <a:t>Moneta unica, l’Euro </a:t>
            </a:r>
            <a:r>
              <a:rPr lang="it-IT" sz="3100" dirty="0">
                <a:latin typeface="Times New Roman" panose="02020603050405020304" pitchFamily="18" charset="0"/>
                <a:cs typeface="Times New Roman" panose="02020603050405020304" pitchFamily="18" charset="0"/>
              </a:rPr>
              <a:t>(2001)</a:t>
            </a:r>
          </a:p>
        </p:txBody>
      </p:sp>
    </p:spTree>
    <p:extLst>
      <p:ext uri="{BB962C8B-B14F-4D97-AF65-F5344CB8AC3E}">
        <p14:creationId xmlns:p14="http://schemas.microsoft.com/office/powerpoint/2010/main" xmlns="" val="303026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a:solidFill>
                  <a:srgbClr val="FF0000"/>
                </a:solidFill>
                <a:latin typeface="Times New Roman" panose="02020603050405020304" pitchFamily="18" charset="0"/>
                <a:cs typeface="Times New Roman" panose="02020603050405020304" pitchFamily="18" charset="0"/>
              </a:rPr>
              <a:t>Bozzetto storico </a:t>
            </a:r>
            <a:r>
              <a:rPr lang="it-IT" sz="3600" b="1" dirty="0">
                <a:solidFill>
                  <a:srgbClr val="FF0000"/>
                </a:solidFill>
                <a:latin typeface="Times New Roman" panose="02020603050405020304" pitchFamily="18" charset="0"/>
                <a:cs typeface="Times New Roman" panose="02020603050405020304" pitchFamily="18" charset="0"/>
              </a:rPr>
              <a:t>(5)</a:t>
            </a:r>
            <a:endParaRPr lang="it-IT" sz="4000" b="1" dirty="0">
              <a:solidFill>
                <a:srgbClr val="FF0000"/>
              </a:solidFill>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lstStyle/>
          <a:p>
            <a:r>
              <a:rPr lang="it-IT" dirty="0">
                <a:latin typeface="Times New Roman" panose="02020603050405020304" pitchFamily="18" charset="0"/>
                <a:cs typeface="Times New Roman" panose="02020603050405020304" pitchFamily="18" charset="0"/>
              </a:rPr>
              <a:t>La vittoria dell’Occidente sul comunismo mutò il quadro. L’illusione circa una presunta </a:t>
            </a:r>
            <a:r>
              <a:rPr lang="it-IT" i="1" dirty="0">
                <a:latin typeface="Times New Roman" panose="02020603050405020304" pitchFamily="18" charset="0"/>
                <a:cs typeface="Times New Roman" panose="02020603050405020304" pitchFamily="18" charset="0"/>
              </a:rPr>
              <a:t>«fine della Storia»</a:t>
            </a:r>
            <a:r>
              <a:rPr lang="it-IT" dirty="0">
                <a:latin typeface="Times New Roman" panose="02020603050405020304" pitchFamily="18" charset="0"/>
                <a:cs typeface="Times New Roman" panose="02020603050405020304" pitchFamily="18" charset="0"/>
              </a:rPr>
              <a:t> condusse a immaginare un’epoca di costante crescita dominata dal liberismo capitalista sul terreno economico e della liberal-democrazia in quello politico-istituzionale</a:t>
            </a:r>
          </a:p>
          <a:p>
            <a:r>
              <a:rPr lang="it-IT" dirty="0">
                <a:latin typeface="Times New Roman" panose="02020603050405020304" pitchFamily="18" charset="0"/>
                <a:cs typeface="Times New Roman" panose="02020603050405020304" pitchFamily="18" charset="0"/>
              </a:rPr>
              <a:t>Il </a:t>
            </a:r>
            <a:r>
              <a:rPr lang="it-IT" i="1" dirty="0">
                <a:latin typeface="Times New Roman" panose="02020603050405020304" pitchFamily="18" charset="0"/>
                <a:cs typeface="Times New Roman" panose="02020603050405020304" pitchFamily="18" charset="0"/>
              </a:rPr>
              <a:t>Patto di Stabilità, </a:t>
            </a:r>
            <a:r>
              <a:rPr lang="it-IT" dirty="0">
                <a:latin typeface="Times New Roman" panose="02020603050405020304" pitchFamily="18" charset="0"/>
                <a:cs typeface="Times New Roman" panose="02020603050405020304" pitchFamily="18" charset="0"/>
              </a:rPr>
              <a:t>i </a:t>
            </a:r>
            <a:r>
              <a:rPr lang="it-IT" i="1" dirty="0">
                <a:latin typeface="Times New Roman" panose="02020603050405020304" pitchFamily="18" charset="0"/>
                <a:cs typeface="Times New Roman" panose="02020603050405020304" pitchFamily="18" charset="0"/>
              </a:rPr>
              <a:t>Parametri di Maastricht</a:t>
            </a:r>
            <a:r>
              <a:rPr lang="it-IT" dirty="0">
                <a:latin typeface="Times New Roman" panose="02020603050405020304" pitchFamily="18" charset="0"/>
                <a:cs typeface="Times New Roman" panose="02020603050405020304" pitchFamily="18" charset="0"/>
              </a:rPr>
              <a:t> hanno questo sottostante. Un grave errore</a:t>
            </a:r>
          </a:p>
        </p:txBody>
      </p:sp>
    </p:spTree>
    <p:extLst>
      <p:ext uri="{BB962C8B-B14F-4D97-AF65-F5344CB8AC3E}">
        <p14:creationId xmlns:p14="http://schemas.microsoft.com/office/powerpoint/2010/main" xmlns="" val="3089508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a:solidFill>
                  <a:srgbClr val="FF0000"/>
                </a:solidFill>
                <a:latin typeface="Times New Roman" panose="02020603050405020304" pitchFamily="18" charset="0"/>
                <a:cs typeface="Times New Roman" panose="02020603050405020304" pitchFamily="18" charset="0"/>
              </a:rPr>
              <a:t>Bozzetto storico </a:t>
            </a:r>
            <a:r>
              <a:rPr lang="it-IT" sz="3600" b="1" dirty="0">
                <a:solidFill>
                  <a:srgbClr val="FF0000"/>
                </a:solidFill>
                <a:latin typeface="Times New Roman" panose="02020603050405020304" pitchFamily="18" charset="0"/>
                <a:cs typeface="Times New Roman" panose="02020603050405020304" pitchFamily="18" charset="0"/>
              </a:rPr>
              <a:t>(6)</a:t>
            </a:r>
            <a:endParaRPr lang="it-IT" sz="4000" b="1" dirty="0">
              <a:solidFill>
                <a:srgbClr val="FF0000"/>
              </a:solidFill>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normAutofit fontScale="92500" lnSpcReduction="10000"/>
          </a:bodyPr>
          <a:lstStyle/>
          <a:p>
            <a:r>
              <a:rPr lang="it-IT" dirty="0">
                <a:latin typeface="Times New Roman" panose="02020603050405020304" pitchFamily="18" charset="0"/>
                <a:cs typeface="Times New Roman" panose="02020603050405020304" pitchFamily="18" charset="0"/>
              </a:rPr>
              <a:t>Il </a:t>
            </a:r>
            <a:r>
              <a:rPr lang="it-IT" i="1" dirty="0">
                <a:latin typeface="Times New Roman" panose="02020603050405020304" pitchFamily="18" charset="0"/>
                <a:cs typeface="Times New Roman" panose="02020603050405020304" pitchFamily="18" charset="0"/>
              </a:rPr>
              <a:t>Trattato di Maastricht</a:t>
            </a:r>
            <a:r>
              <a:rPr lang="it-IT" dirty="0">
                <a:latin typeface="Times New Roman" panose="02020603050405020304" pitchFamily="18" charset="0"/>
                <a:cs typeface="Times New Roman" panose="02020603050405020304" pitchFamily="18" charset="0"/>
              </a:rPr>
              <a:t> (1992) nella visione di Delors doveva avviare l’unione politica, oltre alla moneta unica. Kohl apprezza. Andreotti (l’Italia ha la Presidenza di turno) lancia l’idea di una Conferenza intergovernativa da istituire allo scopo. Ma Gran Bretagna e Francia non sono d’accordo. Kohl capisce e lascia perdere</a:t>
            </a:r>
          </a:p>
          <a:p>
            <a:r>
              <a:rPr lang="it-IT" dirty="0">
                <a:latin typeface="Times New Roman" panose="02020603050405020304" pitchFamily="18" charset="0"/>
                <a:cs typeface="Times New Roman" panose="02020603050405020304" pitchFamily="18" charset="0"/>
              </a:rPr>
              <a:t>A quel punto la Germania – prima disponibile ad una più stretta unione politica e non solo a rinunciare al Marco – impone una moneta che al Marco assomigli, un «patto di stabilità» con parametri rigorosi, una politica economica che rispetti sacralmente i vincoli teutonici: conti in ordine, pareggio di bilancio, inflazione zero</a:t>
            </a:r>
          </a:p>
          <a:p>
            <a:r>
              <a:rPr lang="it-IT" dirty="0">
                <a:latin typeface="Times New Roman" panose="02020603050405020304" pitchFamily="18" charset="0"/>
                <a:cs typeface="Times New Roman" panose="02020603050405020304" pitchFamily="18" charset="0"/>
              </a:rPr>
              <a:t>Delors propone un parametro in positivo, sull’occupazione. Ma non viene ascoltato. In tutto questo, </a:t>
            </a:r>
            <a:r>
              <a:rPr lang="it-IT" i="1" dirty="0">
                <a:latin typeface="Times New Roman" panose="02020603050405020304" pitchFamily="18" charset="0"/>
                <a:cs typeface="Times New Roman" panose="02020603050405020304" pitchFamily="18" charset="0"/>
              </a:rPr>
              <a:t>pathos zero</a:t>
            </a:r>
            <a:endParaRPr lang="it-IT" dirty="0">
              <a:latin typeface="Times New Roman" panose="02020603050405020304" pitchFamily="18" charset="0"/>
              <a:cs typeface="Times New Roman" panose="02020603050405020304" pitchFamily="18" charset="0"/>
            </a:endParaRPr>
          </a:p>
          <a:p>
            <a:pPr marL="0" indent="0">
              <a:buNone/>
            </a:pPr>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338496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a:solidFill>
                  <a:srgbClr val="FF0000"/>
                </a:solidFill>
                <a:latin typeface="Times New Roman" panose="02020603050405020304" pitchFamily="18" charset="0"/>
                <a:cs typeface="Times New Roman" panose="02020603050405020304" pitchFamily="18" charset="0"/>
              </a:rPr>
              <a:t>Bozzetto storico</a:t>
            </a:r>
            <a:r>
              <a:rPr lang="it-IT" sz="4000" dirty="0">
                <a:solidFill>
                  <a:srgbClr val="FF0000"/>
                </a:solidFill>
                <a:latin typeface="Times New Roman" panose="02020603050405020304" pitchFamily="18" charset="0"/>
                <a:cs typeface="Times New Roman" panose="02020603050405020304" pitchFamily="18" charset="0"/>
              </a:rPr>
              <a:t> </a:t>
            </a:r>
            <a:r>
              <a:rPr lang="it-IT" sz="3600" b="1" dirty="0">
                <a:solidFill>
                  <a:srgbClr val="FF0000"/>
                </a:solidFill>
                <a:latin typeface="Times New Roman" panose="02020603050405020304" pitchFamily="18" charset="0"/>
                <a:cs typeface="Times New Roman" panose="02020603050405020304" pitchFamily="18" charset="0"/>
              </a:rPr>
              <a:t>(7)</a:t>
            </a:r>
            <a:endParaRPr lang="it-IT" sz="4000" dirty="0">
              <a:solidFill>
                <a:srgbClr val="FF0000"/>
              </a:solidFill>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normAutofit lnSpcReduction="10000"/>
          </a:bodyPr>
          <a:lstStyle/>
          <a:p>
            <a:r>
              <a:rPr lang="it-IT" dirty="0">
                <a:latin typeface="Times New Roman" panose="02020603050405020304" pitchFamily="18" charset="0"/>
                <a:cs typeface="Times New Roman" panose="02020603050405020304" pitchFamily="18" charset="0"/>
              </a:rPr>
              <a:t>Altro autogol a Nizza, 2000. Si allarga l’Unione a ben dieci Paesi dell’Europa orientale. Momento storico, il Muro è definitivamente caduto. Ma invece di generare entusiasmo</a:t>
            </a:r>
            <a:r>
              <a:rPr lang="it-IT" i="1" dirty="0">
                <a:latin typeface="Times New Roman" panose="02020603050405020304" pitchFamily="18" charset="0"/>
                <a:cs typeface="Times New Roman" panose="02020603050405020304" pitchFamily="18" charset="0"/>
              </a:rPr>
              <a:t>, </a:t>
            </a:r>
            <a:r>
              <a:rPr lang="it-IT" dirty="0">
                <a:latin typeface="Times New Roman" panose="02020603050405020304" pitchFamily="18" charset="0"/>
                <a:cs typeface="Times New Roman" panose="02020603050405020304" pitchFamily="18" charset="0"/>
              </a:rPr>
              <a:t>anche stavolta si cade in una penosa vicenda contabile: infinita trattativa sulla «ponderazione» dei voti nel Consiglio Europeo.</a:t>
            </a:r>
          </a:p>
          <a:p>
            <a:r>
              <a:rPr lang="it-IT" dirty="0">
                <a:latin typeface="Times New Roman" panose="02020603050405020304" pitchFamily="18" charset="0"/>
                <a:cs typeface="Times New Roman" panose="02020603050405020304" pitchFamily="18" charset="0"/>
              </a:rPr>
              <a:t>Accade così che nel 2004 l’arrivo nella UE delle nazioni già parte del mondo sovietico viene vissuto più all’insegna di </a:t>
            </a:r>
            <a:r>
              <a:rPr lang="it-IT" dirty="0" err="1">
                <a:latin typeface="Times New Roman" panose="02020603050405020304" pitchFamily="18" charset="0"/>
                <a:cs typeface="Times New Roman" panose="02020603050405020304" pitchFamily="18" charset="0"/>
              </a:rPr>
              <a:t>ragioneristici</a:t>
            </a:r>
            <a:r>
              <a:rPr lang="it-IT" dirty="0">
                <a:latin typeface="Times New Roman" panose="02020603050405020304" pitchFamily="18" charset="0"/>
                <a:cs typeface="Times New Roman" panose="02020603050405020304" pitchFamily="18" charset="0"/>
              </a:rPr>
              <a:t> adempimenti burocratici che di un grande progetto per il futuro. Anche stavolta, </a:t>
            </a:r>
            <a:r>
              <a:rPr lang="it-IT" i="1" dirty="0">
                <a:latin typeface="Times New Roman" panose="02020603050405020304" pitchFamily="18" charset="0"/>
                <a:cs typeface="Times New Roman" panose="02020603050405020304" pitchFamily="18" charset="0"/>
              </a:rPr>
              <a:t>pathos zero.</a:t>
            </a:r>
          </a:p>
          <a:p>
            <a:r>
              <a:rPr lang="it-IT" i="1" dirty="0">
                <a:latin typeface="Times New Roman" panose="02020603050405020304" pitchFamily="18" charset="0"/>
                <a:cs typeface="Times New Roman" panose="02020603050405020304" pitchFamily="18" charset="0"/>
              </a:rPr>
              <a:t>Le origini dell’attuale «crisi nazionalistica» derivano anche da quel primo momento di integrazione, non riuscito come avrebbe dovuto</a:t>
            </a:r>
          </a:p>
        </p:txBody>
      </p:sp>
    </p:spTree>
    <p:extLst>
      <p:ext uri="{BB962C8B-B14F-4D97-AF65-F5344CB8AC3E}">
        <p14:creationId xmlns:p14="http://schemas.microsoft.com/office/powerpoint/2010/main" xmlns="" val="4017778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a:solidFill>
                  <a:srgbClr val="FF0000"/>
                </a:solidFill>
                <a:latin typeface="Times New Roman" panose="02020603050405020304" pitchFamily="18" charset="0"/>
                <a:cs typeface="Times New Roman" panose="02020603050405020304" pitchFamily="18" charset="0"/>
              </a:rPr>
              <a:t>Bozzetto storico </a:t>
            </a:r>
            <a:r>
              <a:rPr lang="it-IT" sz="3600" b="1" dirty="0">
                <a:solidFill>
                  <a:srgbClr val="FF0000"/>
                </a:solidFill>
                <a:latin typeface="Times New Roman" panose="02020603050405020304" pitchFamily="18" charset="0"/>
                <a:cs typeface="Times New Roman" panose="02020603050405020304" pitchFamily="18" charset="0"/>
              </a:rPr>
              <a:t>(8)</a:t>
            </a:r>
            <a:endParaRPr lang="it-IT" sz="4000" b="1" dirty="0">
              <a:solidFill>
                <a:srgbClr val="FF0000"/>
              </a:solidFill>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normAutofit lnSpcReduction="10000"/>
          </a:bodyPr>
          <a:lstStyle/>
          <a:p>
            <a:r>
              <a:rPr lang="it-IT" dirty="0">
                <a:latin typeface="Times New Roman" panose="02020603050405020304" pitchFamily="18" charset="0"/>
                <a:cs typeface="Times New Roman" panose="02020603050405020304" pitchFamily="18" charset="0"/>
              </a:rPr>
              <a:t>Non solo: allargatasi verso est, l’Europa non era più politicamente e culturalmente così omogenea al suo interno e nel suo rapporto con gli Stati Uniti</a:t>
            </a:r>
          </a:p>
          <a:p>
            <a:r>
              <a:rPr lang="it-IT" dirty="0">
                <a:latin typeface="Times New Roman" panose="02020603050405020304" pitchFamily="18" charset="0"/>
                <a:cs typeface="Times New Roman" panose="02020603050405020304" pitchFamily="18" charset="0"/>
              </a:rPr>
              <a:t>Maastricht oltre a creare una «moneta senza Stato» (manca un potere federale) contiene in sé almeno due gravi debolezze:</a:t>
            </a:r>
          </a:p>
          <a:p>
            <a:pPr lvl="1"/>
            <a:r>
              <a:rPr lang="it-IT" dirty="0">
                <a:latin typeface="Times New Roman" panose="02020603050405020304" pitchFamily="18" charset="0"/>
                <a:cs typeface="Times New Roman" panose="02020603050405020304" pitchFamily="18" charset="0"/>
              </a:rPr>
              <a:t>La Gran Bretagna non aderisce all’Euro</a:t>
            </a:r>
          </a:p>
          <a:p>
            <a:pPr lvl="1"/>
            <a:r>
              <a:rPr lang="it-IT" dirty="0">
                <a:latin typeface="Times New Roman" panose="02020603050405020304" pitchFamily="18" charset="0"/>
                <a:cs typeface="Times New Roman" panose="02020603050405020304" pitchFamily="18" charset="0"/>
              </a:rPr>
              <a:t>La politica estera rimane nazionale (complice la clausola dell’unanimità)</a:t>
            </a:r>
          </a:p>
          <a:p>
            <a:pPr marL="457200" lvl="1" indent="0">
              <a:buNone/>
            </a:pPr>
            <a:endParaRPr lang="it-IT" dirty="0">
              <a:latin typeface="Times New Roman" panose="02020603050405020304" pitchFamily="18" charset="0"/>
              <a:cs typeface="Times New Roman" panose="02020603050405020304" pitchFamily="18" charset="0"/>
            </a:endParaRPr>
          </a:p>
          <a:p>
            <a:pPr marL="457200" lvl="1" indent="0">
              <a:buNone/>
            </a:pPr>
            <a:r>
              <a:rPr lang="it-IT" sz="2800" dirty="0">
                <a:latin typeface="Times New Roman" panose="02020603050405020304" pitchFamily="18" charset="0"/>
                <a:cs typeface="Times New Roman" panose="02020603050405020304" pitchFamily="18" charset="0"/>
              </a:rPr>
              <a:t>Nonostante il successivo </a:t>
            </a:r>
            <a:r>
              <a:rPr lang="it-IT" sz="2800" i="1" dirty="0">
                <a:latin typeface="Times New Roman" panose="02020603050405020304" pitchFamily="18" charset="0"/>
                <a:cs typeface="Times New Roman" panose="02020603050405020304" pitchFamily="18" charset="0"/>
              </a:rPr>
              <a:t>Trattato di Schengen </a:t>
            </a:r>
            <a:r>
              <a:rPr lang="it-IT" sz="2800" dirty="0">
                <a:latin typeface="Times New Roman" panose="02020603050405020304" pitchFamily="18" charset="0"/>
                <a:cs typeface="Times New Roman" panose="02020603050405020304" pitchFamily="18" charset="0"/>
              </a:rPr>
              <a:t>(1993), che consente la libertà di movimento interno (anche qui, la Gran Bretagna è fuori), di fatto si blocca ogni possibile sviluppo politico</a:t>
            </a:r>
          </a:p>
        </p:txBody>
      </p:sp>
    </p:spTree>
    <p:extLst>
      <p:ext uri="{BB962C8B-B14F-4D97-AF65-F5344CB8AC3E}">
        <p14:creationId xmlns:p14="http://schemas.microsoft.com/office/powerpoint/2010/main" xmlns="" val="420318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a:solidFill>
                  <a:srgbClr val="FF0000"/>
                </a:solidFill>
                <a:latin typeface="Times New Roman" panose="02020603050405020304" pitchFamily="18" charset="0"/>
                <a:cs typeface="Times New Roman" panose="02020603050405020304" pitchFamily="18" charset="0"/>
              </a:rPr>
              <a:t>Bozzetto storico </a:t>
            </a:r>
            <a:r>
              <a:rPr lang="it-IT" sz="3600" b="1" dirty="0">
                <a:solidFill>
                  <a:srgbClr val="FF0000"/>
                </a:solidFill>
                <a:latin typeface="Times New Roman" panose="02020603050405020304" pitchFamily="18" charset="0"/>
                <a:cs typeface="Times New Roman" panose="02020603050405020304" pitchFamily="18" charset="0"/>
              </a:rPr>
              <a:t>(9)</a:t>
            </a:r>
            <a:endParaRPr lang="it-IT" sz="4000" b="1" dirty="0">
              <a:solidFill>
                <a:srgbClr val="FF0000"/>
              </a:solidFill>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lstStyle/>
          <a:p>
            <a:r>
              <a:rPr lang="it-IT" dirty="0">
                <a:latin typeface="Times New Roman" panose="02020603050405020304" pitchFamily="18" charset="0"/>
                <a:cs typeface="Times New Roman" panose="02020603050405020304" pitchFamily="18" charset="0"/>
              </a:rPr>
              <a:t>Bocciato il progetto di Costituzione Europea dai referendum in Francia e Olanda (2005) ogni possibile </a:t>
            </a:r>
            <a:r>
              <a:rPr lang="it-IT" i="1" dirty="0" err="1">
                <a:latin typeface="Times New Roman" panose="02020603050405020304" pitchFamily="18" charset="0"/>
                <a:cs typeface="Times New Roman" panose="02020603050405020304" pitchFamily="18" charset="0"/>
              </a:rPr>
              <a:t>demos</a:t>
            </a:r>
            <a:r>
              <a:rPr lang="it-IT" i="1" dirty="0">
                <a:latin typeface="Times New Roman" panose="02020603050405020304" pitchFamily="18" charset="0"/>
                <a:cs typeface="Times New Roman" panose="02020603050405020304" pitchFamily="18" charset="0"/>
              </a:rPr>
              <a:t> </a:t>
            </a:r>
            <a:r>
              <a:rPr lang="it-IT" dirty="0">
                <a:latin typeface="Times New Roman" panose="02020603050405020304" pitchFamily="18" charset="0"/>
                <a:cs typeface="Times New Roman" panose="02020603050405020304" pitchFamily="18" charset="0"/>
              </a:rPr>
              <a:t>europeo svanisce, confermando l’idea che la politica è ancora un affare nazionale:      </a:t>
            </a:r>
            <a:r>
              <a:rPr lang="it-IT" i="1" dirty="0">
                <a:latin typeface="Times New Roman" panose="02020603050405020304" pitchFamily="18" charset="0"/>
                <a:cs typeface="Times New Roman" panose="02020603050405020304" pitchFamily="18" charset="0"/>
              </a:rPr>
              <a:t>voto nazionale, interessi nazionali, metodo inter-governativo</a:t>
            </a:r>
          </a:p>
          <a:p>
            <a:r>
              <a:rPr lang="it-IT" dirty="0">
                <a:latin typeface="Times New Roman" panose="02020603050405020304" pitchFamily="18" charset="0"/>
                <a:cs typeface="Times New Roman" panose="02020603050405020304" pitchFamily="18" charset="0"/>
              </a:rPr>
              <a:t>A quel punto il </a:t>
            </a:r>
            <a:r>
              <a:rPr lang="it-IT" i="1" dirty="0">
                <a:latin typeface="Times New Roman" panose="02020603050405020304" pitchFamily="18" charset="0"/>
                <a:cs typeface="Times New Roman" panose="02020603050405020304" pitchFamily="18" charset="0"/>
              </a:rPr>
              <a:t>Trattato di Lisbona </a:t>
            </a:r>
            <a:r>
              <a:rPr lang="it-IT" dirty="0">
                <a:latin typeface="Times New Roman" panose="02020603050405020304" pitchFamily="18" charset="0"/>
                <a:cs typeface="Times New Roman" panose="02020603050405020304" pitchFamily="18" charset="0"/>
              </a:rPr>
              <a:t>(2007) migliora alcuni aspetti dell’organizzazione della UE ma non può sostituire una Costituzione. </a:t>
            </a:r>
            <a:r>
              <a:rPr lang="it-IT" i="1" dirty="0">
                <a:latin typeface="Times New Roman" panose="02020603050405020304" pitchFamily="18" charset="0"/>
                <a:cs typeface="Times New Roman" panose="02020603050405020304" pitchFamily="18" charset="0"/>
              </a:rPr>
              <a:t>Pathos zero, ancora</a:t>
            </a:r>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428605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a:solidFill>
                  <a:srgbClr val="FF0000"/>
                </a:solidFill>
                <a:latin typeface="Times New Roman" panose="02020603050405020304" pitchFamily="18" charset="0"/>
                <a:cs typeface="Times New Roman" panose="02020603050405020304" pitchFamily="18" charset="0"/>
              </a:rPr>
              <a:t>Il Trattato di Lisbona</a:t>
            </a:r>
          </a:p>
        </p:txBody>
      </p:sp>
      <p:sp>
        <p:nvSpPr>
          <p:cNvPr id="3" name="Segnaposto contenuto 2"/>
          <p:cNvSpPr>
            <a:spLocks noGrp="1"/>
          </p:cNvSpPr>
          <p:nvPr>
            <p:ph idx="1"/>
          </p:nvPr>
        </p:nvSpPr>
        <p:spPr/>
        <p:txBody>
          <a:bodyPr>
            <a:normAutofit fontScale="92500" lnSpcReduction="10000"/>
          </a:bodyPr>
          <a:lstStyle/>
          <a:p>
            <a:r>
              <a:rPr lang="it-IT" dirty="0">
                <a:latin typeface="Times New Roman" panose="02020603050405020304" pitchFamily="18" charset="0"/>
                <a:cs typeface="Times New Roman" panose="02020603050405020304" pitchFamily="18" charset="0"/>
              </a:rPr>
              <a:t>Rafforzamento del ruolo del Parlamento Europeo (che ha ora potere di     co-decisione sul bilancio europeo)</a:t>
            </a:r>
          </a:p>
          <a:p>
            <a:r>
              <a:rPr lang="it-IT" dirty="0">
                <a:latin typeface="Times New Roman" panose="02020603050405020304" pitchFamily="18" charset="0"/>
                <a:cs typeface="Times New Roman" panose="02020603050405020304" pitchFamily="18" charset="0"/>
              </a:rPr>
              <a:t>Rafforzamento del ruolo dei Parlamenti nazionali (che hanno diritto preventivo all’informazione e possibilità di elaborare proposte correttive alle leggi comunitarie)</a:t>
            </a:r>
          </a:p>
          <a:p>
            <a:r>
              <a:rPr lang="it-IT" dirty="0">
                <a:latin typeface="Times New Roman" panose="02020603050405020304" pitchFamily="18" charset="0"/>
                <a:cs typeface="Times New Roman" panose="02020603050405020304" pitchFamily="18" charset="0"/>
              </a:rPr>
              <a:t>Riorganizzazione della Commissione con i nuovi ruoli di </a:t>
            </a:r>
            <a:r>
              <a:rPr lang="it-IT" i="1" dirty="0">
                <a:latin typeface="Times New Roman" panose="02020603050405020304" pitchFamily="18" charset="0"/>
                <a:cs typeface="Times New Roman" panose="02020603050405020304" pitchFamily="18" charset="0"/>
              </a:rPr>
              <a:t>Presidente</a:t>
            </a:r>
            <a:r>
              <a:rPr lang="it-IT" dirty="0">
                <a:latin typeface="Times New Roman" panose="02020603050405020304" pitchFamily="18" charset="0"/>
                <a:cs typeface="Times New Roman" panose="02020603050405020304" pitchFamily="18" charset="0"/>
              </a:rPr>
              <a:t> </a:t>
            </a:r>
            <a:r>
              <a:rPr lang="it-IT" i="1" dirty="0">
                <a:latin typeface="Times New Roman" panose="02020603050405020304" pitchFamily="18" charset="0"/>
                <a:cs typeface="Times New Roman" panose="02020603050405020304" pitchFamily="18" charset="0"/>
              </a:rPr>
              <a:t>del Consiglio Europeo </a:t>
            </a:r>
            <a:r>
              <a:rPr lang="it-IT" dirty="0">
                <a:latin typeface="Times New Roman" panose="02020603050405020304" pitchFamily="18" charset="0"/>
                <a:cs typeface="Times New Roman" panose="02020603050405020304" pitchFamily="18" charset="0"/>
              </a:rPr>
              <a:t>e di </a:t>
            </a:r>
            <a:r>
              <a:rPr lang="it-IT" i="1" dirty="0">
                <a:latin typeface="Times New Roman" panose="02020603050405020304" pitchFamily="18" charset="0"/>
                <a:cs typeface="Times New Roman" panose="02020603050405020304" pitchFamily="18" charset="0"/>
              </a:rPr>
              <a:t>Alto Rappresentante per la Politica Estera e di Sicurezza comune</a:t>
            </a:r>
          </a:p>
          <a:p>
            <a:r>
              <a:rPr lang="it-IT" dirty="0">
                <a:latin typeface="Times New Roman" panose="02020603050405020304" pitchFamily="18" charset="0"/>
                <a:cs typeface="Times New Roman" panose="02020603050405020304" pitchFamily="18" charset="0"/>
              </a:rPr>
              <a:t>Estensione della possibilità di decisioni a maggioranza qualificata (principio della «doppia maggioranza» di popolazione e Stati)</a:t>
            </a:r>
          </a:p>
          <a:p>
            <a:r>
              <a:rPr lang="it-IT" dirty="0">
                <a:latin typeface="Times New Roman" panose="02020603050405020304" pitchFamily="18" charset="0"/>
                <a:cs typeface="Times New Roman" panose="02020603050405020304" pitchFamily="18" charset="0"/>
              </a:rPr>
              <a:t>Possibilità per i cittadini europei di rivolgersi alla Commissione </a:t>
            </a:r>
            <a:r>
              <a:rPr lang="it-IT" sz="2200" dirty="0">
                <a:latin typeface="Times New Roman" panose="02020603050405020304" pitchFamily="18" charset="0"/>
                <a:cs typeface="Times New Roman" panose="02020603050405020304" pitchFamily="18" charset="0"/>
              </a:rPr>
              <a:t>(1 ml di firme)</a:t>
            </a:r>
          </a:p>
          <a:p>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555716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endParaRPr lang="it-IT" sz="3600" dirty="0">
              <a:solidFill>
                <a:srgbClr val="FF0000"/>
              </a:solidFill>
              <a:latin typeface="Times New Roman" pitchFamily="18" charset="0"/>
              <a:cs typeface="Times New Roman" pitchFamily="18" charset="0"/>
            </a:endParaRPr>
          </a:p>
        </p:txBody>
      </p:sp>
      <p:sp>
        <p:nvSpPr>
          <p:cNvPr id="3" name="Segnaposto contenuto 2"/>
          <p:cNvSpPr>
            <a:spLocks noGrp="1"/>
          </p:cNvSpPr>
          <p:nvPr>
            <p:ph idx="1"/>
          </p:nvPr>
        </p:nvSpPr>
        <p:spPr/>
        <p:txBody>
          <a:bodyPr>
            <a:normAutofit fontScale="70000" lnSpcReduction="20000"/>
          </a:bodyPr>
          <a:lstStyle/>
          <a:p>
            <a:pPr lvl="4"/>
            <a:endParaRPr lang="it-IT" sz="1200" dirty="0">
              <a:latin typeface="Times New Roman" pitchFamily="18" charset="0"/>
              <a:cs typeface="Times New Roman" pitchFamily="18" charset="0"/>
            </a:endParaRPr>
          </a:p>
          <a:p>
            <a:pPr marL="82296" indent="0">
              <a:buNone/>
            </a:pPr>
            <a:r>
              <a:rPr lang="it-IT" sz="2400" dirty="0">
                <a:latin typeface="Times New Roman" pitchFamily="18" charset="0"/>
                <a:cs typeface="Times New Roman" pitchFamily="18" charset="0"/>
              </a:rPr>
              <a:t>			</a:t>
            </a:r>
            <a:r>
              <a:rPr lang="it-IT" sz="2400" b="1" dirty="0">
                <a:latin typeface="Times New Roman" pitchFamily="18" charset="0"/>
                <a:cs typeface="Times New Roman" pitchFamily="18" charset="0"/>
              </a:rPr>
              <a:t>2004			2017</a:t>
            </a:r>
            <a:endParaRPr lang="it-IT" sz="2400" dirty="0">
              <a:latin typeface="Times New Roman" pitchFamily="18" charset="0"/>
              <a:cs typeface="Times New Roman" pitchFamily="18" charset="0"/>
            </a:endParaRPr>
          </a:p>
          <a:p>
            <a:r>
              <a:rPr lang="it-IT" sz="2400" dirty="0">
                <a:latin typeface="Times New Roman" pitchFamily="18" charset="0"/>
                <a:cs typeface="Times New Roman" pitchFamily="18" charset="0"/>
              </a:rPr>
              <a:t>USA			28%			15,2%</a:t>
            </a:r>
          </a:p>
          <a:p>
            <a:r>
              <a:rPr lang="it-IT" sz="2400" dirty="0">
                <a:solidFill>
                  <a:srgbClr val="FF0000"/>
                </a:solidFill>
                <a:latin typeface="Times New Roman" pitchFamily="18" charset="0"/>
                <a:cs typeface="Times New Roman" pitchFamily="18" charset="0"/>
              </a:rPr>
              <a:t>UE – 27		26%			15,7%</a:t>
            </a:r>
          </a:p>
          <a:p>
            <a:r>
              <a:rPr lang="it-IT" sz="2400" dirty="0">
                <a:latin typeface="Times New Roman" pitchFamily="18" charset="0"/>
                <a:cs typeface="Times New Roman" pitchFamily="18" charset="0"/>
              </a:rPr>
              <a:t>Giappone		11%			4,2%</a:t>
            </a:r>
          </a:p>
          <a:p>
            <a:r>
              <a:rPr lang="it-IT" sz="2400" dirty="0">
                <a:solidFill>
                  <a:srgbClr val="002060"/>
                </a:solidFill>
                <a:latin typeface="Times New Roman" pitchFamily="18" charset="0"/>
                <a:cs typeface="Times New Roman" pitchFamily="18" charset="0"/>
              </a:rPr>
              <a:t>Gran Bretagna		5%			2,3%</a:t>
            </a:r>
          </a:p>
          <a:p>
            <a:r>
              <a:rPr lang="it-IT" sz="2400" dirty="0">
                <a:latin typeface="Times New Roman" pitchFamily="18" charset="0"/>
                <a:cs typeface="Times New Roman" pitchFamily="18" charset="0"/>
              </a:rPr>
              <a:t>Cina			5%			18,2%</a:t>
            </a:r>
          </a:p>
          <a:p>
            <a:r>
              <a:rPr lang="it-IT" sz="2400" dirty="0">
                <a:latin typeface="Times New Roman" pitchFamily="18" charset="0"/>
                <a:cs typeface="Times New Roman" pitchFamily="18" charset="0"/>
              </a:rPr>
              <a:t>Messico		2%			1,9%</a:t>
            </a:r>
          </a:p>
          <a:p>
            <a:r>
              <a:rPr lang="it-IT" sz="2400" dirty="0">
                <a:latin typeface="Times New Roman" pitchFamily="18" charset="0"/>
                <a:cs typeface="Times New Roman" pitchFamily="18" charset="0"/>
              </a:rPr>
              <a:t>Canada			2%			1,4%</a:t>
            </a:r>
          </a:p>
          <a:p>
            <a:r>
              <a:rPr lang="it-IT" sz="2400" dirty="0">
                <a:latin typeface="Times New Roman" pitchFamily="18" charset="0"/>
                <a:cs typeface="Times New Roman" pitchFamily="18" charset="0"/>
              </a:rPr>
              <a:t>India			&lt;2%			7,4%</a:t>
            </a:r>
          </a:p>
          <a:p>
            <a:r>
              <a:rPr lang="it-IT" sz="2400" dirty="0">
                <a:latin typeface="Times New Roman" pitchFamily="18" charset="0"/>
                <a:cs typeface="Times New Roman" pitchFamily="18" charset="0"/>
              </a:rPr>
              <a:t>Brasile			&lt;2%			2,5%</a:t>
            </a:r>
          </a:p>
          <a:p>
            <a:r>
              <a:rPr lang="it-IT" sz="2400" dirty="0">
                <a:latin typeface="Times New Roman" pitchFamily="18" charset="0"/>
                <a:cs typeface="Times New Roman" pitchFamily="18" charset="0"/>
              </a:rPr>
              <a:t>Russia			</a:t>
            </a:r>
            <a:r>
              <a:rPr lang="it-IT" sz="2400" dirty="0" err="1">
                <a:latin typeface="Times New Roman" pitchFamily="18" charset="0"/>
                <a:cs typeface="Times New Roman" pitchFamily="18" charset="0"/>
              </a:rPr>
              <a:t>n.d.</a:t>
            </a:r>
            <a:r>
              <a:rPr lang="it-IT" sz="2400" dirty="0">
                <a:latin typeface="Times New Roman" pitchFamily="18" charset="0"/>
                <a:cs typeface="Times New Roman" pitchFamily="18" charset="0"/>
              </a:rPr>
              <a:t>			3,1%</a:t>
            </a:r>
          </a:p>
          <a:p>
            <a:r>
              <a:rPr lang="it-IT" sz="2400" dirty="0">
                <a:latin typeface="Times New Roman" pitchFamily="18" charset="0"/>
                <a:cs typeface="Times New Roman" pitchFamily="18" charset="0"/>
              </a:rPr>
              <a:t>Indonesia		</a:t>
            </a:r>
            <a:r>
              <a:rPr lang="it-IT" sz="2400" dirty="0" err="1">
                <a:latin typeface="Times New Roman" pitchFamily="18" charset="0"/>
                <a:cs typeface="Times New Roman" pitchFamily="18" charset="0"/>
              </a:rPr>
              <a:t>n.d.</a:t>
            </a:r>
            <a:r>
              <a:rPr lang="it-IT" sz="2400" dirty="0">
                <a:latin typeface="Times New Roman" pitchFamily="18" charset="0"/>
                <a:cs typeface="Times New Roman" pitchFamily="18" charset="0"/>
              </a:rPr>
              <a:t>			2,5%</a:t>
            </a:r>
          </a:p>
          <a:p>
            <a:r>
              <a:rPr lang="it-IT" sz="2400" dirty="0">
                <a:latin typeface="Times New Roman" pitchFamily="18" charset="0"/>
                <a:cs typeface="Times New Roman" pitchFamily="18" charset="0"/>
              </a:rPr>
              <a:t>Resto del Mondo		18%			25,6%</a:t>
            </a:r>
          </a:p>
        </p:txBody>
      </p:sp>
      <p:sp>
        <p:nvSpPr>
          <p:cNvPr id="4" name="Titolo 1"/>
          <p:cNvSpPr txBox="1">
            <a:spLocks/>
          </p:cNvSpPr>
          <p:nvPr/>
        </p:nvSpPr>
        <p:spPr>
          <a:xfrm>
            <a:off x="2959608" y="302941"/>
            <a:ext cx="7498080" cy="1143000"/>
          </a:xfrm>
          <a:prstGeom prst="rect">
            <a:avLst/>
          </a:prstGeom>
        </p:spPr>
        <p:txBody>
          <a:bodyPr anchor="ctr">
            <a:norm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it-IT" sz="3600" dirty="0">
                <a:solidFill>
                  <a:srgbClr val="FF0000"/>
                </a:solidFill>
                <a:latin typeface="Times New Roman" pitchFamily="18" charset="0"/>
                <a:cs typeface="Times New Roman" pitchFamily="18" charset="0"/>
              </a:rPr>
              <a:t>Quote % nel </a:t>
            </a:r>
            <a:r>
              <a:rPr lang="it-IT" sz="3200" dirty="0">
                <a:solidFill>
                  <a:srgbClr val="FF0000"/>
                </a:solidFill>
                <a:latin typeface="Times New Roman" pitchFamily="18" charset="0"/>
                <a:cs typeface="Times New Roman" pitchFamily="18" charset="0"/>
              </a:rPr>
              <a:t>PIL</a:t>
            </a:r>
            <a:r>
              <a:rPr lang="it-IT" sz="3600" dirty="0">
                <a:solidFill>
                  <a:srgbClr val="FF0000"/>
                </a:solidFill>
                <a:latin typeface="Times New Roman" pitchFamily="18" charset="0"/>
                <a:cs typeface="Times New Roman" pitchFamily="18" charset="0"/>
              </a:rPr>
              <a:t> mondiale</a:t>
            </a:r>
          </a:p>
        </p:txBody>
      </p:sp>
    </p:spTree>
    <p:extLst>
      <p:ext uri="{BB962C8B-B14F-4D97-AF65-F5344CB8AC3E}">
        <p14:creationId xmlns:p14="http://schemas.microsoft.com/office/powerpoint/2010/main" xmlns="" val="1610180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a:solidFill>
                  <a:srgbClr val="FF0000"/>
                </a:solidFill>
                <a:latin typeface="Times New Roman" pitchFamily="18" charset="0"/>
                <a:cs typeface="Times New Roman" pitchFamily="18" charset="0"/>
              </a:rPr>
              <a:t>Proiezione PIL al 2030</a:t>
            </a:r>
          </a:p>
        </p:txBody>
      </p:sp>
      <p:sp>
        <p:nvSpPr>
          <p:cNvPr id="3" name="Segnaposto contenuto 2"/>
          <p:cNvSpPr>
            <a:spLocks noGrp="1"/>
          </p:cNvSpPr>
          <p:nvPr>
            <p:ph idx="1"/>
          </p:nvPr>
        </p:nvSpPr>
        <p:spPr/>
        <p:txBody>
          <a:bodyPr>
            <a:normAutofit fontScale="62500" lnSpcReduction="20000"/>
          </a:bodyPr>
          <a:lstStyle/>
          <a:p>
            <a:r>
              <a:rPr lang="it-IT" sz="2400" dirty="0">
                <a:latin typeface="Times New Roman" pitchFamily="18" charset="0"/>
                <a:cs typeface="Times New Roman" pitchFamily="18" charset="0"/>
              </a:rPr>
              <a:t>Cina	</a:t>
            </a:r>
            <a:r>
              <a:rPr lang="it-IT" sz="2400" b="1" dirty="0">
                <a:latin typeface="Times New Roman" pitchFamily="18" charset="0"/>
                <a:cs typeface="Times New Roman" pitchFamily="18" charset="0"/>
              </a:rPr>
              <a:t>		</a:t>
            </a:r>
            <a:r>
              <a:rPr lang="it-IT" sz="2400" dirty="0">
                <a:latin typeface="Times New Roman" pitchFamily="18" charset="0"/>
                <a:cs typeface="Times New Roman" pitchFamily="18" charset="0"/>
              </a:rPr>
              <a:t>38,0 </a:t>
            </a:r>
            <a:r>
              <a:rPr lang="it-IT" sz="2400" dirty="0" err="1">
                <a:latin typeface="Times New Roman" pitchFamily="18" charset="0"/>
                <a:cs typeface="Times New Roman" pitchFamily="18" charset="0"/>
              </a:rPr>
              <a:t>mld</a:t>
            </a:r>
            <a:r>
              <a:rPr lang="it-IT" sz="2400" dirty="0">
                <a:latin typeface="Times New Roman" pitchFamily="18" charset="0"/>
                <a:cs typeface="Times New Roman" pitchFamily="18" charset="0"/>
              </a:rPr>
              <a:t> $	</a:t>
            </a:r>
          </a:p>
          <a:p>
            <a:r>
              <a:rPr lang="it-IT" sz="2400" dirty="0">
                <a:latin typeface="Times New Roman" pitchFamily="18" charset="0"/>
                <a:cs typeface="Times New Roman" pitchFamily="18" charset="0"/>
              </a:rPr>
              <a:t>Stati Uniti		23,5 </a:t>
            </a:r>
            <a:r>
              <a:rPr lang="it-IT" sz="2400" dirty="0" err="1">
                <a:latin typeface="Times New Roman" pitchFamily="18" charset="0"/>
                <a:cs typeface="Times New Roman" pitchFamily="18" charset="0"/>
              </a:rPr>
              <a:t>mld</a:t>
            </a:r>
            <a:r>
              <a:rPr lang="it-IT" sz="2400" dirty="0">
                <a:latin typeface="Times New Roman" pitchFamily="18" charset="0"/>
                <a:cs typeface="Times New Roman" pitchFamily="18" charset="0"/>
              </a:rPr>
              <a:t> $</a:t>
            </a:r>
          </a:p>
          <a:p>
            <a:pPr lvl="1"/>
            <a:r>
              <a:rPr lang="it-IT" sz="2000" dirty="0">
                <a:latin typeface="Times New Roman" pitchFamily="18" charset="0"/>
                <a:cs typeface="Times New Roman" pitchFamily="18" charset="0"/>
              </a:rPr>
              <a:t>(</a:t>
            </a:r>
            <a:r>
              <a:rPr lang="it-IT" sz="2000" i="1" dirty="0">
                <a:latin typeface="Times New Roman" pitchFamily="18" charset="0"/>
                <a:cs typeface="Times New Roman" pitchFamily="18" charset="0"/>
              </a:rPr>
              <a:t>USA + Cina = 61,5 </a:t>
            </a:r>
            <a:r>
              <a:rPr lang="it-IT" sz="2000" i="1" dirty="0" err="1">
                <a:latin typeface="Times New Roman" pitchFamily="18" charset="0"/>
                <a:cs typeface="Times New Roman" pitchFamily="18" charset="0"/>
              </a:rPr>
              <a:t>mld</a:t>
            </a:r>
            <a:r>
              <a:rPr lang="it-IT" sz="2000" i="1" dirty="0">
                <a:latin typeface="Times New Roman" pitchFamily="18" charset="0"/>
                <a:cs typeface="Times New Roman" pitchFamily="18" charset="0"/>
              </a:rPr>
              <a:t> $)</a:t>
            </a:r>
            <a:endParaRPr lang="it-IT" sz="2000" dirty="0">
              <a:latin typeface="Times New Roman" pitchFamily="18" charset="0"/>
              <a:cs typeface="Times New Roman" pitchFamily="18" charset="0"/>
            </a:endParaRPr>
          </a:p>
          <a:p>
            <a:r>
              <a:rPr lang="it-IT" sz="2400" dirty="0">
                <a:latin typeface="Times New Roman" pitchFamily="18" charset="0"/>
                <a:cs typeface="Times New Roman" pitchFamily="18" charset="0"/>
              </a:rPr>
              <a:t>India</a:t>
            </a:r>
            <a:r>
              <a:rPr lang="it-IT" sz="2400" b="1" dirty="0">
                <a:latin typeface="Times New Roman" pitchFamily="18" charset="0"/>
                <a:cs typeface="Times New Roman" pitchFamily="18" charset="0"/>
              </a:rPr>
              <a:t>			</a:t>
            </a:r>
            <a:r>
              <a:rPr lang="it-IT" sz="2400" dirty="0">
                <a:latin typeface="Times New Roman" pitchFamily="18" charset="0"/>
                <a:cs typeface="Times New Roman" pitchFamily="18" charset="0"/>
              </a:rPr>
              <a:t>19,5 </a:t>
            </a:r>
            <a:r>
              <a:rPr lang="it-IT" sz="2400" dirty="0" err="1">
                <a:latin typeface="Times New Roman" pitchFamily="18" charset="0"/>
                <a:cs typeface="Times New Roman" pitchFamily="18" charset="0"/>
              </a:rPr>
              <a:t>mld</a:t>
            </a:r>
            <a:r>
              <a:rPr lang="it-IT" sz="2400" dirty="0">
                <a:latin typeface="Times New Roman" pitchFamily="18" charset="0"/>
                <a:cs typeface="Times New Roman" pitchFamily="18" charset="0"/>
              </a:rPr>
              <a:t> $</a:t>
            </a:r>
          </a:p>
          <a:p>
            <a:r>
              <a:rPr lang="it-IT" sz="2400" dirty="0">
                <a:latin typeface="Times New Roman" pitchFamily="18" charset="0"/>
                <a:cs typeface="Times New Roman" pitchFamily="18" charset="0"/>
              </a:rPr>
              <a:t>Giappone		5,6 </a:t>
            </a:r>
            <a:r>
              <a:rPr lang="it-IT" sz="2400" dirty="0" err="1">
                <a:latin typeface="Times New Roman" pitchFamily="18" charset="0"/>
                <a:cs typeface="Times New Roman" pitchFamily="18" charset="0"/>
              </a:rPr>
              <a:t>mld</a:t>
            </a:r>
            <a:r>
              <a:rPr lang="it-IT" sz="2400" dirty="0">
                <a:latin typeface="Times New Roman" pitchFamily="18" charset="0"/>
                <a:cs typeface="Times New Roman" pitchFamily="18" charset="0"/>
              </a:rPr>
              <a:t> $</a:t>
            </a:r>
          </a:p>
          <a:p>
            <a:r>
              <a:rPr lang="it-IT" sz="2400" dirty="0">
                <a:latin typeface="Times New Roman" pitchFamily="18" charset="0"/>
                <a:cs typeface="Times New Roman" pitchFamily="18" charset="0"/>
              </a:rPr>
              <a:t>Indonesia		5,4 </a:t>
            </a:r>
            <a:r>
              <a:rPr lang="it-IT" sz="2400" dirty="0" err="1">
                <a:latin typeface="Times New Roman" pitchFamily="18" charset="0"/>
                <a:cs typeface="Times New Roman" pitchFamily="18" charset="0"/>
              </a:rPr>
              <a:t>mld</a:t>
            </a:r>
            <a:r>
              <a:rPr lang="it-IT" sz="2400" dirty="0">
                <a:latin typeface="Times New Roman" pitchFamily="18" charset="0"/>
                <a:cs typeface="Times New Roman" pitchFamily="18" charset="0"/>
              </a:rPr>
              <a:t> $</a:t>
            </a:r>
          </a:p>
          <a:p>
            <a:r>
              <a:rPr lang="it-IT" sz="2400" dirty="0">
                <a:latin typeface="Times New Roman" pitchFamily="18" charset="0"/>
                <a:cs typeface="Times New Roman" pitchFamily="18" charset="0"/>
              </a:rPr>
              <a:t>Russia			4,7 </a:t>
            </a:r>
            <a:r>
              <a:rPr lang="it-IT" sz="2400" dirty="0" err="1">
                <a:latin typeface="Times New Roman" pitchFamily="18" charset="0"/>
                <a:cs typeface="Times New Roman" pitchFamily="18" charset="0"/>
              </a:rPr>
              <a:t>mld</a:t>
            </a:r>
            <a:r>
              <a:rPr lang="it-IT" sz="2400" dirty="0">
                <a:latin typeface="Times New Roman" pitchFamily="18" charset="0"/>
                <a:cs typeface="Times New Roman" pitchFamily="18" charset="0"/>
              </a:rPr>
              <a:t> $</a:t>
            </a:r>
          </a:p>
          <a:p>
            <a:r>
              <a:rPr lang="it-IT" sz="2400" dirty="0">
                <a:solidFill>
                  <a:srgbClr val="0070C0"/>
                </a:solidFill>
                <a:latin typeface="Times New Roman" pitchFamily="18" charset="0"/>
                <a:cs typeface="Times New Roman" pitchFamily="18" charset="0"/>
              </a:rPr>
              <a:t>Germania</a:t>
            </a:r>
            <a:r>
              <a:rPr lang="it-IT" sz="2400" dirty="0">
                <a:latin typeface="Times New Roman" pitchFamily="18" charset="0"/>
                <a:cs typeface="Times New Roman" pitchFamily="18" charset="0"/>
              </a:rPr>
              <a:t>		</a:t>
            </a:r>
            <a:r>
              <a:rPr lang="it-IT" sz="2400" dirty="0">
                <a:solidFill>
                  <a:srgbClr val="0070C0"/>
                </a:solidFill>
                <a:latin typeface="Times New Roman" pitchFamily="18" charset="0"/>
                <a:cs typeface="Times New Roman" pitchFamily="18" charset="0"/>
              </a:rPr>
              <a:t>4,7 </a:t>
            </a:r>
            <a:r>
              <a:rPr lang="it-IT" sz="2400" dirty="0" err="1">
                <a:solidFill>
                  <a:srgbClr val="0070C0"/>
                </a:solidFill>
                <a:latin typeface="Times New Roman" pitchFamily="18" charset="0"/>
                <a:cs typeface="Times New Roman" pitchFamily="18" charset="0"/>
              </a:rPr>
              <a:t>mld</a:t>
            </a:r>
            <a:r>
              <a:rPr lang="it-IT" sz="2400" dirty="0">
                <a:solidFill>
                  <a:srgbClr val="0070C0"/>
                </a:solidFill>
                <a:latin typeface="Times New Roman" pitchFamily="18" charset="0"/>
                <a:cs typeface="Times New Roman" pitchFamily="18" charset="0"/>
              </a:rPr>
              <a:t> $</a:t>
            </a:r>
          </a:p>
          <a:p>
            <a:r>
              <a:rPr lang="it-IT" sz="2400" dirty="0">
                <a:latin typeface="Times New Roman" pitchFamily="18" charset="0"/>
                <a:cs typeface="Times New Roman" pitchFamily="18" charset="0"/>
              </a:rPr>
              <a:t>Brasile			4,4 </a:t>
            </a:r>
            <a:r>
              <a:rPr lang="it-IT" sz="2400" dirty="0" err="1">
                <a:latin typeface="Times New Roman" pitchFamily="18" charset="0"/>
                <a:cs typeface="Times New Roman" pitchFamily="18" charset="0"/>
              </a:rPr>
              <a:t>mld</a:t>
            </a:r>
            <a:r>
              <a:rPr lang="it-IT" sz="2400" dirty="0">
                <a:latin typeface="Times New Roman" pitchFamily="18" charset="0"/>
                <a:cs typeface="Times New Roman" pitchFamily="18" charset="0"/>
              </a:rPr>
              <a:t> $</a:t>
            </a:r>
          </a:p>
          <a:p>
            <a:r>
              <a:rPr lang="it-IT" sz="2400" dirty="0">
                <a:latin typeface="Times New Roman" pitchFamily="18" charset="0"/>
                <a:cs typeface="Times New Roman" pitchFamily="18" charset="0"/>
              </a:rPr>
              <a:t>Messico			3,7 </a:t>
            </a:r>
            <a:r>
              <a:rPr lang="it-IT" sz="2400" dirty="0" err="1">
                <a:latin typeface="Times New Roman" pitchFamily="18" charset="0"/>
                <a:cs typeface="Times New Roman" pitchFamily="18" charset="0"/>
              </a:rPr>
              <a:t>mld</a:t>
            </a:r>
            <a:r>
              <a:rPr lang="it-IT" sz="2400" dirty="0">
                <a:latin typeface="Times New Roman" pitchFamily="18" charset="0"/>
                <a:cs typeface="Times New Roman" pitchFamily="18" charset="0"/>
              </a:rPr>
              <a:t> $</a:t>
            </a:r>
          </a:p>
          <a:p>
            <a:r>
              <a:rPr lang="it-IT" sz="2400" dirty="0">
                <a:solidFill>
                  <a:srgbClr val="0070C0"/>
                </a:solidFill>
                <a:latin typeface="Times New Roman" pitchFamily="18" charset="0"/>
                <a:cs typeface="Times New Roman" pitchFamily="18" charset="0"/>
              </a:rPr>
              <a:t>Gran Bretagna</a:t>
            </a:r>
            <a:r>
              <a:rPr lang="it-IT" sz="2400" dirty="0">
                <a:latin typeface="Times New Roman" pitchFamily="18" charset="0"/>
                <a:cs typeface="Times New Roman" pitchFamily="18" charset="0"/>
              </a:rPr>
              <a:t>		</a:t>
            </a:r>
            <a:r>
              <a:rPr lang="it-IT" sz="2400" dirty="0">
                <a:solidFill>
                  <a:srgbClr val="0070C0"/>
                </a:solidFill>
                <a:latin typeface="Times New Roman" pitchFamily="18" charset="0"/>
                <a:cs typeface="Times New Roman" pitchFamily="18" charset="0"/>
              </a:rPr>
              <a:t>3,6 </a:t>
            </a:r>
            <a:r>
              <a:rPr lang="it-IT" sz="2400" dirty="0" err="1">
                <a:solidFill>
                  <a:srgbClr val="0070C0"/>
                </a:solidFill>
                <a:latin typeface="Times New Roman" pitchFamily="18" charset="0"/>
                <a:cs typeface="Times New Roman" pitchFamily="18" charset="0"/>
              </a:rPr>
              <a:t>mld</a:t>
            </a:r>
            <a:r>
              <a:rPr lang="it-IT" sz="2400" dirty="0">
                <a:solidFill>
                  <a:srgbClr val="0070C0"/>
                </a:solidFill>
                <a:latin typeface="Times New Roman" pitchFamily="18" charset="0"/>
                <a:cs typeface="Times New Roman" pitchFamily="18" charset="0"/>
              </a:rPr>
              <a:t> $</a:t>
            </a:r>
          </a:p>
          <a:p>
            <a:r>
              <a:rPr lang="it-IT" sz="2400" dirty="0">
                <a:solidFill>
                  <a:srgbClr val="0070C0"/>
                </a:solidFill>
                <a:latin typeface="Times New Roman" pitchFamily="18" charset="0"/>
                <a:cs typeface="Times New Roman" pitchFamily="18" charset="0"/>
              </a:rPr>
              <a:t>Francia</a:t>
            </a:r>
            <a:r>
              <a:rPr lang="it-IT" sz="2400" dirty="0">
                <a:latin typeface="Times New Roman" pitchFamily="18" charset="0"/>
                <a:cs typeface="Times New Roman" pitchFamily="18" charset="0"/>
              </a:rPr>
              <a:t>			</a:t>
            </a:r>
            <a:r>
              <a:rPr lang="it-IT" sz="2400" dirty="0">
                <a:solidFill>
                  <a:srgbClr val="0070C0"/>
                </a:solidFill>
                <a:latin typeface="Times New Roman" pitchFamily="18" charset="0"/>
                <a:cs typeface="Times New Roman" pitchFamily="18" charset="0"/>
              </a:rPr>
              <a:t>3,4 </a:t>
            </a:r>
            <a:r>
              <a:rPr lang="it-IT" sz="2400" dirty="0" err="1">
                <a:solidFill>
                  <a:srgbClr val="0070C0"/>
                </a:solidFill>
                <a:latin typeface="Times New Roman" pitchFamily="18" charset="0"/>
                <a:cs typeface="Times New Roman" pitchFamily="18" charset="0"/>
              </a:rPr>
              <a:t>mld</a:t>
            </a:r>
            <a:r>
              <a:rPr lang="it-IT" sz="2400" dirty="0">
                <a:solidFill>
                  <a:srgbClr val="0070C0"/>
                </a:solidFill>
                <a:latin typeface="Times New Roman" pitchFamily="18" charset="0"/>
                <a:cs typeface="Times New Roman" pitchFamily="18" charset="0"/>
              </a:rPr>
              <a:t> $</a:t>
            </a:r>
          </a:p>
          <a:p>
            <a:r>
              <a:rPr lang="it-IT" sz="2400" dirty="0">
                <a:latin typeface="Times New Roman" pitchFamily="18" charset="0"/>
                <a:cs typeface="Times New Roman" pitchFamily="18" charset="0"/>
              </a:rPr>
              <a:t>Turchia			3,0 </a:t>
            </a:r>
            <a:r>
              <a:rPr lang="it-IT" sz="2400" dirty="0" err="1">
                <a:latin typeface="Times New Roman" pitchFamily="18" charset="0"/>
                <a:cs typeface="Times New Roman" pitchFamily="18" charset="0"/>
              </a:rPr>
              <a:t>mld</a:t>
            </a:r>
            <a:r>
              <a:rPr lang="it-IT" sz="2400" dirty="0">
                <a:latin typeface="Times New Roman" pitchFamily="18" charset="0"/>
                <a:cs typeface="Times New Roman" pitchFamily="18" charset="0"/>
              </a:rPr>
              <a:t> $</a:t>
            </a:r>
          </a:p>
          <a:p>
            <a:r>
              <a:rPr lang="it-IT" sz="2400" dirty="0">
                <a:latin typeface="Times New Roman" pitchFamily="18" charset="0"/>
                <a:cs typeface="Times New Roman" pitchFamily="18" charset="0"/>
              </a:rPr>
              <a:t>Arabia Saudita		2,8 </a:t>
            </a:r>
            <a:r>
              <a:rPr lang="it-IT" sz="2400" dirty="0" err="1">
                <a:latin typeface="Times New Roman" pitchFamily="18" charset="0"/>
                <a:cs typeface="Times New Roman" pitchFamily="18" charset="0"/>
              </a:rPr>
              <a:t>mld</a:t>
            </a:r>
            <a:r>
              <a:rPr lang="it-IT" sz="2400" dirty="0">
                <a:latin typeface="Times New Roman" pitchFamily="18" charset="0"/>
                <a:cs typeface="Times New Roman" pitchFamily="18" charset="0"/>
              </a:rPr>
              <a:t> $</a:t>
            </a:r>
          </a:p>
          <a:p>
            <a:pPr lvl="1"/>
            <a:r>
              <a:rPr lang="it-IT" sz="1600" i="1" dirty="0">
                <a:latin typeface="Times New Roman" pitchFamily="18" charset="0"/>
                <a:cs typeface="Times New Roman" pitchFamily="18" charset="0"/>
              </a:rPr>
              <a:t>(altri Stati con PIL&gt;2,0 </a:t>
            </a:r>
            <a:r>
              <a:rPr lang="it-IT" sz="1600" i="1" dirty="0" err="1">
                <a:latin typeface="Times New Roman" pitchFamily="18" charset="0"/>
                <a:cs typeface="Times New Roman" pitchFamily="18" charset="0"/>
              </a:rPr>
              <a:t>mld</a:t>
            </a:r>
            <a:r>
              <a:rPr lang="it-IT" sz="1600" i="1" dirty="0">
                <a:latin typeface="Times New Roman" pitchFamily="18" charset="0"/>
                <a:cs typeface="Times New Roman" pitchFamily="18" charset="0"/>
              </a:rPr>
              <a:t> $ : Corea Sud, </a:t>
            </a:r>
            <a:r>
              <a:rPr lang="it-IT" sz="1600" i="1" dirty="0">
                <a:solidFill>
                  <a:srgbClr val="0070C0"/>
                </a:solidFill>
                <a:latin typeface="Times New Roman" pitchFamily="18" charset="0"/>
                <a:cs typeface="Times New Roman" pitchFamily="18" charset="0"/>
              </a:rPr>
              <a:t>Italia</a:t>
            </a:r>
            <a:r>
              <a:rPr lang="it-IT" sz="1600" i="1" dirty="0">
                <a:latin typeface="Times New Roman" pitchFamily="18" charset="0"/>
                <a:cs typeface="Times New Roman" pitchFamily="18" charset="0"/>
              </a:rPr>
              <a:t>, Iran, </a:t>
            </a:r>
            <a:r>
              <a:rPr lang="it-IT" sz="1600" i="1" dirty="0">
                <a:solidFill>
                  <a:srgbClr val="0070C0"/>
                </a:solidFill>
                <a:latin typeface="Times New Roman" pitchFamily="18" charset="0"/>
                <a:cs typeface="Times New Roman" pitchFamily="18" charset="0"/>
              </a:rPr>
              <a:t>Spagna</a:t>
            </a:r>
            <a:r>
              <a:rPr lang="it-IT" sz="1600" i="1" dirty="0">
                <a:latin typeface="Times New Roman" pitchFamily="18" charset="0"/>
                <a:cs typeface="Times New Roman" pitchFamily="18" charset="0"/>
              </a:rPr>
              <a:t>, Canada, Egitto = 13,9 </a:t>
            </a:r>
            <a:r>
              <a:rPr lang="it-IT" sz="1600" i="1" dirty="0" err="1">
                <a:latin typeface="Times New Roman" pitchFamily="18" charset="0"/>
                <a:cs typeface="Times New Roman" pitchFamily="18" charset="0"/>
              </a:rPr>
              <a:t>mld</a:t>
            </a:r>
            <a:r>
              <a:rPr lang="it-IT" sz="1600" i="1" dirty="0">
                <a:latin typeface="Times New Roman" pitchFamily="18" charset="0"/>
                <a:cs typeface="Times New Roman" pitchFamily="18" charset="0"/>
              </a:rPr>
              <a:t> $)</a:t>
            </a:r>
          </a:p>
        </p:txBody>
      </p:sp>
    </p:spTree>
    <p:extLst>
      <p:ext uri="{BB962C8B-B14F-4D97-AF65-F5344CB8AC3E}">
        <p14:creationId xmlns:p14="http://schemas.microsoft.com/office/powerpoint/2010/main" xmlns="" val="2576399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a:solidFill>
                  <a:srgbClr val="FF0000"/>
                </a:solidFill>
                <a:latin typeface="Times New Roman" panose="02020603050405020304" pitchFamily="18" charset="0"/>
                <a:cs typeface="Times New Roman" panose="02020603050405020304" pitchFamily="18" charset="0"/>
              </a:rPr>
              <a:t>Le crisi d’Europa</a:t>
            </a:r>
          </a:p>
        </p:txBody>
      </p:sp>
      <p:sp>
        <p:nvSpPr>
          <p:cNvPr id="3" name="Segnaposto contenuto 2"/>
          <p:cNvSpPr>
            <a:spLocks noGrp="1"/>
          </p:cNvSpPr>
          <p:nvPr>
            <p:ph idx="1"/>
          </p:nvPr>
        </p:nvSpPr>
        <p:spPr/>
        <p:txBody>
          <a:bodyPr>
            <a:normAutofit fontScale="92500" lnSpcReduction="20000"/>
          </a:bodyPr>
          <a:lstStyle/>
          <a:p>
            <a:r>
              <a:rPr lang="it-IT" i="1" dirty="0">
                <a:latin typeface="Times New Roman" panose="02020603050405020304" pitchFamily="18" charset="0"/>
                <a:cs typeface="Times New Roman" panose="02020603050405020304" pitchFamily="18" charset="0"/>
              </a:rPr>
              <a:t>L’Unione Europea rischia di implodere per l’effetto convergente di diverse crisi che non ha saputo affrontare con la dovuta efficacia</a:t>
            </a:r>
          </a:p>
          <a:p>
            <a:endParaRPr lang="it-IT" i="1" dirty="0">
              <a:latin typeface="Times New Roman" panose="02020603050405020304" pitchFamily="18" charset="0"/>
              <a:cs typeface="Times New Roman" panose="02020603050405020304" pitchFamily="18" charset="0"/>
            </a:endParaRPr>
          </a:p>
          <a:p>
            <a:pPr lvl="1"/>
            <a:r>
              <a:rPr lang="it-IT" dirty="0">
                <a:latin typeface="Times New Roman" panose="02020603050405020304" pitchFamily="18" charset="0"/>
                <a:cs typeface="Times New Roman" panose="02020603050405020304" pitchFamily="18" charset="0"/>
              </a:rPr>
              <a:t>Crisi economica (mancata convergenza, crescita disomogenea)</a:t>
            </a:r>
          </a:p>
          <a:p>
            <a:pPr lvl="1"/>
            <a:r>
              <a:rPr lang="it-IT" dirty="0">
                <a:latin typeface="Times New Roman" panose="02020603050405020304" pitchFamily="18" charset="0"/>
                <a:cs typeface="Times New Roman" panose="02020603050405020304" pitchFamily="18" charset="0"/>
              </a:rPr>
              <a:t>Crisi migratoria (crisi di solidarietà inter-statuale)</a:t>
            </a:r>
          </a:p>
          <a:p>
            <a:pPr lvl="1"/>
            <a:r>
              <a:rPr lang="it-IT" dirty="0">
                <a:latin typeface="Times New Roman" panose="02020603050405020304" pitchFamily="18" charset="0"/>
                <a:cs typeface="Times New Roman" panose="02020603050405020304" pitchFamily="18" charset="0"/>
              </a:rPr>
              <a:t>Crisi terroristica (crisi nei rapporti col mondo e la religione musulmani)</a:t>
            </a:r>
          </a:p>
          <a:p>
            <a:pPr lvl="1"/>
            <a:r>
              <a:rPr lang="it-IT" dirty="0">
                <a:latin typeface="Times New Roman" panose="02020603050405020304" pitchFamily="18" charset="0"/>
                <a:cs typeface="Times New Roman" panose="02020603050405020304" pitchFamily="18" charset="0"/>
              </a:rPr>
              <a:t>Crisi relazionale fra le sue Istituzioni e i suoi cittadini                                (meccanismo decisionale opaco, complesso, di difficile comprensione)</a:t>
            </a:r>
          </a:p>
          <a:p>
            <a:pPr lvl="1"/>
            <a:r>
              <a:rPr lang="it-IT" dirty="0">
                <a:latin typeface="Times New Roman" panose="02020603050405020304" pitchFamily="18" charset="0"/>
                <a:cs typeface="Times New Roman" panose="02020603050405020304" pitchFamily="18" charset="0"/>
              </a:rPr>
              <a:t>Crisi di leadership politica </a:t>
            </a:r>
            <a:r>
              <a:rPr lang="it-IT" i="1" dirty="0">
                <a:latin typeface="Times New Roman" panose="02020603050405020304" pitchFamily="18" charset="0"/>
                <a:cs typeface="Times New Roman" panose="02020603050405020304" pitchFamily="18" charset="0"/>
              </a:rPr>
              <a:t>(</a:t>
            </a:r>
            <a:r>
              <a:rPr lang="it-IT" i="1" dirty="0" err="1">
                <a:latin typeface="Times New Roman" panose="02020603050405020304" pitchFamily="18" charset="0"/>
                <a:cs typeface="Times New Roman" panose="02020603050405020304" pitchFamily="18" charset="0"/>
              </a:rPr>
              <a:t>leaderless</a:t>
            </a:r>
            <a:r>
              <a:rPr lang="it-IT" i="1" dirty="0">
                <a:latin typeface="Times New Roman" panose="02020603050405020304" pitchFamily="18" charset="0"/>
                <a:cs typeface="Times New Roman" panose="02020603050405020304" pitchFamily="18" charset="0"/>
              </a:rPr>
              <a:t>)</a:t>
            </a:r>
            <a:endParaRPr lang="it-IT" dirty="0">
              <a:latin typeface="Times New Roman" panose="02020603050405020304" pitchFamily="18" charset="0"/>
              <a:cs typeface="Times New Roman" panose="02020603050405020304" pitchFamily="18" charset="0"/>
            </a:endParaRPr>
          </a:p>
          <a:p>
            <a:pPr lvl="1"/>
            <a:r>
              <a:rPr lang="it-IT" dirty="0">
                <a:latin typeface="Times New Roman" panose="02020603050405020304" pitchFamily="18" charset="0"/>
                <a:cs typeface="Times New Roman" panose="02020603050405020304" pitchFamily="18" charset="0"/>
              </a:rPr>
              <a:t>Crisi territoriale (Nord vs. Sud; Est vs. Ovest)</a:t>
            </a:r>
          </a:p>
          <a:p>
            <a:pPr lvl="1"/>
            <a:endParaRPr lang="it-IT" dirty="0">
              <a:latin typeface="Times New Roman" panose="02020603050405020304" pitchFamily="18" charset="0"/>
              <a:cs typeface="Times New Roman" panose="02020603050405020304" pitchFamily="18" charset="0"/>
            </a:endParaRPr>
          </a:p>
          <a:p>
            <a:pPr marL="457200" lvl="1" indent="0">
              <a:buNone/>
            </a:pPr>
            <a:r>
              <a:rPr lang="it-IT" i="1" dirty="0">
                <a:latin typeface="Times New Roman" panose="02020603050405020304" pitchFamily="18" charset="0"/>
                <a:cs typeface="Times New Roman" panose="02020603050405020304" pitchFamily="18" charset="0"/>
              </a:rPr>
              <a:t>L’effetto complessivo di queste crisi è la caduta di credibilità e soprattutto di capacità di generare «speranza nel futuro» che la UE in una qualche misura prima possedeva</a:t>
            </a:r>
          </a:p>
          <a:p>
            <a:pPr marL="0" indent="0">
              <a:buNone/>
            </a:pPr>
            <a:r>
              <a:rPr lang="it-IT" i="1"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xmlns="" val="17320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a:solidFill>
                  <a:srgbClr val="FF0000"/>
                </a:solidFill>
                <a:latin typeface="Times New Roman" panose="02020603050405020304" pitchFamily="18" charset="0"/>
                <a:cs typeface="Times New Roman" panose="02020603050405020304" pitchFamily="18" charset="0"/>
              </a:rPr>
              <a:t>Il declino dell’Europa</a:t>
            </a:r>
          </a:p>
        </p:txBody>
      </p:sp>
      <p:sp>
        <p:nvSpPr>
          <p:cNvPr id="3" name="Segnaposto contenuto 2"/>
          <p:cNvSpPr>
            <a:spLocks noGrp="1"/>
          </p:cNvSpPr>
          <p:nvPr>
            <p:ph idx="1"/>
          </p:nvPr>
        </p:nvSpPr>
        <p:spPr/>
        <p:txBody>
          <a:bodyPr>
            <a:normAutofit lnSpcReduction="10000"/>
          </a:bodyPr>
          <a:lstStyle/>
          <a:p>
            <a:r>
              <a:rPr lang="it-IT" i="1" dirty="0">
                <a:latin typeface="Times New Roman" panose="02020603050405020304" pitchFamily="18" charset="0"/>
                <a:cs typeface="Times New Roman" panose="02020603050405020304" pitchFamily="18" charset="0"/>
              </a:rPr>
              <a:t>Il concetto di «declino» può essere riferito rispetto al proprio passato o anche con riferimento ad altri che sono cresciuti più rapidamente</a:t>
            </a:r>
          </a:p>
          <a:p>
            <a:r>
              <a:rPr lang="it-IT" sz="2400" dirty="0">
                <a:latin typeface="Times New Roman" panose="02020603050405020304" pitchFamily="18" charset="0"/>
                <a:cs typeface="Times New Roman" panose="02020603050405020304" pitchFamily="18" charset="0"/>
              </a:rPr>
              <a:t>Con riferimento al passato: declino rispetto agli Stati Uniti nel XX° secolo</a:t>
            </a:r>
          </a:p>
          <a:p>
            <a:r>
              <a:rPr lang="it-IT" sz="2400" dirty="0">
                <a:latin typeface="Times New Roman" panose="02020603050405020304" pitchFamily="18" charset="0"/>
                <a:cs typeface="Times New Roman" panose="02020603050405020304" pitchFamily="18" charset="0"/>
              </a:rPr>
              <a:t>Con riferimento al presente: declino della centralità europea nel nuovo scenario mondiale emerso con la globalizzazione</a:t>
            </a:r>
          </a:p>
          <a:p>
            <a:r>
              <a:rPr lang="it-IT" sz="2400" dirty="0">
                <a:latin typeface="Times New Roman" panose="02020603050405020304" pitchFamily="18" charset="0"/>
                <a:cs typeface="Times New Roman" panose="02020603050405020304" pitchFamily="18" charset="0"/>
              </a:rPr>
              <a:t>Con riferimento al futuro: debolezza nei confronti del nuovo «centro del mondo», l’Asia. Per storia, cultura, religioni lontana dai valori occidentali che ebbero origine in Europa</a:t>
            </a:r>
          </a:p>
          <a:p>
            <a:r>
              <a:rPr lang="it-IT" i="1" dirty="0">
                <a:latin typeface="Times New Roman" panose="02020603050405020304" pitchFamily="18" charset="0"/>
                <a:cs typeface="Times New Roman" panose="02020603050405020304" pitchFamily="18" charset="0"/>
              </a:rPr>
              <a:t>Crepuscolo dell’Occidente: regressione demografica, senso pervasivo di incombente decadenza che genera paura di perdita della propria identità culturale e religiosa</a:t>
            </a:r>
          </a:p>
        </p:txBody>
      </p:sp>
    </p:spTree>
    <p:extLst>
      <p:ext uri="{BB962C8B-B14F-4D97-AF65-F5344CB8AC3E}">
        <p14:creationId xmlns:p14="http://schemas.microsoft.com/office/powerpoint/2010/main" xmlns="" val="1246464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a:solidFill>
                  <a:srgbClr val="FF0000"/>
                </a:solidFill>
                <a:latin typeface="Times New Roman" panose="02020603050405020304" pitchFamily="18" charset="0"/>
                <a:cs typeface="Times New Roman" panose="02020603050405020304" pitchFamily="18" charset="0"/>
              </a:rPr>
              <a:t>Populismo, </a:t>
            </a:r>
            <a:r>
              <a:rPr lang="it-IT" sz="4000" b="1" i="1" dirty="0">
                <a:solidFill>
                  <a:srgbClr val="FF0000"/>
                </a:solidFill>
                <a:latin typeface="Times New Roman" panose="02020603050405020304" pitchFamily="18" charset="0"/>
                <a:cs typeface="Times New Roman" panose="02020603050405020304" pitchFamily="18" charset="0"/>
              </a:rPr>
              <a:t>zeitgeist</a:t>
            </a:r>
            <a:r>
              <a:rPr lang="it-IT" sz="4000" b="1" dirty="0">
                <a:solidFill>
                  <a:srgbClr val="FF0000"/>
                </a:solidFill>
                <a:latin typeface="Times New Roman" panose="02020603050405020304" pitchFamily="18" charset="0"/>
                <a:cs typeface="Times New Roman" panose="02020603050405020304" pitchFamily="18" charset="0"/>
              </a:rPr>
              <a:t> del periodo?</a:t>
            </a:r>
          </a:p>
        </p:txBody>
      </p:sp>
      <p:sp>
        <p:nvSpPr>
          <p:cNvPr id="3" name="Segnaposto contenuto 2"/>
          <p:cNvSpPr>
            <a:spLocks noGrp="1"/>
          </p:cNvSpPr>
          <p:nvPr>
            <p:ph idx="1"/>
          </p:nvPr>
        </p:nvSpPr>
        <p:spPr/>
        <p:txBody>
          <a:bodyPr>
            <a:normAutofit/>
          </a:bodyPr>
          <a:lstStyle/>
          <a:p>
            <a:r>
              <a:rPr lang="it-IT" dirty="0">
                <a:latin typeface="Times New Roman" panose="02020603050405020304" pitchFamily="18" charset="0"/>
                <a:cs typeface="Times New Roman" panose="02020603050405020304" pitchFamily="18" charset="0"/>
              </a:rPr>
              <a:t>L’esito di queste crisi e di questo cupo senso di incombente decadenza è stato il fenomeno populista</a:t>
            </a:r>
          </a:p>
          <a:p>
            <a:r>
              <a:rPr lang="it-IT" dirty="0">
                <a:latin typeface="Times New Roman" panose="02020603050405020304" pitchFamily="18" charset="0"/>
                <a:cs typeface="Times New Roman" panose="02020603050405020304" pitchFamily="18" charset="0"/>
              </a:rPr>
              <a:t>Che si nutre di antipolitica, ovvero disprezzo nei confronti di un ceto politico reo di aver «rubato» ai cittadini risorse economiche altrimenti utili all’interesse collettivo senza nemmeno esser riuscito ad evitare l’incipiente declino</a:t>
            </a:r>
          </a:p>
          <a:p>
            <a:r>
              <a:rPr lang="it-IT" dirty="0">
                <a:latin typeface="Times New Roman" panose="02020603050405020304" pitchFamily="18" charset="0"/>
                <a:cs typeface="Times New Roman" panose="02020603050405020304" pitchFamily="18" charset="0"/>
              </a:rPr>
              <a:t>Contrapposizione fra una classe dirigente corrotta ed incapace ed un popolo limitato nei suoi diritti e nelle sue possibilità, e che ora si ribella per mezzo di un movimento nato «dal basso» che abbatte i tradizionali partiti politici</a:t>
            </a:r>
          </a:p>
        </p:txBody>
      </p:sp>
    </p:spTree>
    <p:extLst>
      <p:ext uri="{BB962C8B-B14F-4D97-AF65-F5344CB8AC3E}">
        <p14:creationId xmlns:p14="http://schemas.microsoft.com/office/powerpoint/2010/main" xmlns="" val="3148626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a:solidFill>
                  <a:srgbClr val="FF0000"/>
                </a:solidFill>
                <a:latin typeface="Times New Roman" panose="02020603050405020304" pitchFamily="18" charset="0"/>
                <a:cs typeface="Times New Roman" panose="02020603050405020304" pitchFamily="18" charset="0"/>
              </a:rPr>
              <a:t>Antieuropeismo</a:t>
            </a:r>
          </a:p>
        </p:txBody>
      </p:sp>
      <p:sp>
        <p:nvSpPr>
          <p:cNvPr id="3" name="Segnaposto contenuto 2"/>
          <p:cNvSpPr>
            <a:spLocks noGrp="1"/>
          </p:cNvSpPr>
          <p:nvPr>
            <p:ph idx="1"/>
          </p:nvPr>
        </p:nvSpPr>
        <p:spPr/>
        <p:txBody>
          <a:bodyPr/>
          <a:lstStyle/>
          <a:p>
            <a:r>
              <a:rPr lang="it-IT" dirty="0">
                <a:latin typeface="Times New Roman" panose="02020603050405020304" pitchFamily="18" charset="0"/>
                <a:cs typeface="Times New Roman" panose="02020603050405020304" pitchFamily="18" charset="0"/>
              </a:rPr>
              <a:t>Partiti e movimenti populisti in Europa sono diversi fra di loro           ma la caratteristica che li accomuna è la dichiarata ostilità alla </a:t>
            </a:r>
            <a:r>
              <a:rPr lang="it-IT" sz="2600" dirty="0">
                <a:latin typeface="Times New Roman" panose="02020603050405020304" pitchFamily="18" charset="0"/>
                <a:cs typeface="Times New Roman" panose="02020603050405020304" pitchFamily="18" charset="0"/>
              </a:rPr>
              <a:t>UE</a:t>
            </a:r>
            <a:r>
              <a:rPr lang="it-IT" dirty="0">
                <a:latin typeface="Times New Roman" panose="02020603050405020304" pitchFamily="18" charset="0"/>
                <a:cs typeface="Times New Roman" panose="02020603050405020304" pitchFamily="18" charset="0"/>
              </a:rPr>
              <a:t>, responsabile di politiche restrittive di austerità decise da una casta chiusa di tecnocrati privi di legittimazione popolare</a:t>
            </a:r>
          </a:p>
          <a:p>
            <a:r>
              <a:rPr lang="it-IT" dirty="0">
                <a:latin typeface="Times New Roman" panose="02020603050405020304" pitchFamily="18" charset="0"/>
                <a:cs typeface="Times New Roman" panose="02020603050405020304" pitchFamily="18" charset="0"/>
              </a:rPr>
              <a:t>I governanti nazionali, ovvero i politici nazionali e i loro partiti votati a livello nazionale, hanno favorito questo esito col mantra                </a:t>
            </a:r>
            <a:r>
              <a:rPr lang="it-IT" i="1" dirty="0">
                <a:latin typeface="Times New Roman" panose="02020603050405020304" pitchFamily="18" charset="0"/>
                <a:cs typeface="Times New Roman" panose="02020603050405020304" pitchFamily="18" charset="0"/>
              </a:rPr>
              <a:t>«ce lo chiede l’Europa»</a:t>
            </a:r>
          </a:p>
        </p:txBody>
      </p:sp>
    </p:spTree>
    <p:extLst>
      <p:ext uri="{BB962C8B-B14F-4D97-AF65-F5344CB8AC3E}">
        <p14:creationId xmlns:p14="http://schemas.microsoft.com/office/powerpoint/2010/main" xmlns="" val="554734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err="1">
                <a:solidFill>
                  <a:srgbClr val="FF0000"/>
                </a:solidFill>
                <a:latin typeface="Times New Roman" panose="02020603050405020304" pitchFamily="18" charset="0"/>
                <a:cs typeface="Times New Roman" panose="02020603050405020304" pitchFamily="18" charset="0"/>
              </a:rPr>
              <a:t>Sovranismo</a:t>
            </a:r>
            <a:r>
              <a:rPr lang="it-IT" sz="4000" b="1" dirty="0">
                <a:solidFill>
                  <a:srgbClr val="FF0000"/>
                </a:solidFill>
                <a:latin typeface="Times New Roman" panose="02020603050405020304" pitchFamily="18" charset="0"/>
                <a:cs typeface="Times New Roman" panose="02020603050405020304" pitchFamily="18" charset="0"/>
              </a:rPr>
              <a:t>, anzi: Nazionalismo</a:t>
            </a:r>
          </a:p>
        </p:txBody>
      </p:sp>
      <p:sp>
        <p:nvSpPr>
          <p:cNvPr id="3" name="Segnaposto contenuto 2"/>
          <p:cNvSpPr>
            <a:spLocks noGrp="1"/>
          </p:cNvSpPr>
          <p:nvPr>
            <p:ph idx="1"/>
          </p:nvPr>
        </p:nvSpPr>
        <p:spPr/>
        <p:txBody>
          <a:bodyPr>
            <a:normAutofit/>
          </a:bodyPr>
          <a:lstStyle/>
          <a:p>
            <a:pPr algn="just"/>
            <a:r>
              <a:rPr lang="it-IT" dirty="0">
                <a:latin typeface="Times New Roman" panose="02020603050405020304" pitchFamily="18" charset="0"/>
                <a:cs typeface="Times New Roman" panose="02020603050405020304" pitchFamily="18" charset="0"/>
              </a:rPr>
              <a:t>Il </a:t>
            </a:r>
            <a:r>
              <a:rPr lang="it-IT" dirty="0" err="1">
                <a:latin typeface="Times New Roman" panose="02020603050405020304" pitchFamily="18" charset="0"/>
                <a:cs typeface="Times New Roman" panose="02020603050405020304" pitchFamily="18" charset="0"/>
              </a:rPr>
              <a:t>sovranismo</a:t>
            </a:r>
            <a:r>
              <a:rPr lang="it-IT" dirty="0">
                <a:latin typeface="Times New Roman" panose="02020603050405020304" pitchFamily="18" charset="0"/>
                <a:cs typeface="Times New Roman" panose="02020603050405020304" pitchFamily="18" charset="0"/>
              </a:rPr>
              <a:t> pone le basi per il ritorno di quel clima contraddistinto da concreti contrasti di interessi (economici, commerciali, energetici…) generatori di crescenti tensioni politiche che un secolo fa determinarono lo scoppio della Prima Guerra Mondiale</a:t>
            </a:r>
          </a:p>
          <a:p>
            <a:r>
              <a:rPr lang="it-IT" dirty="0">
                <a:latin typeface="Times New Roman" panose="02020603050405020304" pitchFamily="18" charset="0"/>
                <a:cs typeface="Times New Roman" panose="02020603050405020304" pitchFamily="18" charset="0"/>
              </a:rPr>
              <a:t>La Storia non si ripete mai esattamente uguale, ma…è bene conoscerla</a:t>
            </a:r>
          </a:p>
          <a:p>
            <a:r>
              <a:rPr lang="it-IT" dirty="0">
                <a:latin typeface="Times New Roman" panose="02020603050405020304" pitchFamily="18" charset="0"/>
                <a:cs typeface="Times New Roman" panose="02020603050405020304" pitchFamily="18" charset="0"/>
              </a:rPr>
              <a:t>Visione identitaria che riafferma la forza nazionale e il suo interprete storico, lo «Stato-Nazione» custode della volontà popolare, della democrazia politica e dell’equilibrio sociale fra le sue componenti</a:t>
            </a:r>
          </a:p>
          <a:p>
            <a:r>
              <a:rPr lang="it-IT" dirty="0">
                <a:latin typeface="Times New Roman" panose="02020603050405020304" pitchFamily="18" charset="0"/>
                <a:cs typeface="Times New Roman" panose="02020603050405020304" pitchFamily="18" charset="0"/>
              </a:rPr>
              <a:t>Ma «i nazionalismi portano la guerra» (</a:t>
            </a:r>
            <a:r>
              <a:rPr lang="it-IT" dirty="0" err="1">
                <a:latin typeface="Times New Roman" panose="02020603050405020304" pitchFamily="18" charset="0"/>
                <a:cs typeface="Times New Roman" panose="02020603050405020304" pitchFamily="18" charset="0"/>
              </a:rPr>
              <a:t>Mitterand</a:t>
            </a:r>
            <a:r>
              <a:rPr lang="it-IT" dirty="0">
                <a:latin typeface="Times New Roman" panose="02020603050405020304" pitchFamily="18" charset="0"/>
                <a:cs typeface="Times New Roman" panose="02020603050405020304" pitchFamily="18" charset="0"/>
              </a:rPr>
              <a:t>, Kohl, oggi </a:t>
            </a:r>
            <a:r>
              <a:rPr lang="it-IT" dirty="0" err="1">
                <a:latin typeface="Times New Roman" panose="02020603050405020304" pitchFamily="18" charset="0"/>
                <a:cs typeface="Times New Roman" panose="02020603050405020304" pitchFamily="18" charset="0"/>
              </a:rPr>
              <a:t>Merkel</a:t>
            </a:r>
            <a:r>
              <a:rPr lang="it-IT" dirty="0">
                <a:latin typeface="Times New Roman" panose="02020603050405020304" pitchFamily="18" charset="0"/>
                <a:cs typeface="Times New Roman" panose="02020603050405020304" pitchFamily="18" charset="0"/>
              </a:rPr>
              <a:t>) </a:t>
            </a:r>
          </a:p>
          <a:p>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885383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a:solidFill>
                  <a:srgbClr val="FF0000"/>
                </a:solidFill>
                <a:latin typeface="Times New Roman" panose="02020603050405020304" pitchFamily="18" charset="0"/>
                <a:cs typeface="Times New Roman" panose="02020603050405020304" pitchFamily="18" charset="0"/>
              </a:rPr>
              <a:t>Nazionalismo</a:t>
            </a:r>
          </a:p>
        </p:txBody>
      </p:sp>
      <p:sp>
        <p:nvSpPr>
          <p:cNvPr id="3" name="Segnaposto contenuto 2"/>
          <p:cNvSpPr>
            <a:spLocks noGrp="1"/>
          </p:cNvSpPr>
          <p:nvPr>
            <p:ph idx="1"/>
          </p:nvPr>
        </p:nvSpPr>
        <p:spPr/>
        <p:txBody>
          <a:bodyPr>
            <a:normAutofit/>
          </a:bodyPr>
          <a:lstStyle/>
          <a:p>
            <a:r>
              <a:rPr lang="it-IT" dirty="0">
                <a:latin typeface="Times New Roman" panose="02020603050405020304" pitchFamily="18" charset="0"/>
                <a:cs typeface="Times New Roman" panose="02020603050405020304" pitchFamily="18" charset="0"/>
              </a:rPr>
              <a:t>Se la </a:t>
            </a:r>
            <a:r>
              <a:rPr lang="it-IT" sz="2600" dirty="0">
                <a:latin typeface="Times New Roman" panose="02020603050405020304" pitchFamily="18" charset="0"/>
                <a:cs typeface="Times New Roman" panose="02020603050405020304" pitchFamily="18" charset="0"/>
              </a:rPr>
              <a:t>UE implodesse l’Europa diverrebbe terra di conquista</a:t>
            </a:r>
          </a:p>
          <a:p>
            <a:r>
              <a:rPr lang="it-IT" sz="2600" dirty="0">
                <a:latin typeface="Times New Roman" panose="02020603050405020304" pitchFamily="18" charset="0"/>
                <a:cs typeface="Times New Roman" panose="02020603050405020304" pitchFamily="18" charset="0"/>
              </a:rPr>
              <a:t>Sfruttando le sue divisioni Stati Uniti, Russia, Cina (16+1) cercherebbero, in competizione fra loro, di accrescere la loro influenza su ogni singolo Paese del Vecchio Continente</a:t>
            </a:r>
          </a:p>
          <a:p>
            <a:r>
              <a:rPr lang="it-IT" sz="2600" dirty="0">
                <a:latin typeface="Times New Roman" panose="02020603050405020304" pitchFamily="18" charset="0"/>
                <a:cs typeface="Times New Roman" panose="02020603050405020304" pitchFamily="18" charset="0"/>
              </a:rPr>
              <a:t>Ricordare che furono gli </a:t>
            </a:r>
            <a:r>
              <a:rPr lang="it-IT" sz="2400" dirty="0">
                <a:latin typeface="Times New Roman" panose="02020603050405020304" pitchFamily="18" charset="0"/>
                <a:cs typeface="Times New Roman" panose="02020603050405020304" pitchFamily="18" charset="0"/>
              </a:rPr>
              <a:t>USA (piano Marshall, NATO) </a:t>
            </a:r>
            <a:r>
              <a:rPr lang="it-IT" sz="2600" dirty="0">
                <a:latin typeface="Times New Roman" panose="02020603050405020304" pitchFamily="18" charset="0"/>
                <a:cs typeface="Times New Roman" panose="02020603050405020304" pitchFamily="18" charset="0"/>
              </a:rPr>
              <a:t>in funzione antisovietica ad aiutare la nascita della</a:t>
            </a:r>
            <a:r>
              <a:rPr lang="it-IT" sz="2400" dirty="0">
                <a:latin typeface="Times New Roman" panose="02020603050405020304" pitchFamily="18" charset="0"/>
                <a:cs typeface="Times New Roman" panose="02020603050405020304" pitchFamily="18" charset="0"/>
              </a:rPr>
              <a:t> </a:t>
            </a:r>
            <a:r>
              <a:rPr lang="it-IT" sz="2200" dirty="0">
                <a:latin typeface="Times New Roman" panose="02020603050405020304" pitchFamily="18" charset="0"/>
                <a:cs typeface="Times New Roman" panose="02020603050405020304" pitchFamily="18" charset="0"/>
              </a:rPr>
              <a:t>CECA </a:t>
            </a:r>
            <a:r>
              <a:rPr lang="it-IT" sz="2600" dirty="0">
                <a:latin typeface="Times New Roman" panose="02020603050405020304" pitchFamily="18" charset="0"/>
                <a:cs typeface="Times New Roman" panose="02020603050405020304" pitchFamily="18" charset="0"/>
              </a:rPr>
              <a:t>e poi della </a:t>
            </a:r>
            <a:r>
              <a:rPr lang="it-IT" sz="2200" dirty="0">
                <a:latin typeface="Times New Roman" panose="02020603050405020304" pitchFamily="18" charset="0"/>
                <a:cs typeface="Times New Roman" panose="02020603050405020304" pitchFamily="18" charset="0"/>
              </a:rPr>
              <a:t>CEE </a:t>
            </a:r>
            <a:r>
              <a:rPr lang="it-IT" sz="2600" dirty="0">
                <a:latin typeface="Times New Roman" panose="02020603050405020304" pitchFamily="18" charset="0"/>
                <a:cs typeface="Times New Roman" panose="02020603050405020304" pitchFamily="18" charset="0"/>
              </a:rPr>
              <a:t>in cambio della loro</a:t>
            </a:r>
            <a:r>
              <a:rPr lang="it-IT" sz="2600" i="1" dirty="0">
                <a:latin typeface="Times New Roman" panose="02020603050405020304" pitchFamily="18" charset="0"/>
                <a:cs typeface="Times New Roman" panose="02020603050405020304" pitchFamily="18" charset="0"/>
              </a:rPr>
              <a:t> leadership</a:t>
            </a:r>
            <a:r>
              <a:rPr lang="it-IT" sz="2600" dirty="0">
                <a:latin typeface="Times New Roman" panose="02020603050405020304" pitchFamily="18" charset="0"/>
                <a:cs typeface="Times New Roman" panose="02020603050405020304" pitchFamily="18" charset="0"/>
              </a:rPr>
              <a:t> e delle basi militari sul suolo continentale. Garantendo così all’Europa dell’Ovest la sicurezza militare necessaria per investire in sviluppo economico e in welfare (capitalismo &amp; solidarismo)</a:t>
            </a:r>
          </a:p>
          <a:p>
            <a:pPr marL="0" indent="0">
              <a:buNone/>
            </a:pPr>
            <a:endParaRPr lang="it-IT"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641728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a:solidFill>
                  <a:srgbClr val="FF0000"/>
                </a:solidFill>
                <a:latin typeface="Times New Roman" panose="02020603050405020304" pitchFamily="18" charset="0"/>
                <a:cs typeface="Times New Roman" panose="02020603050405020304" pitchFamily="18" charset="0"/>
              </a:rPr>
              <a:t>Nazionalisti vs. Europeisti</a:t>
            </a:r>
          </a:p>
        </p:txBody>
      </p:sp>
      <p:sp>
        <p:nvSpPr>
          <p:cNvPr id="3" name="Segnaposto contenuto 2"/>
          <p:cNvSpPr>
            <a:spLocks noGrp="1"/>
          </p:cNvSpPr>
          <p:nvPr>
            <p:ph idx="1"/>
          </p:nvPr>
        </p:nvSpPr>
        <p:spPr/>
        <p:txBody>
          <a:bodyPr>
            <a:normAutofit/>
          </a:bodyPr>
          <a:lstStyle/>
          <a:p>
            <a:r>
              <a:rPr lang="it-IT" i="1" dirty="0">
                <a:latin typeface="Times New Roman" panose="02020603050405020304" pitchFamily="18" charset="0"/>
                <a:cs typeface="Times New Roman" panose="02020603050405020304" pitchFamily="18" charset="0"/>
              </a:rPr>
              <a:t>Il confronto che si è aperto e che si manifesterà nei prossimi mesi.           Le 2 identità sono queste. La sfida è questa.                                          Ma per vincerla gli europeisti dovranno saper mettere a fuoco </a:t>
            </a:r>
            <a:r>
              <a:rPr lang="it-IT" i="1" dirty="0">
                <a:solidFill>
                  <a:srgbClr val="C00000"/>
                </a:solidFill>
                <a:latin typeface="Times New Roman" panose="02020603050405020304" pitchFamily="18" charset="0"/>
                <a:cs typeface="Times New Roman" panose="02020603050405020304" pitchFamily="18" charset="0"/>
              </a:rPr>
              <a:t>Questioni cruciali</a:t>
            </a:r>
            <a:r>
              <a:rPr lang="it-IT" dirty="0">
                <a:solidFill>
                  <a:srgbClr val="C00000"/>
                </a:solidFill>
                <a:latin typeface="Times New Roman" panose="02020603050405020304" pitchFamily="18" charset="0"/>
                <a:cs typeface="Times New Roman" panose="02020603050405020304" pitchFamily="18" charset="0"/>
              </a:rPr>
              <a:t> </a:t>
            </a:r>
            <a:r>
              <a:rPr lang="it-IT" i="1" dirty="0">
                <a:latin typeface="Times New Roman" panose="02020603050405020304" pitchFamily="18" charset="0"/>
                <a:cs typeface="Times New Roman" panose="02020603050405020304" pitchFamily="18" charset="0"/>
              </a:rPr>
              <a:t>che derivano dalle crisi prima accennate</a:t>
            </a:r>
          </a:p>
          <a:p>
            <a:r>
              <a:rPr lang="it-IT" dirty="0">
                <a:latin typeface="Times New Roman" panose="02020603050405020304" pitchFamily="18" charset="0"/>
                <a:cs typeface="Times New Roman" panose="02020603050405020304" pitchFamily="18" charset="0"/>
              </a:rPr>
              <a:t>La prima è </a:t>
            </a:r>
            <a:r>
              <a:rPr lang="it-IT" sz="2600" dirty="0">
                <a:latin typeface="Times New Roman" panose="02020603050405020304" pitchFamily="18" charset="0"/>
                <a:cs typeface="Times New Roman" panose="02020603050405020304" pitchFamily="18" charset="0"/>
              </a:rPr>
              <a:t>GEOPOLITICA</a:t>
            </a:r>
          </a:p>
          <a:p>
            <a:pPr lvl="1"/>
            <a:r>
              <a:rPr lang="it-IT" sz="2800" dirty="0">
                <a:latin typeface="Times New Roman" panose="02020603050405020304" pitchFamily="18" charset="0"/>
                <a:cs typeface="Times New Roman" panose="02020603050405020304" pitchFamily="18" charset="0"/>
              </a:rPr>
              <a:t>è chiaro che con </a:t>
            </a:r>
            <a:r>
              <a:rPr lang="it-IT" sz="2600" dirty="0">
                <a:latin typeface="Times New Roman" panose="02020603050405020304" pitchFamily="18" charset="0"/>
                <a:cs typeface="Times New Roman" panose="02020603050405020304" pitchFamily="18" charset="0"/>
              </a:rPr>
              <a:t>UE </a:t>
            </a:r>
            <a:r>
              <a:rPr lang="it-IT" sz="2800" dirty="0">
                <a:latin typeface="Times New Roman" panose="02020603050405020304" pitchFamily="18" charset="0"/>
                <a:cs typeface="Times New Roman" panose="02020603050405020304" pitchFamily="18" charset="0"/>
              </a:rPr>
              <a:t>divisa ogni singolo Stato è più debole di fronte ai grandi </a:t>
            </a:r>
            <a:r>
              <a:rPr lang="it-IT" sz="2800" i="1" dirty="0" err="1">
                <a:latin typeface="Times New Roman" panose="02020603050405020304" pitchFamily="18" charset="0"/>
                <a:cs typeface="Times New Roman" panose="02020603050405020304" pitchFamily="18" charset="0"/>
              </a:rPr>
              <a:t>players</a:t>
            </a:r>
            <a:r>
              <a:rPr lang="it-IT" sz="2800" i="1" dirty="0">
                <a:latin typeface="Times New Roman" panose="02020603050405020304" pitchFamily="18" charset="0"/>
                <a:cs typeface="Times New Roman" panose="02020603050405020304" pitchFamily="18" charset="0"/>
              </a:rPr>
              <a:t> </a:t>
            </a:r>
            <a:r>
              <a:rPr lang="it-IT" sz="2800" dirty="0">
                <a:latin typeface="Times New Roman" panose="02020603050405020304" pitchFamily="18" charset="0"/>
                <a:cs typeface="Times New Roman" panose="02020603050405020304" pitchFamily="18" charset="0"/>
              </a:rPr>
              <a:t>internazionali</a:t>
            </a:r>
          </a:p>
          <a:p>
            <a:pPr lvl="1"/>
            <a:r>
              <a:rPr lang="it-IT" sz="2800" dirty="0">
                <a:latin typeface="Times New Roman" panose="02020603050405020304" pitchFamily="18" charset="0"/>
                <a:cs typeface="Times New Roman" panose="02020603050405020304" pitchFamily="18" charset="0"/>
              </a:rPr>
              <a:t>quindi: Politica Estera e di Difesa Europee  </a:t>
            </a:r>
          </a:p>
          <a:p>
            <a:endParaRPr lang="it-IT"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691357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a:solidFill>
                  <a:srgbClr val="FF0000"/>
                </a:solidFill>
                <a:latin typeface="Times New Roman" panose="02020603050405020304" pitchFamily="18" charset="0"/>
                <a:cs typeface="Times New Roman" panose="02020603050405020304" pitchFamily="18" charset="0"/>
              </a:rPr>
              <a:t>Difesa europea</a:t>
            </a:r>
          </a:p>
        </p:txBody>
      </p:sp>
      <p:sp>
        <p:nvSpPr>
          <p:cNvPr id="3" name="Segnaposto contenuto 2"/>
          <p:cNvSpPr>
            <a:spLocks noGrp="1"/>
          </p:cNvSpPr>
          <p:nvPr>
            <p:ph idx="1"/>
          </p:nvPr>
        </p:nvSpPr>
        <p:spPr/>
        <p:txBody>
          <a:bodyPr>
            <a:normAutofit/>
          </a:bodyPr>
          <a:lstStyle/>
          <a:p>
            <a:r>
              <a:rPr lang="it-IT" dirty="0">
                <a:solidFill>
                  <a:srgbClr val="0070C0"/>
                </a:solidFill>
                <a:latin typeface="Times New Roman" panose="02020603050405020304" pitchFamily="18" charset="0"/>
                <a:cs typeface="Times New Roman" panose="02020603050405020304" pitchFamily="18" charset="0"/>
              </a:rPr>
              <a:t>Spesa complessiva dei Ventotto: oltre 200 </a:t>
            </a:r>
            <a:r>
              <a:rPr lang="it-IT" dirty="0" err="1">
                <a:solidFill>
                  <a:srgbClr val="0070C0"/>
                </a:solidFill>
                <a:latin typeface="Times New Roman" panose="02020603050405020304" pitchFamily="18" charset="0"/>
                <a:cs typeface="Times New Roman" panose="02020603050405020304" pitchFamily="18" charset="0"/>
              </a:rPr>
              <a:t>mld</a:t>
            </a:r>
            <a:r>
              <a:rPr lang="it-IT" dirty="0">
                <a:solidFill>
                  <a:srgbClr val="0070C0"/>
                </a:solidFill>
                <a:latin typeface="Times New Roman" panose="02020603050405020304" pitchFamily="18" charset="0"/>
                <a:cs typeface="Times New Roman" panose="02020603050405020304" pitchFamily="18" charset="0"/>
              </a:rPr>
              <a:t> €</a:t>
            </a:r>
          </a:p>
          <a:p>
            <a:endParaRPr lang="it-IT" dirty="0">
              <a:solidFill>
                <a:srgbClr val="0070C0"/>
              </a:solidFill>
              <a:latin typeface="Times New Roman" panose="02020603050405020304" pitchFamily="18" charset="0"/>
              <a:cs typeface="Times New Roman" panose="02020603050405020304" pitchFamily="18" charset="0"/>
            </a:endParaRPr>
          </a:p>
          <a:p>
            <a:r>
              <a:rPr lang="it-IT" dirty="0">
                <a:latin typeface="Times New Roman" panose="02020603050405020304" pitchFamily="18" charset="0"/>
                <a:cs typeface="Times New Roman" panose="02020603050405020304" pitchFamily="18" charset="0"/>
              </a:rPr>
              <a:t>Duplicazione dei sistemi d’arma: 157 vs. 17 </a:t>
            </a:r>
            <a:r>
              <a:rPr lang="it-IT" sz="2600" dirty="0">
                <a:latin typeface="Times New Roman" panose="02020603050405020304" pitchFamily="18" charset="0"/>
                <a:cs typeface="Times New Roman" panose="02020603050405020304" pitchFamily="18" charset="0"/>
              </a:rPr>
              <a:t>USA</a:t>
            </a:r>
          </a:p>
          <a:p>
            <a:r>
              <a:rPr lang="it-IT" dirty="0">
                <a:latin typeface="Times New Roman" panose="02020603050405020304" pitchFamily="18" charset="0"/>
                <a:cs typeface="Times New Roman" panose="02020603050405020304" pitchFamily="18" charset="0"/>
              </a:rPr>
              <a:t>1.859.000 militari vs. 1.381.000 </a:t>
            </a:r>
            <a:r>
              <a:rPr lang="it-IT" sz="2600" dirty="0">
                <a:latin typeface="Times New Roman" panose="02020603050405020304" pitchFamily="18" charset="0"/>
                <a:cs typeface="Times New Roman" panose="02020603050405020304" pitchFamily="18" charset="0"/>
              </a:rPr>
              <a:t>USA</a:t>
            </a:r>
          </a:p>
          <a:p>
            <a:r>
              <a:rPr lang="it-IT" dirty="0">
                <a:latin typeface="Times New Roman" panose="02020603050405020304" pitchFamily="18" charset="0"/>
                <a:cs typeface="Times New Roman" panose="02020603050405020304" pitchFamily="18" charset="0"/>
              </a:rPr>
              <a:t>17.000 blindati vs. 27.000 </a:t>
            </a:r>
            <a:r>
              <a:rPr lang="it-IT" sz="2600" dirty="0">
                <a:latin typeface="Times New Roman" panose="02020603050405020304" pitchFamily="18" charset="0"/>
                <a:cs typeface="Times New Roman" panose="02020603050405020304" pitchFamily="18" charset="0"/>
              </a:rPr>
              <a:t>USA</a:t>
            </a:r>
            <a:r>
              <a:rPr lang="it-IT" dirty="0">
                <a:latin typeface="Times New Roman" panose="02020603050405020304" pitchFamily="18" charset="0"/>
                <a:cs typeface="Times New Roman" panose="02020603050405020304" pitchFamily="18" charset="0"/>
              </a:rPr>
              <a:t>, ma:</a:t>
            </a:r>
          </a:p>
          <a:p>
            <a:r>
              <a:rPr lang="it-IT" dirty="0">
                <a:latin typeface="Times New Roman" panose="02020603050405020304" pitchFamily="18" charset="0"/>
                <a:cs typeface="Times New Roman" panose="02020603050405020304" pitchFamily="18" charset="0"/>
              </a:rPr>
              <a:t>37 tipi diversi di blindati vs. 9 </a:t>
            </a:r>
            <a:r>
              <a:rPr lang="it-IT" sz="2600" dirty="0">
                <a:latin typeface="Times New Roman" panose="02020603050405020304" pitchFamily="18" charset="0"/>
                <a:cs typeface="Times New Roman" panose="02020603050405020304" pitchFamily="18" charset="0"/>
              </a:rPr>
              <a:t>USA</a:t>
            </a:r>
            <a:endParaRPr lang="it-IT" dirty="0">
              <a:latin typeface="Times New Roman" panose="02020603050405020304" pitchFamily="18" charset="0"/>
              <a:cs typeface="Times New Roman" panose="02020603050405020304" pitchFamily="18" charset="0"/>
            </a:endParaRPr>
          </a:p>
          <a:p>
            <a:pPr marL="0" indent="0">
              <a:buNone/>
            </a:pPr>
            <a:endParaRPr lang="it-IT" dirty="0">
              <a:latin typeface="Times New Roman" panose="02020603050405020304" pitchFamily="18" charset="0"/>
              <a:cs typeface="Times New Roman" panose="02020603050405020304" pitchFamily="18" charset="0"/>
            </a:endParaRPr>
          </a:p>
          <a:p>
            <a:pPr marL="0" indent="0">
              <a:buNone/>
            </a:pPr>
            <a:r>
              <a:rPr lang="it-IT" dirty="0">
                <a:solidFill>
                  <a:srgbClr val="0070C0"/>
                </a:solidFill>
                <a:latin typeface="Times New Roman" panose="02020603050405020304" pitchFamily="18" charset="0"/>
                <a:cs typeface="Times New Roman" panose="02020603050405020304" pitchFamily="18" charset="0"/>
              </a:rPr>
              <a:t>Con integrazione strutture di Difesa risparmio previsto &gt;50 </a:t>
            </a:r>
            <a:r>
              <a:rPr lang="it-IT" dirty="0" err="1">
                <a:solidFill>
                  <a:srgbClr val="0070C0"/>
                </a:solidFill>
                <a:latin typeface="Times New Roman" panose="02020603050405020304" pitchFamily="18" charset="0"/>
                <a:cs typeface="Times New Roman" panose="02020603050405020304" pitchFamily="18" charset="0"/>
              </a:rPr>
              <a:t>mld</a:t>
            </a:r>
            <a:r>
              <a:rPr lang="it-IT" dirty="0">
                <a:solidFill>
                  <a:srgbClr val="0070C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xmlns="" val="34781486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a:solidFill>
                  <a:srgbClr val="FF0000"/>
                </a:solidFill>
                <a:latin typeface="Times New Roman" panose="02020603050405020304" pitchFamily="18" charset="0"/>
                <a:cs typeface="Times New Roman" panose="02020603050405020304" pitchFamily="18" charset="0"/>
              </a:rPr>
              <a:t>Questioni cruciali</a:t>
            </a:r>
          </a:p>
        </p:txBody>
      </p:sp>
      <p:sp>
        <p:nvSpPr>
          <p:cNvPr id="3" name="Segnaposto contenuto 2"/>
          <p:cNvSpPr>
            <a:spLocks noGrp="1"/>
          </p:cNvSpPr>
          <p:nvPr>
            <p:ph idx="1"/>
          </p:nvPr>
        </p:nvSpPr>
        <p:spPr/>
        <p:txBody>
          <a:bodyPr>
            <a:normAutofit fontScale="85000" lnSpcReduction="20000"/>
          </a:bodyPr>
          <a:lstStyle/>
          <a:p>
            <a:r>
              <a:rPr lang="it-IT" dirty="0">
                <a:latin typeface="Times New Roman" panose="02020603050405020304" pitchFamily="18" charset="0"/>
                <a:cs typeface="Times New Roman" panose="02020603050405020304" pitchFamily="18" charset="0"/>
              </a:rPr>
              <a:t>La seconda è </a:t>
            </a:r>
            <a:r>
              <a:rPr lang="it-IT" sz="2400" dirty="0">
                <a:latin typeface="Times New Roman" panose="02020603050405020304" pitchFamily="18" charset="0"/>
                <a:cs typeface="Times New Roman" panose="02020603050405020304" pitchFamily="18" charset="0"/>
              </a:rPr>
              <a:t>ECONOMICO-FINANZIARIA</a:t>
            </a:r>
          </a:p>
          <a:p>
            <a:pPr lvl="1"/>
            <a:r>
              <a:rPr lang="it-IT" sz="2800" i="1" dirty="0">
                <a:solidFill>
                  <a:srgbClr val="C00000"/>
                </a:solidFill>
                <a:latin typeface="Times New Roman" panose="02020603050405020304" pitchFamily="18" charset="0"/>
                <a:cs typeface="Times New Roman" panose="02020603050405020304" pitchFamily="18" charset="0"/>
              </a:rPr>
              <a:t>Non si può rimanere vincolati alla mera impostazione economicistica, alla freddezza dei numeri propria della </a:t>
            </a:r>
            <a:r>
              <a:rPr lang="it-IT" i="1" dirty="0">
                <a:solidFill>
                  <a:srgbClr val="C00000"/>
                </a:solidFill>
                <a:latin typeface="Times New Roman" panose="02020603050405020304" pitchFamily="18" charset="0"/>
                <a:cs typeface="Times New Roman" panose="02020603050405020304" pitchFamily="18" charset="0"/>
              </a:rPr>
              <a:t>UE</a:t>
            </a:r>
            <a:r>
              <a:rPr lang="it-IT" sz="2800" i="1" dirty="0">
                <a:solidFill>
                  <a:srgbClr val="C00000"/>
                </a:solidFill>
                <a:latin typeface="Times New Roman" panose="02020603050405020304" pitchFamily="18" charset="0"/>
                <a:cs typeface="Times New Roman" panose="02020603050405020304" pitchFamily="18" charset="0"/>
              </a:rPr>
              <a:t> forgiata a Maastricht nel 1992, altra epoca</a:t>
            </a:r>
          </a:p>
          <a:p>
            <a:pPr marL="457200" lvl="1" indent="0">
              <a:buNone/>
            </a:pPr>
            <a:endParaRPr lang="it-IT" sz="2800" dirty="0">
              <a:latin typeface="Times New Roman" panose="02020603050405020304" pitchFamily="18" charset="0"/>
              <a:cs typeface="Times New Roman" panose="02020603050405020304" pitchFamily="18" charset="0"/>
            </a:endParaRPr>
          </a:p>
          <a:p>
            <a:pPr lvl="1"/>
            <a:r>
              <a:rPr lang="it-IT" sz="2800" dirty="0">
                <a:latin typeface="Times New Roman" panose="02020603050405020304" pitchFamily="18" charset="0"/>
                <a:cs typeface="Times New Roman" panose="02020603050405020304" pitchFamily="18" charset="0"/>
              </a:rPr>
              <a:t>Politica fiscale comune</a:t>
            </a:r>
          </a:p>
          <a:p>
            <a:pPr lvl="1"/>
            <a:r>
              <a:rPr lang="it-IT" sz="2800" dirty="0">
                <a:latin typeface="Times New Roman" panose="02020603050405020304" pitchFamily="18" charset="0"/>
                <a:cs typeface="Times New Roman" panose="02020603050405020304" pitchFamily="18" charset="0"/>
              </a:rPr>
              <a:t>Ministro delle Finanze europeo</a:t>
            </a:r>
          </a:p>
          <a:p>
            <a:pPr lvl="1"/>
            <a:r>
              <a:rPr lang="it-IT" sz="2800" dirty="0">
                <a:latin typeface="Times New Roman" panose="02020603050405020304" pitchFamily="18" charset="0"/>
                <a:cs typeface="Times New Roman" panose="02020603050405020304" pitchFamily="18" charset="0"/>
              </a:rPr>
              <a:t>Bilancio della zona Euro </a:t>
            </a:r>
            <a:r>
              <a:rPr lang="it-IT" sz="2000" dirty="0">
                <a:latin typeface="Times New Roman" panose="02020603050405020304" pitchFamily="18" charset="0"/>
                <a:cs typeface="Times New Roman" panose="02020603050405020304" pitchFamily="18" charset="0"/>
              </a:rPr>
              <a:t>(proposta franco-tedesca contestata da Olanda e altri: timore di </a:t>
            </a:r>
            <a:r>
              <a:rPr lang="it-IT" sz="2000" i="1" dirty="0">
                <a:latin typeface="Times New Roman" panose="02020603050405020304" pitchFamily="18" charset="0"/>
                <a:cs typeface="Times New Roman" panose="02020603050405020304" pitchFamily="18" charset="0"/>
              </a:rPr>
              <a:t>«moral </a:t>
            </a:r>
            <a:r>
              <a:rPr lang="it-IT" sz="2000" i="1" dirty="0" err="1">
                <a:latin typeface="Times New Roman" panose="02020603050405020304" pitchFamily="18" charset="0"/>
                <a:cs typeface="Times New Roman" panose="02020603050405020304" pitchFamily="18" charset="0"/>
              </a:rPr>
              <a:t>hazard</a:t>
            </a:r>
            <a:r>
              <a:rPr lang="it-IT" sz="2000" i="1" dirty="0">
                <a:latin typeface="Times New Roman" panose="02020603050405020304" pitchFamily="18" charset="0"/>
                <a:cs typeface="Times New Roman" panose="02020603050405020304" pitchFamily="18" charset="0"/>
              </a:rPr>
              <a:t>»</a:t>
            </a:r>
            <a:r>
              <a:rPr lang="it-IT" sz="2000" dirty="0">
                <a:latin typeface="Times New Roman" panose="02020603050405020304" pitchFamily="18" charset="0"/>
                <a:cs typeface="Times New Roman" panose="02020603050405020304" pitchFamily="18" charset="0"/>
              </a:rPr>
              <a:t> nei Paesi con alto debito, che potrebbero vedere nel bilancio in comune una opportunità per non risanare i propri conti pubblici). </a:t>
            </a:r>
            <a:r>
              <a:rPr lang="it-IT" sz="2000" dirty="0">
                <a:solidFill>
                  <a:srgbClr val="002060"/>
                </a:solidFill>
                <a:latin typeface="Times New Roman" panose="02020603050405020304" pitchFamily="18" charset="0"/>
                <a:cs typeface="Times New Roman" panose="02020603050405020304" pitchFamily="18" charset="0"/>
              </a:rPr>
              <a:t>Al momento rimane solo «uno strumento per la convergenza e la competitività della zona euro» e non per la stabilizzazione di una economia colpita da shock asimmetrici</a:t>
            </a:r>
            <a:endParaRPr lang="it-IT" sz="2800" dirty="0">
              <a:solidFill>
                <a:srgbClr val="002060"/>
              </a:solidFill>
              <a:latin typeface="Times New Roman" panose="02020603050405020304" pitchFamily="18" charset="0"/>
              <a:cs typeface="Times New Roman" panose="02020603050405020304" pitchFamily="18" charset="0"/>
            </a:endParaRPr>
          </a:p>
          <a:p>
            <a:pPr lvl="1"/>
            <a:r>
              <a:rPr lang="it-IT" sz="2800" dirty="0">
                <a:latin typeface="Times New Roman" panose="02020603050405020304" pitchFamily="18" charset="0"/>
                <a:cs typeface="Times New Roman" panose="02020603050405020304" pitchFamily="18" charset="0"/>
              </a:rPr>
              <a:t>Unione bancaria</a:t>
            </a:r>
          </a:p>
          <a:p>
            <a:pPr lvl="1"/>
            <a:r>
              <a:rPr lang="it-IT" sz="2800" dirty="0">
                <a:latin typeface="Times New Roman" panose="02020603050405020304" pitchFamily="18" charset="0"/>
                <a:cs typeface="Times New Roman" panose="02020603050405020304" pitchFamily="18" charset="0"/>
              </a:rPr>
              <a:t>Politica per il lavoro che sappia affrontare le nuove frontiere tecnologiche </a:t>
            </a:r>
            <a:r>
              <a:rPr lang="it-IT" sz="2800" i="1" dirty="0" err="1">
                <a:latin typeface="Times New Roman" panose="02020603050405020304" pitchFamily="18" charset="0"/>
                <a:cs typeface="Times New Roman" panose="02020603050405020304" pitchFamily="18" charset="0"/>
              </a:rPr>
              <a:t>labour-saving</a:t>
            </a:r>
            <a:r>
              <a:rPr lang="it-IT" sz="2800" i="1" dirty="0">
                <a:latin typeface="Times New Roman" panose="02020603050405020304" pitchFamily="18" charset="0"/>
                <a:cs typeface="Times New Roman" panose="02020603050405020304" pitchFamily="18" charset="0"/>
              </a:rPr>
              <a:t> </a:t>
            </a:r>
            <a:r>
              <a:rPr lang="it-IT" sz="2800" dirty="0">
                <a:latin typeface="Times New Roman" panose="02020603050405020304" pitchFamily="18" charset="0"/>
                <a:cs typeface="Times New Roman" panose="02020603050405020304" pitchFamily="18" charset="0"/>
              </a:rPr>
              <a:t>(robotica)</a:t>
            </a:r>
          </a:p>
        </p:txBody>
      </p:sp>
    </p:spTree>
    <p:extLst>
      <p:ext uri="{BB962C8B-B14F-4D97-AF65-F5344CB8AC3E}">
        <p14:creationId xmlns:p14="http://schemas.microsoft.com/office/powerpoint/2010/main" xmlns="" val="1196082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a:solidFill>
                  <a:srgbClr val="FF0000"/>
                </a:solidFill>
                <a:latin typeface="Times New Roman" panose="02020603050405020304" pitchFamily="18" charset="0"/>
                <a:cs typeface="Times New Roman" panose="02020603050405020304" pitchFamily="18" charset="0"/>
              </a:rPr>
              <a:t>Questioni cruciali </a:t>
            </a:r>
            <a:r>
              <a:rPr lang="it-IT" sz="3600" b="1" dirty="0">
                <a:solidFill>
                  <a:srgbClr val="FF0000"/>
                </a:solidFill>
                <a:latin typeface="Times New Roman" panose="02020603050405020304" pitchFamily="18" charset="0"/>
                <a:cs typeface="Times New Roman" panose="02020603050405020304" pitchFamily="18" charset="0"/>
              </a:rPr>
              <a:t>(2)</a:t>
            </a:r>
            <a:endParaRPr lang="it-IT" sz="4000" b="1" dirty="0">
              <a:solidFill>
                <a:srgbClr val="FF0000"/>
              </a:solidFill>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normAutofit/>
          </a:bodyPr>
          <a:lstStyle/>
          <a:p>
            <a:r>
              <a:rPr lang="it-IT" i="1" dirty="0">
                <a:latin typeface="Times New Roman" panose="02020603050405020304" pitchFamily="18" charset="0"/>
                <a:cs typeface="Times New Roman" panose="02020603050405020304" pitchFamily="18" charset="0"/>
              </a:rPr>
              <a:t>L’Unione bancaria è una prima </a:t>
            </a:r>
            <a:r>
              <a:rPr lang="it-IT" i="1" dirty="0" err="1">
                <a:latin typeface="Times New Roman" panose="02020603050405020304" pitchFamily="18" charset="0"/>
                <a:cs typeface="Times New Roman" panose="02020603050405020304" pitchFamily="18" charset="0"/>
              </a:rPr>
              <a:t>mutualizzazione</a:t>
            </a:r>
            <a:r>
              <a:rPr lang="it-IT" i="1" dirty="0">
                <a:latin typeface="Times New Roman" panose="02020603050405020304" pitchFamily="18" charset="0"/>
                <a:cs typeface="Times New Roman" panose="02020603050405020304" pitchFamily="18" charset="0"/>
              </a:rPr>
              <a:t> di risorse tra Paesi</a:t>
            </a:r>
          </a:p>
          <a:p>
            <a:pPr>
              <a:buFont typeface="Wingdings" panose="05000000000000000000" pitchFamily="2" charset="2"/>
              <a:buChar char="ü"/>
            </a:pPr>
            <a:r>
              <a:rPr lang="it-IT" i="1" dirty="0">
                <a:latin typeface="Times New Roman" panose="02020603050405020304" pitchFamily="18" charset="0"/>
                <a:cs typeface="Times New Roman" panose="02020603050405020304" pitchFamily="18" charset="0"/>
              </a:rPr>
              <a:t>	</a:t>
            </a:r>
            <a:r>
              <a:rPr lang="it-IT" b="1" dirty="0">
                <a:latin typeface="Times New Roman" panose="02020603050405020304" pitchFamily="18" charset="0"/>
                <a:cs typeface="Times New Roman" panose="02020603050405020304" pitchFamily="18" charset="0"/>
              </a:rPr>
              <a:t>Meccanismo Unico di Vigilanza</a:t>
            </a:r>
            <a:r>
              <a:rPr lang="it-IT" b="1" i="1" dirty="0">
                <a:latin typeface="Times New Roman" panose="02020603050405020304" pitchFamily="18" charset="0"/>
                <a:cs typeface="Times New Roman" panose="02020603050405020304" pitchFamily="18" charset="0"/>
              </a:rPr>
              <a:t>                                       	</a:t>
            </a:r>
            <a:r>
              <a:rPr lang="it-IT" dirty="0">
                <a:latin typeface="Times New Roman" panose="02020603050405020304" pitchFamily="18" charset="0"/>
                <a:cs typeface="Times New Roman" panose="02020603050405020304" pitchFamily="18" charset="0"/>
              </a:rPr>
              <a:t>(riduzione dei rischi nei bilanci delle banche)</a:t>
            </a:r>
          </a:p>
          <a:p>
            <a:pPr>
              <a:buFont typeface="Wingdings" panose="05000000000000000000" pitchFamily="2" charset="2"/>
              <a:buChar char="ü"/>
            </a:pPr>
            <a:r>
              <a:rPr lang="it-IT" b="1" i="1" dirty="0">
                <a:latin typeface="Times New Roman" panose="02020603050405020304" pitchFamily="18" charset="0"/>
                <a:cs typeface="Times New Roman" panose="02020603050405020304" pitchFamily="18" charset="0"/>
              </a:rPr>
              <a:t> 	</a:t>
            </a:r>
            <a:r>
              <a:rPr lang="it-IT" b="1" dirty="0">
                <a:latin typeface="Times New Roman" panose="02020603050405020304" pitchFamily="18" charset="0"/>
                <a:cs typeface="Times New Roman" panose="02020603050405020304" pitchFamily="18" charset="0"/>
              </a:rPr>
              <a:t>Meccanismo Unico di Risoluzione delle crisi bancarie   </a:t>
            </a:r>
            <a:r>
              <a:rPr lang="it-IT" dirty="0">
                <a:latin typeface="Times New Roman" panose="02020603050405020304" pitchFamily="18" charset="0"/>
                <a:cs typeface="Times New Roman" panose="02020603050405020304" pitchFamily="18" charset="0"/>
              </a:rPr>
              <a:t>          	(messa a disposizione di liquidità d’emergenza in caso di 	ristrutturazioni bancarie: il Fondo di risoluzione potrà accedere ai 	prestiti del Meccanismo Europeo di Stabilità </a:t>
            </a:r>
            <a:r>
              <a:rPr lang="it-IT" sz="2000" i="1" dirty="0">
                <a:latin typeface="Times New Roman" panose="02020603050405020304" pitchFamily="18" charset="0"/>
                <a:cs typeface="Times New Roman" panose="02020603050405020304" pitchFamily="18" charset="0"/>
              </a:rPr>
              <a:t>(ESM, </a:t>
            </a:r>
            <a:r>
              <a:rPr lang="it-IT" sz="2000" dirty="0">
                <a:latin typeface="Times New Roman" panose="02020603050405020304" pitchFamily="18" charset="0"/>
                <a:cs typeface="Times New Roman" panose="02020603050405020304" pitchFamily="18" charset="0"/>
              </a:rPr>
              <a:t>fondo «salva-Stati»)</a:t>
            </a:r>
            <a:r>
              <a:rPr lang="it-IT" dirty="0">
                <a:latin typeface="Times New Roman" panose="02020603050405020304" pitchFamily="18" charset="0"/>
                <a:cs typeface="Times New Roman" panose="02020603050405020304" pitchFamily="18" charset="0"/>
              </a:rPr>
              <a:t>)</a:t>
            </a:r>
            <a:endParaRPr lang="it-IT" sz="2000" dirty="0">
              <a:latin typeface="Times New Roman" panose="02020603050405020304" pitchFamily="18" charset="0"/>
              <a:cs typeface="Times New Roman" panose="02020603050405020304" pitchFamily="18" charset="0"/>
            </a:endParaRPr>
          </a:p>
          <a:p>
            <a:pPr marL="0" indent="0">
              <a:buNone/>
            </a:pPr>
            <a:r>
              <a:rPr lang="it-IT" b="1" i="1" dirty="0">
                <a:latin typeface="Times New Roman" panose="02020603050405020304" pitchFamily="18" charset="0"/>
                <a:cs typeface="Times New Roman" panose="02020603050405020304" pitchFamily="18" charset="0"/>
              </a:rPr>
              <a:t>?</a:t>
            </a:r>
            <a:r>
              <a:rPr lang="it-IT" dirty="0">
                <a:latin typeface="Times New Roman" panose="02020603050405020304" pitchFamily="18" charset="0"/>
                <a:cs typeface="Times New Roman" panose="02020603050405020304" pitchFamily="18" charset="0"/>
              </a:rPr>
              <a:t>	</a:t>
            </a:r>
            <a:r>
              <a:rPr lang="it-IT" b="1" dirty="0">
                <a:latin typeface="Times New Roman" panose="02020603050405020304" pitchFamily="18" charset="0"/>
                <a:cs typeface="Times New Roman" panose="02020603050405020304" pitchFamily="18" charset="0"/>
              </a:rPr>
              <a:t>Garanzia Unica dei depositi</a:t>
            </a:r>
            <a:r>
              <a:rPr lang="it-IT" dirty="0">
                <a:latin typeface="Times New Roman" panose="02020603050405020304" pitchFamily="18" charset="0"/>
                <a:cs typeface="Times New Roman" panose="02020603050405020304" pitchFamily="18" charset="0"/>
              </a:rPr>
              <a:t>: è un indice di fiducia reciproca, 	uno strumento capace di proteggere realmente i risparmiatori.   	Ma per ora l’assicurazione comune sui depositi bancari non passa</a:t>
            </a:r>
            <a:endParaRPr lang="it-IT"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9293739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a:solidFill>
                  <a:srgbClr val="FF0000"/>
                </a:solidFill>
                <a:latin typeface="Times New Roman" panose="02020603050405020304" pitchFamily="18" charset="0"/>
                <a:cs typeface="Times New Roman" panose="02020603050405020304" pitchFamily="18" charset="0"/>
              </a:rPr>
              <a:t>Questioni cruciali </a:t>
            </a:r>
            <a:r>
              <a:rPr lang="it-IT" sz="3600" b="1" dirty="0">
                <a:solidFill>
                  <a:srgbClr val="FF0000"/>
                </a:solidFill>
                <a:latin typeface="Times New Roman" panose="02020603050405020304" pitchFamily="18" charset="0"/>
                <a:cs typeface="Times New Roman" panose="02020603050405020304" pitchFamily="18" charset="0"/>
              </a:rPr>
              <a:t>(3)</a:t>
            </a:r>
            <a:endParaRPr lang="it-IT" sz="4000" b="1" dirty="0">
              <a:solidFill>
                <a:srgbClr val="FF0000"/>
              </a:solidFill>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normAutofit fontScale="92500"/>
          </a:bodyPr>
          <a:lstStyle/>
          <a:p>
            <a:r>
              <a:rPr lang="it-IT" dirty="0">
                <a:latin typeface="Times New Roman" panose="02020603050405020304" pitchFamily="18" charset="0"/>
                <a:cs typeface="Times New Roman" panose="02020603050405020304" pitchFamily="18" charset="0"/>
              </a:rPr>
              <a:t>La terza è </a:t>
            </a:r>
            <a:r>
              <a:rPr lang="it-IT" sz="2400" dirty="0">
                <a:latin typeface="Times New Roman" panose="02020603050405020304" pitchFamily="18" charset="0"/>
                <a:cs typeface="Times New Roman" panose="02020603050405020304" pitchFamily="18" charset="0"/>
              </a:rPr>
              <a:t>SOCIALE</a:t>
            </a:r>
            <a:r>
              <a:rPr lang="it-IT" dirty="0">
                <a:latin typeface="Times New Roman" panose="02020603050405020304" pitchFamily="18" charset="0"/>
                <a:cs typeface="Times New Roman" panose="02020603050405020304" pitchFamily="18" charset="0"/>
              </a:rPr>
              <a:t> </a:t>
            </a:r>
          </a:p>
          <a:p>
            <a:pPr lvl="1"/>
            <a:r>
              <a:rPr lang="it-IT" sz="2800" dirty="0">
                <a:solidFill>
                  <a:srgbClr val="002060"/>
                </a:solidFill>
                <a:latin typeface="Times New Roman" panose="02020603050405020304" pitchFamily="18" charset="0"/>
                <a:cs typeface="Times New Roman" panose="02020603050405020304" pitchFamily="18" charset="0"/>
              </a:rPr>
              <a:t>Un nuovo </a:t>
            </a:r>
            <a:r>
              <a:rPr lang="it-IT" sz="2800" i="1" dirty="0">
                <a:solidFill>
                  <a:srgbClr val="002060"/>
                </a:solidFill>
                <a:latin typeface="Times New Roman" panose="02020603050405020304" pitchFamily="18" charset="0"/>
                <a:cs typeface="Times New Roman" panose="02020603050405020304" pitchFamily="18" charset="0"/>
              </a:rPr>
              <a:t>Welfare,</a:t>
            </a:r>
            <a:r>
              <a:rPr lang="it-IT" sz="2800" dirty="0">
                <a:solidFill>
                  <a:srgbClr val="002060"/>
                </a:solidFill>
                <a:latin typeface="Times New Roman" panose="02020603050405020304" pitchFamily="18" charset="0"/>
                <a:cs typeface="Times New Roman" panose="02020603050405020304" pitchFamily="18" charset="0"/>
              </a:rPr>
              <a:t> compatibile economicamente ma assolutamente indispensabile. Gli Stati dovrebbero condividere le proprie risorse per proteggere i più deboli </a:t>
            </a:r>
          </a:p>
          <a:p>
            <a:pPr lvl="1"/>
            <a:r>
              <a:rPr lang="it-IT" sz="2800" dirty="0">
                <a:latin typeface="Times New Roman" panose="02020603050405020304" pitchFamily="18" charset="0"/>
                <a:cs typeface="Times New Roman" panose="02020603050405020304" pitchFamily="18" charset="0"/>
              </a:rPr>
              <a:t>Definire «soglie di dignità» del lavoro </a:t>
            </a:r>
            <a:r>
              <a:rPr lang="it-IT" sz="2800" i="1" dirty="0">
                <a:latin typeface="Times New Roman" panose="02020603050405020304" pitchFamily="18" charset="0"/>
                <a:cs typeface="Times New Roman" panose="02020603050405020304" pitchFamily="18" charset="0"/>
              </a:rPr>
              <a:t>(Becchetti) </a:t>
            </a:r>
            <a:r>
              <a:rPr lang="it-IT" sz="2800" dirty="0">
                <a:latin typeface="Times New Roman" panose="02020603050405020304" pitchFamily="18" charset="0"/>
                <a:cs typeface="Times New Roman" panose="02020603050405020304" pitchFamily="18" charset="0"/>
              </a:rPr>
              <a:t>per ciascun Paese ed esigere che i prodotti che entrano nella </a:t>
            </a:r>
            <a:r>
              <a:rPr lang="it-IT" dirty="0">
                <a:latin typeface="Times New Roman" panose="02020603050405020304" pitchFamily="18" charset="0"/>
                <a:cs typeface="Times New Roman" panose="02020603050405020304" pitchFamily="18" charset="0"/>
              </a:rPr>
              <a:t>UE</a:t>
            </a:r>
            <a:r>
              <a:rPr lang="it-IT" sz="2800" dirty="0">
                <a:latin typeface="Times New Roman" panose="02020603050405020304" pitchFamily="18" charset="0"/>
                <a:cs typeface="Times New Roman" panose="02020603050405020304" pitchFamily="18" charset="0"/>
              </a:rPr>
              <a:t> abbiano pari certificazione. </a:t>
            </a:r>
            <a:r>
              <a:rPr lang="it-IT" sz="2200" dirty="0">
                <a:latin typeface="Times New Roman" panose="02020603050405020304" pitchFamily="18" charset="0"/>
                <a:cs typeface="Times New Roman" panose="02020603050405020304" pitchFamily="18" charset="0"/>
              </a:rPr>
              <a:t>Applicando questa regola a tutti si eviterebbe l’accusa di aver applicato dazi all’entrata</a:t>
            </a:r>
          </a:p>
          <a:p>
            <a:pPr lvl="1"/>
            <a:r>
              <a:rPr lang="it-IT" sz="2800" i="1" dirty="0">
                <a:solidFill>
                  <a:srgbClr val="002060"/>
                </a:solidFill>
                <a:latin typeface="Times New Roman" panose="02020603050405020304" pitchFamily="18" charset="0"/>
                <a:cs typeface="Times New Roman" panose="02020603050405020304" pitchFamily="18" charset="0"/>
              </a:rPr>
              <a:t>L’Unione deve mettere in campo risorse comuni per la crescita e l’inclusione sociale</a:t>
            </a:r>
          </a:p>
          <a:p>
            <a:pPr lvl="1"/>
            <a:r>
              <a:rPr lang="it-IT" sz="2800" dirty="0">
                <a:solidFill>
                  <a:srgbClr val="C00000"/>
                </a:solidFill>
                <a:latin typeface="Times New Roman" panose="02020603050405020304" pitchFamily="18" charset="0"/>
                <a:cs typeface="Times New Roman" panose="02020603050405020304" pitchFamily="18" charset="0"/>
              </a:rPr>
              <a:t>Azioni comuni, però, si adottano solo se si diventa più omogenei, se si accettano regole condivise e una comune disciplina di bilancio</a:t>
            </a:r>
          </a:p>
        </p:txBody>
      </p:sp>
    </p:spTree>
    <p:extLst>
      <p:ext uri="{BB962C8B-B14F-4D97-AF65-F5344CB8AC3E}">
        <p14:creationId xmlns:p14="http://schemas.microsoft.com/office/powerpoint/2010/main" xmlns="" val="2244793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a:solidFill>
                  <a:srgbClr val="FF0000"/>
                </a:solidFill>
                <a:latin typeface="Times New Roman" panose="02020603050405020304" pitchFamily="18" charset="0"/>
                <a:cs typeface="Times New Roman" panose="02020603050405020304" pitchFamily="18" charset="0"/>
              </a:rPr>
              <a:t>Il punto</a:t>
            </a:r>
          </a:p>
        </p:txBody>
      </p:sp>
      <p:sp>
        <p:nvSpPr>
          <p:cNvPr id="3" name="Segnaposto contenuto 2"/>
          <p:cNvSpPr>
            <a:spLocks noGrp="1"/>
          </p:cNvSpPr>
          <p:nvPr>
            <p:ph idx="1"/>
          </p:nvPr>
        </p:nvSpPr>
        <p:spPr/>
        <p:txBody>
          <a:bodyPr/>
          <a:lstStyle/>
          <a:p>
            <a:r>
              <a:rPr lang="it-IT" i="1" dirty="0">
                <a:latin typeface="Times New Roman" panose="02020603050405020304" pitchFamily="18" charset="0"/>
                <a:cs typeface="Times New Roman" panose="02020603050405020304" pitchFamily="18" charset="0"/>
              </a:rPr>
              <a:t>I </a:t>
            </a:r>
            <a:r>
              <a:rPr lang="it-IT" i="1" dirty="0">
                <a:solidFill>
                  <a:srgbClr val="002060"/>
                </a:solidFill>
                <a:latin typeface="Times New Roman" panose="02020603050405020304" pitchFamily="18" charset="0"/>
                <a:cs typeface="Times New Roman" panose="02020603050405020304" pitchFamily="18" charset="0"/>
              </a:rPr>
              <a:t>Paesi del Nord Europa </a:t>
            </a:r>
            <a:r>
              <a:rPr lang="it-IT" i="1" dirty="0">
                <a:latin typeface="Times New Roman" panose="02020603050405020304" pitchFamily="18" charset="0"/>
                <a:cs typeface="Times New Roman" panose="02020603050405020304" pitchFamily="18" charset="0"/>
              </a:rPr>
              <a:t>forse iniziano a comprendere che alcuni «rischi» devono essere condivisi nell’interesse comune e per consolidare l’Euro </a:t>
            </a:r>
          </a:p>
          <a:p>
            <a:r>
              <a:rPr lang="it-IT" i="1" dirty="0">
                <a:latin typeface="Times New Roman" panose="02020603050405020304" pitchFamily="18" charset="0"/>
                <a:cs typeface="Times New Roman" panose="02020603050405020304" pitchFamily="18" charset="0"/>
              </a:rPr>
              <a:t>I </a:t>
            </a:r>
            <a:r>
              <a:rPr lang="it-IT" i="1" dirty="0">
                <a:solidFill>
                  <a:srgbClr val="00B0F0"/>
                </a:solidFill>
                <a:latin typeface="Times New Roman" panose="02020603050405020304" pitchFamily="18" charset="0"/>
                <a:cs typeface="Times New Roman" panose="02020603050405020304" pitchFamily="18" charset="0"/>
              </a:rPr>
              <a:t>Paesi del Sud Europa </a:t>
            </a:r>
            <a:r>
              <a:rPr lang="it-IT" i="1" dirty="0">
                <a:latin typeface="Times New Roman" panose="02020603050405020304" pitchFamily="18" charset="0"/>
                <a:cs typeface="Times New Roman" panose="02020603050405020304" pitchFamily="18" charset="0"/>
              </a:rPr>
              <a:t>devono comprendere che i loro cugini settentrionali per condividere quei rischi vogliono prima ridurne numero ed entità: e quindi, meno debito pubblico, banche con i fondamentali in salute</a:t>
            </a:r>
          </a:p>
        </p:txBody>
      </p:sp>
    </p:spTree>
    <p:extLst>
      <p:ext uri="{BB962C8B-B14F-4D97-AF65-F5344CB8AC3E}">
        <p14:creationId xmlns:p14="http://schemas.microsoft.com/office/powerpoint/2010/main" xmlns="" val="20549337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a:solidFill>
                  <a:srgbClr val="FF0000"/>
                </a:solidFill>
                <a:latin typeface="Times New Roman" panose="02020603050405020304" pitchFamily="18" charset="0"/>
                <a:cs typeface="Times New Roman" panose="02020603050405020304" pitchFamily="18" charset="0"/>
              </a:rPr>
              <a:t>Questioni cruciali </a:t>
            </a:r>
            <a:r>
              <a:rPr lang="it-IT" sz="3600" b="1" dirty="0">
                <a:solidFill>
                  <a:srgbClr val="FF0000"/>
                </a:solidFill>
                <a:latin typeface="Times New Roman" panose="02020603050405020304" pitchFamily="18" charset="0"/>
                <a:cs typeface="Times New Roman" panose="02020603050405020304" pitchFamily="18" charset="0"/>
              </a:rPr>
              <a:t>(4)</a:t>
            </a:r>
            <a:endParaRPr lang="it-IT" sz="4000" b="1" dirty="0">
              <a:solidFill>
                <a:srgbClr val="FF0000"/>
              </a:solidFill>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normAutofit/>
          </a:bodyPr>
          <a:lstStyle/>
          <a:p>
            <a:r>
              <a:rPr lang="it-IT" dirty="0">
                <a:latin typeface="Times New Roman" panose="02020603050405020304" pitchFamily="18" charset="0"/>
                <a:cs typeface="Times New Roman" panose="02020603050405020304" pitchFamily="18" charset="0"/>
              </a:rPr>
              <a:t>La quarta è </a:t>
            </a:r>
            <a:r>
              <a:rPr lang="it-IT" sz="2400" dirty="0">
                <a:latin typeface="Times New Roman" panose="02020603050405020304" pitchFamily="18" charset="0"/>
                <a:cs typeface="Times New Roman" panose="02020603050405020304" pitchFamily="18" charset="0"/>
              </a:rPr>
              <a:t>ISTITUZIONALE</a:t>
            </a:r>
            <a:endParaRPr lang="it-IT" dirty="0">
              <a:latin typeface="Times New Roman" panose="02020603050405020304" pitchFamily="18" charset="0"/>
              <a:cs typeface="Times New Roman" panose="02020603050405020304" pitchFamily="18" charset="0"/>
            </a:endParaRPr>
          </a:p>
          <a:p>
            <a:pPr lvl="1"/>
            <a:r>
              <a:rPr lang="it-IT" sz="2200" i="1" dirty="0">
                <a:solidFill>
                  <a:srgbClr val="C00000"/>
                </a:solidFill>
                <a:latin typeface="Times New Roman" panose="02020603050405020304" pitchFamily="18" charset="0"/>
                <a:cs typeface="Times New Roman" panose="02020603050405020304" pitchFamily="18" charset="0"/>
              </a:rPr>
              <a:t>I meccanismi di funzionamento devono essere più trasparenti e più comprensibili</a:t>
            </a:r>
          </a:p>
          <a:p>
            <a:pPr lvl="1"/>
            <a:r>
              <a:rPr lang="it-IT" sz="2800" dirty="0">
                <a:latin typeface="Times New Roman" panose="02020603050405020304" pitchFamily="18" charset="0"/>
                <a:cs typeface="Times New Roman" panose="02020603050405020304" pitchFamily="18" charset="0"/>
              </a:rPr>
              <a:t>Il metodo intergovernativo ha sostituito quello comunitario col prevalere del Consiglio Europeo sulla Commissione</a:t>
            </a:r>
          </a:p>
          <a:p>
            <a:pPr lvl="1"/>
            <a:r>
              <a:rPr lang="it-IT" dirty="0">
                <a:latin typeface="Times New Roman" panose="02020603050405020304" pitchFamily="18" charset="0"/>
                <a:cs typeface="Times New Roman" panose="02020603050405020304" pitchFamily="18" charset="0"/>
              </a:rPr>
              <a:t>Poiché il </a:t>
            </a:r>
            <a:r>
              <a:rPr lang="it-IT" sz="2200" dirty="0">
                <a:latin typeface="Times New Roman" panose="02020603050405020304" pitchFamily="18" charset="0"/>
                <a:cs typeface="Times New Roman" panose="02020603050405020304" pitchFamily="18" charset="0"/>
              </a:rPr>
              <a:t>CE </a:t>
            </a:r>
            <a:r>
              <a:rPr lang="it-IT" dirty="0">
                <a:latin typeface="Times New Roman" panose="02020603050405020304" pitchFamily="18" charset="0"/>
                <a:cs typeface="Times New Roman" panose="02020603050405020304" pitchFamily="18" charset="0"/>
              </a:rPr>
              <a:t>decide all’unanimità quando all’</a:t>
            </a:r>
            <a:r>
              <a:rPr lang="it-IT" dirty="0" err="1">
                <a:latin typeface="Times New Roman" panose="02020603050405020304" pitchFamily="18" charset="0"/>
                <a:cs typeface="Times New Roman" panose="02020603050405020304" pitchFamily="18" charset="0"/>
              </a:rPr>
              <a:t>odg</a:t>
            </a:r>
            <a:r>
              <a:rPr lang="it-IT" dirty="0">
                <a:latin typeface="Times New Roman" panose="02020603050405020304" pitchFamily="18" charset="0"/>
                <a:cs typeface="Times New Roman" panose="02020603050405020304" pitchFamily="18" charset="0"/>
              </a:rPr>
              <a:t> vi sono temi divisivi          (es. immigrazione) il meccanismo decisionale si blocca.                               Infatti, col prevalere del </a:t>
            </a:r>
            <a:r>
              <a:rPr lang="it-IT" dirty="0" err="1">
                <a:latin typeface="Times New Roman" panose="02020603050405020304" pitchFamily="18" charset="0"/>
                <a:cs typeface="Times New Roman" panose="02020603050405020304" pitchFamily="18" charset="0"/>
              </a:rPr>
              <a:t>sovranismo</a:t>
            </a:r>
            <a:r>
              <a:rPr lang="it-IT" dirty="0">
                <a:latin typeface="Times New Roman" panose="02020603050405020304" pitchFamily="18" charset="0"/>
                <a:cs typeface="Times New Roman" panose="02020603050405020304" pitchFamily="18" charset="0"/>
              </a:rPr>
              <a:t> (insito in ciascun governo nazionale, che deve render conto a elettorati nazionali) svanisce quasi del tutto la possibilità di individuare soluzioni collettive, comunitarie perché ognuno, evidentemente, si preoccupa innanzitutto di salvaguardare il </a:t>
            </a:r>
            <a:r>
              <a:rPr lang="it-IT" i="1" dirty="0">
                <a:latin typeface="Times New Roman" panose="02020603050405020304" pitchFamily="18" charset="0"/>
                <a:cs typeface="Times New Roman" panose="02020603050405020304" pitchFamily="18" charset="0"/>
              </a:rPr>
              <a:t>proprio </a:t>
            </a:r>
            <a:r>
              <a:rPr lang="it-IT" dirty="0">
                <a:latin typeface="Times New Roman" panose="02020603050405020304" pitchFamily="18" charset="0"/>
                <a:cs typeface="Times New Roman" panose="02020603050405020304" pitchFamily="18" charset="0"/>
              </a:rPr>
              <a:t>interesse particolare</a:t>
            </a:r>
          </a:p>
          <a:p>
            <a:pPr lvl="1"/>
            <a:r>
              <a:rPr lang="it-IT" dirty="0">
                <a:solidFill>
                  <a:srgbClr val="C00000"/>
                </a:solidFill>
                <a:latin typeface="Times New Roman" panose="02020603050405020304" pitchFamily="18" charset="0"/>
                <a:cs typeface="Times New Roman" panose="02020603050405020304" pitchFamily="18" charset="0"/>
              </a:rPr>
              <a:t>Due cerchi, due velocità, confederazione…</a:t>
            </a:r>
          </a:p>
        </p:txBody>
      </p:sp>
    </p:spTree>
    <p:extLst>
      <p:ext uri="{BB962C8B-B14F-4D97-AF65-F5344CB8AC3E}">
        <p14:creationId xmlns:p14="http://schemas.microsoft.com/office/powerpoint/2010/main" xmlns="" val="7356277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a:solidFill>
                  <a:srgbClr val="FF0000"/>
                </a:solidFill>
                <a:latin typeface="Times New Roman" panose="02020603050405020304" pitchFamily="18" charset="0"/>
                <a:cs typeface="Times New Roman" panose="02020603050405020304" pitchFamily="18" charset="0"/>
              </a:rPr>
              <a:t>Questioni cruciali </a:t>
            </a:r>
            <a:r>
              <a:rPr lang="it-IT" sz="3600" b="1" dirty="0">
                <a:solidFill>
                  <a:srgbClr val="FF0000"/>
                </a:solidFill>
                <a:latin typeface="Times New Roman" panose="02020603050405020304" pitchFamily="18" charset="0"/>
                <a:cs typeface="Times New Roman" panose="02020603050405020304" pitchFamily="18" charset="0"/>
              </a:rPr>
              <a:t>(5)</a:t>
            </a:r>
            <a:endParaRPr lang="it-IT" sz="4000" b="1" dirty="0">
              <a:solidFill>
                <a:srgbClr val="FF0000"/>
              </a:solidFill>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normAutofit/>
          </a:bodyPr>
          <a:lstStyle/>
          <a:p>
            <a:r>
              <a:rPr lang="it-IT" dirty="0">
                <a:latin typeface="Times New Roman" panose="02020603050405020304" pitchFamily="18" charset="0"/>
                <a:cs typeface="Times New Roman" panose="02020603050405020304" pitchFamily="18" charset="0"/>
              </a:rPr>
              <a:t>La quinta è </a:t>
            </a:r>
            <a:r>
              <a:rPr lang="it-IT" sz="2400" dirty="0">
                <a:latin typeface="Times New Roman" panose="02020603050405020304" pitchFamily="18" charset="0"/>
                <a:cs typeface="Times New Roman" panose="02020603050405020304" pitchFamily="18" charset="0"/>
              </a:rPr>
              <a:t>CULTURALE</a:t>
            </a:r>
          </a:p>
          <a:p>
            <a:pPr marL="0" indent="0">
              <a:buNone/>
            </a:pPr>
            <a:r>
              <a:rPr lang="it-IT" sz="2400" i="1" dirty="0">
                <a:latin typeface="Times New Roman" panose="02020603050405020304" pitchFamily="18" charset="0"/>
                <a:cs typeface="Times New Roman" panose="02020603050405020304" pitchFamily="18" charset="0"/>
              </a:rPr>
              <a:t>	L’approccio alla questione migratoria è paradigmatico in tal senso</a:t>
            </a:r>
          </a:p>
          <a:p>
            <a:r>
              <a:rPr lang="it-IT" dirty="0">
                <a:latin typeface="Times New Roman" panose="02020603050405020304" pitchFamily="18" charset="0"/>
                <a:cs typeface="Times New Roman" panose="02020603050405020304" pitchFamily="18" charset="0"/>
              </a:rPr>
              <a:t>Una società invecchiata guarda con sospetto e preoccupazione questi giovani dalla pelle scura arrivati da terre lontane e tanto diverse</a:t>
            </a:r>
          </a:p>
          <a:p>
            <a:r>
              <a:rPr lang="it-IT" dirty="0">
                <a:latin typeface="Times New Roman" panose="02020603050405020304" pitchFamily="18" charset="0"/>
                <a:cs typeface="Times New Roman" panose="02020603050405020304" pitchFamily="18" charset="0"/>
              </a:rPr>
              <a:t>Ben altro respiro aveva la </a:t>
            </a:r>
            <a:r>
              <a:rPr lang="it-IT" i="1" dirty="0">
                <a:solidFill>
                  <a:srgbClr val="0070C0"/>
                </a:solidFill>
                <a:latin typeface="Times New Roman" panose="02020603050405020304" pitchFamily="18" charset="0"/>
                <a:cs typeface="Times New Roman" panose="02020603050405020304" pitchFamily="18" charset="0"/>
              </a:rPr>
              <a:t>Dichiarazione Schumann </a:t>
            </a:r>
            <a:r>
              <a:rPr lang="it-IT" sz="2400" i="1" dirty="0">
                <a:latin typeface="Times New Roman" panose="02020603050405020304" pitchFamily="18" charset="0"/>
                <a:cs typeface="Times New Roman" panose="02020603050405020304" pitchFamily="18" charset="0"/>
              </a:rPr>
              <a:t>(9 maggio 1950):      «Se potrà contare su un rafforzamento dei (suoi) mezzi, l’Europa sarà in grado di proseguire nella realizzazione di uno dei suoi compiti essenziali: lo sviluppo del continente africano»</a:t>
            </a:r>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655420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a:solidFill>
                  <a:srgbClr val="FF0000"/>
                </a:solidFill>
                <a:latin typeface="Times New Roman" panose="02020603050405020304" pitchFamily="18" charset="0"/>
                <a:cs typeface="Times New Roman" panose="02020603050405020304" pitchFamily="18" charset="0"/>
              </a:rPr>
              <a:t>Questioni cruciali </a:t>
            </a:r>
            <a:r>
              <a:rPr lang="it-IT" sz="3600" b="1" dirty="0">
                <a:solidFill>
                  <a:srgbClr val="FF0000"/>
                </a:solidFill>
                <a:latin typeface="Times New Roman" panose="02020603050405020304" pitchFamily="18" charset="0"/>
                <a:cs typeface="Times New Roman" panose="02020603050405020304" pitchFamily="18" charset="0"/>
              </a:rPr>
              <a:t>(6)</a:t>
            </a:r>
            <a:endParaRPr lang="it-IT" sz="4000" b="1" dirty="0">
              <a:solidFill>
                <a:srgbClr val="FF0000"/>
              </a:solidFill>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normAutofit fontScale="92500" lnSpcReduction="10000"/>
          </a:bodyPr>
          <a:lstStyle/>
          <a:p>
            <a:r>
              <a:rPr lang="it-IT" dirty="0">
                <a:latin typeface="Times New Roman" panose="02020603050405020304" pitchFamily="18" charset="0"/>
                <a:cs typeface="Times New Roman" panose="02020603050405020304" pitchFamily="18" charset="0"/>
              </a:rPr>
              <a:t>L’Europa non sa più emozionare</a:t>
            </a:r>
          </a:p>
          <a:p>
            <a:pPr marL="0" indent="0">
              <a:buNone/>
            </a:pPr>
            <a:r>
              <a:rPr lang="it-IT" sz="2400" dirty="0">
                <a:latin typeface="Times New Roman" panose="02020603050405020304" pitchFamily="18" charset="0"/>
                <a:cs typeface="Times New Roman" panose="02020603050405020304" pitchFamily="18" charset="0"/>
              </a:rPr>
              <a:t>E in effetti l’aver garantito 70 anni di pace in un territorio che per secoli aveva conosciuto decine e decine di guerre non pare essere più sufficiente per rivendicarne la necessità</a:t>
            </a:r>
          </a:p>
          <a:p>
            <a:r>
              <a:rPr lang="it-IT" dirty="0">
                <a:latin typeface="Times New Roman" panose="02020603050405020304" pitchFamily="18" charset="0"/>
                <a:cs typeface="Times New Roman" panose="02020603050405020304" pitchFamily="18" charset="0"/>
              </a:rPr>
              <a:t>Forse, però, non emoziona più perché non sa più emozionarsi</a:t>
            </a:r>
          </a:p>
          <a:p>
            <a:r>
              <a:rPr lang="it-IT" dirty="0">
                <a:latin typeface="Times New Roman" panose="02020603050405020304" pitchFamily="18" charset="0"/>
                <a:cs typeface="Times New Roman" panose="02020603050405020304" pitchFamily="18" charset="0"/>
              </a:rPr>
              <a:t>Lingue diverse; una bandiera (le 12 stelle) mai ufficialmente adottata; un motto </a:t>
            </a:r>
            <a:r>
              <a:rPr lang="it-IT" i="1" dirty="0">
                <a:latin typeface="Times New Roman" panose="02020603050405020304" pitchFamily="18" charset="0"/>
                <a:cs typeface="Times New Roman" panose="02020603050405020304" pitchFamily="18" charset="0"/>
              </a:rPr>
              <a:t>(In </a:t>
            </a:r>
            <a:r>
              <a:rPr lang="it-IT" i="1" dirty="0" err="1">
                <a:latin typeface="Times New Roman" panose="02020603050405020304" pitchFamily="18" charset="0"/>
                <a:cs typeface="Times New Roman" panose="02020603050405020304" pitchFamily="18" charset="0"/>
              </a:rPr>
              <a:t>varietate</a:t>
            </a:r>
            <a:r>
              <a:rPr lang="it-IT" i="1" dirty="0">
                <a:latin typeface="Times New Roman" panose="02020603050405020304" pitchFamily="18" charset="0"/>
                <a:cs typeface="Times New Roman" panose="02020603050405020304" pitchFamily="18" charset="0"/>
              </a:rPr>
              <a:t> concordia)</a:t>
            </a:r>
            <a:r>
              <a:rPr lang="it-IT" dirty="0">
                <a:latin typeface="Times New Roman" panose="02020603050405020304" pitchFamily="18" charset="0"/>
                <a:cs typeface="Times New Roman" panose="02020603050405020304" pitchFamily="18" charset="0"/>
              </a:rPr>
              <a:t> sconosciuto ai più, oltre che un ossimoro; un inno celeberrimo (l’ode </a:t>
            </a:r>
            <a:r>
              <a:rPr lang="it-IT" i="1" dirty="0">
                <a:latin typeface="Times New Roman" panose="02020603050405020304" pitchFamily="18" charset="0"/>
                <a:cs typeface="Times New Roman" panose="02020603050405020304" pitchFamily="18" charset="0"/>
              </a:rPr>
              <a:t>An die </a:t>
            </a:r>
            <a:r>
              <a:rPr lang="it-IT" i="1" dirty="0" err="1">
                <a:latin typeface="Times New Roman" panose="02020603050405020304" pitchFamily="18" charset="0"/>
                <a:cs typeface="Times New Roman" panose="02020603050405020304" pitchFamily="18" charset="0"/>
              </a:rPr>
              <a:t>Freude</a:t>
            </a:r>
            <a:r>
              <a:rPr lang="it-IT" i="1" dirty="0">
                <a:latin typeface="Times New Roman" panose="02020603050405020304" pitchFamily="18" charset="0"/>
                <a:cs typeface="Times New Roman" panose="02020603050405020304" pitchFamily="18" charset="0"/>
              </a:rPr>
              <a:t>, </a:t>
            </a:r>
            <a:r>
              <a:rPr lang="it-IT" dirty="0">
                <a:latin typeface="Times New Roman" panose="02020603050405020304" pitchFamily="18" charset="0"/>
                <a:cs typeface="Times New Roman" panose="02020603050405020304" pitchFamily="18" charset="0"/>
              </a:rPr>
              <a:t>dalla </a:t>
            </a:r>
            <a:r>
              <a:rPr lang="it-IT" sz="2600" dirty="0">
                <a:latin typeface="Times New Roman" panose="02020603050405020304" pitchFamily="18" charset="0"/>
                <a:cs typeface="Times New Roman" panose="02020603050405020304" pitchFamily="18" charset="0"/>
              </a:rPr>
              <a:t>IX^</a:t>
            </a:r>
            <a:r>
              <a:rPr lang="it-IT" dirty="0">
                <a:latin typeface="Times New Roman" panose="02020603050405020304" pitchFamily="18" charset="0"/>
                <a:cs typeface="Times New Roman" panose="02020603050405020304" pitchFamily="18" charset="0"/>
              </a:rPr>
              <a:t> sinfonia di Beethoven) ma senza parole…una debolezza simbolica che in qualche modo denuncia l’assenza di un </a:t>
            </a:r>
            <a:r>
              <a:rPr lang="it-IT" i="1" dirty="0">
                <a:latin typeface="Times New Roman" panose="02020603050405020304" pitchFamily="18" charset="0"/>
                <a:cs typeface="Times New Roman" panose="02020603050405020304" pitchFamily="18" charset="0"/>
              </a:rPr>
              <a:t>idem sentire</a:t>
            </a:r>
            <a:r>
              <a:rPr lang="it-IT" dirty="0">
                <a:latin typeface="Times New Roman" panose="02020603050405020304" pitchFamily="18" charset="0"/>
                <a:cs typeface="Times New Roman" panose="02020603050405020304" pitchFamily="18" charset="0"/>
              </a:rPr>
              <a:t> da parte di una comunità che forma un popolo con un </a:t>
            </a:r>
            <a:r>
              <a:rPr lang="it-IT" i="1" dirty="0" err="1">
                <a:latin typeface="Times New Roman" panose="02020603050405020304" pitchFamily="18" charset="0"/>
                <a:cs typeface="Times New Roman" panose="02020603050405020304" pitchFamily="18" charset="0"/>
              </a:rPr>
              <a:t>demos</a:t>
            </a:r>
            <a:r>
              <a:rPr lang="it-IT" i="1" dirty="0">
                <a:latin typeface="Times New Roman" panose="02020603050405020304" pitchFamily="18" charset="0"/>
                <a:cs typeface="Times New Roman" panose="02020603050405020304" pitchFamily="18" charset="0"/>
              </a:rPr>
              <a:t> </a:t>
            </a:r>
            <a:r>
              <a:rPr lang="it-IT" dirty="0">
                <a:latin typeface="Times New Roman" panose="02020603050405020304" pitchFamily="18" charset="0"/>
                <a:cs typeface="Times New Roman" panose="02020603050405020304" pitchFamily="18" charset="0"/>
              </a:rPr>
              <a:t>comune</a:t>
            </a:r>
          </a:p>
          <a:p>
            <a:r>
              <a:rPr lang="it-IT" dirty="0">
                <a:latin typeface="Times New Roman" panose="02020603050405020304" pitchFamily="18" charset="0"/>
                <a:cs typeface="Times New Roman" panose="02020603050405020304" pitchFamily="18" charset="0"/>
              </a:rPr>
              <a:t>Identità ancora nazionali, e talvolta territoriali nell’ambito di una medesima nazione</a:t>
            </a:r>
          </a:p>
        </p:txBody>
      </p:sp>
    </p:spTree>
    <p:extLst>
      <p:ext uri="{BB962C8B-B14F-4D97-AF65-F5344CB8AC3E}">
        <p14:creationId xmlns:p14="http://schemas.microsoft.com/office/powerpoint/2010/main" xmlns="" val="856119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a:solidFill>
                  <a:srgbClr val="FF0000"/>
                </a:solidFill>
                <a:latin typeface="Times New Roman" panose="02020603050405020304" pitchFamily="18" charset="0"/>
                <a:cs typeface="Times New Roman" panose="02020603050405020304" pitchFamily="18" charset="0"/>
              </a:rPr>
              <a:t>Quale futuro?</a:t>
            </a:r>
          </a:p>
        </p:txBody>
      </p:sp>
      <p:sp>
        <p:nvSpPr>
          <p:cNvPr id="3" name="Segnaposto contenuto 2"/>
          <p:cNvSpPr>
            <a:spLocks noGrp="1"/>
          </p:cNvSpPr>
          <p:nvPr>
            <p:ph idx="1"/>
          </p:nvPr>
        </p:nvSpPr>
        <p:spPr/>
        <p:txBody>
          <a:bodyPr>
            <a:normAutofit/>
          </a:bodyPr>
          <a:lstStyle/>
          <a:p>
            <a:r>
              <a:rPr lang="it-IT" dirty="0">
                <a:latin typeface="Times New Roman" panose="02020603050405020304" pitchFamily="18" charset="0"/>
                <a:cs typeface="Times New Roman" panose="02020603050405020304" pitchFamily="18" charset="0"/>
              </a:rPr>
              <a:t>Si comprende oggi quanto grave fu l’errore commesso con l’affondamento del progetto di Costituzione europea</a:t>
            </a:r>
          </a:p>
          <a:p>
            <a:r>
              <a:rPr lang="it-IT" dirty="0">
                <a:latin typeface="Times New Roman" panose="02020603050405020304" pitchFamily="18" charset="0"/>
                <a:cs typeface="Times New Roman" panose="02020603050405020304" pitchFamily="18" charset="0"/>
              </a:rPr>
              <a:t>Si è lasciato tutto lo spazio alla dimensione economica e alla sua arida contabilità assolutamente opposta a emozioni immateriali e per questo profonde, capaci di mobilitare le menti e i cuori di milioni di persone quando avvertono un senso comune di appartenenza, un legame sociale, un simile profilo identitario</a:t>
            </a:r>
          </a:p>
          <a:p>
            <a:r>
              <a:rPr lang="it-IT" dirty="0">
                <a:latin typeface="Times New Roman" panose="02020603050405020304" pitchFamily="18" charset="0"/>
                <a:cs typeface="Times New Roman" panose="02020603050405020304" pitchFamily="18" charset="0"/>
              </a:rPr>
              <a:t>E’ mancato un </a:t>
            </a:r>
            <a:r>
              <a:rPr lang="it-IT" i="1" dirty="0">
                <a:latin typeface="Times New Roman" panose="02020603050405020304" pitchFamily="18" charset="0"/>
                <a:cs typeface="Times New Roman" panose="02020603050405020304" pitchFamily="18" charset="0"/>
              </a:rPr>
              <a:t>pathos </a:t>
            </a:r>
            <a:r>
              <a:rPr lang="it-IT" dirty="0">
                <a:latin typeface="Times New Roman" panose="02020603050405020304" pitchFamily="18" charset="0"/>
                <a:cs typeface="Times New Roman" panose="02020603050405020304" pitchFamily="18" charset="0"/>
              </a:rPr>
              <a:t>evocativo di una cultura comune </a:t>
            </a:r>
            <a:r>
              <a:rPr lang="it-IT" dirty="0" err="1">
                <a:latin typeface="Times New Roman" panose="02020603050405020304" pitchFamily="18" charset="0"/>
                <a:cs typeface="Times New Roman" panose="02020603050405020304" pitchFamily="18" charset="0"/>
              </a:rPr>
              <a:t>ancorchè</a:t>
            </a:r>
            <a:r>
              <a:rPr lang="it-IT" dirty="0">
                <a:latin typeface="Times New Roman" panose="02020603050405020304" pitchFamily="18" charset="0"/>
                <a:cs typeface="Times New Roman" panose="02020603050405020304" pitchFamily="18" charset="0"/>
              </a:rPr>
              <a:t> innervata in storie e memorie differenti dipanatesi nei secoli</a:t>
            </a:r>
          </a:p>
        </p:txBody>
      </p:sp>
    </p:spTree>
    <p:extLst>
      <p:ext uri="{BB962C8B-B14F-4D97-AF65-F5344CB8AC3E}">
        <p14:creationId xmlns:p14="http://schemas.microsoft.com/office/powerpoint/2010/main" xmlns="" val="9675311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b="1" dirty="0">
                <a:solidFill>
                  <a:srgbClr val="FF0000"/>
                </a:solidFill>
                <a:latin typeface="Times New Roman" panose="02020603050405020304" pitchFamily="18" charset="0"/>
                <a:cs typeface="Times New Roman" panose="02020603050405020304" pitchFamily="18" charset="0"/>
              </a:rPr>
              <a:t>Quale futuro </a:t>
            </a:r>
            <a:r>
              <a:rPr lang="it-IT" sz="3600" b="1" dirty="0">
                <a:solidFill>
                  <a:srgbClr val="FF0000"/>
                </a:solidFill>
                <a:latin typeface="Times New Roman" panose="02020603050405020304" pitchFamily="18" charset="0"/>
                <a:cs typeface="Times New Roman" panose="02020603050405020304" pitchFamily="18" charset="0"/>
              </a:rPr>
              <a:t>(2)</a:t>
            </a:r>
            <a:endParaRPr lang="it-IT" sz="4000" b="1" dirty="0">
              <a:solidFill>
                <a:srgbClr val="FF0000"/>
              </a:solidFill>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lstStyle/>
          <a:p>
            <a:r>
              <a:rPr lang="it-IT" dirty="0">
                <a:latin typeface="Times New Roman" panose="02020603050405020304" pitchFamily="18" charset="0"/>
                <a:cs typeface="Times New Roman" panose="02020603050405020304" pitchFamily="18" charset="0"/>
              </a:rPr>
              <a:t>Nel mondo globale di oggi, però, la coesione diviene indispensabile</a:t>
            </a:r>
          </a:p>
          <a:p>
            <a:r>
              <a:rPr lang="it-IT" dirty="0">
                <a:latin typeface="Times New Roman" panose="02020603050405020304" pitchFamily="18" charset="0"/>
                <a:cs typeface="Times New Roman" panose="02020603050405020304" pitchFamily="18" charset="0"/>
              </a:rPr>
              <a:t>Occorre allora favorirla accelerando – e non rallentando – il </a:t>
            </a:r>
            <a:r>
              <a:rPr lang="it-IT" dirty="0">
                <a:solidFill>
                  <a:srgbClr val="0070C0"/>
                </a:solidFill>
                <a:latin typeface="Times New Roman" panose="02020603050405020304" pitchFamily="18" charset="0"/>
                <a:cs typeface="Times New Roman" panose="02020603050405020304" pitchFamily="18" charset="0"/>
              </a:rPr>
              <a:t>processo di convergenza </a:t>
            </a:r>
            <a:r>
              <a:rPr lang="it-IT" dirty="0">
                <a:latin typeface="Times New Roman" panose="02020603050405020304" pitchFamily="18" charset="0"/>
                <a:cs typeface="Times New Roman" panose="02020603050405020304" pitchFamily="18" charset="0"/>
              </a:rPr>
              <a:t>fra le diverse aree regionali del continente, ovvero la più equa ripartizione del benessere, della condizione sociale delle popolazioni europee: che era, ed è, una delle principali ragion d’essere del progetto comunitario, forse la più importante dopo la </a:t>
            </a:r>
            <a:r>
              <a:rPr lang="it-IT" dirty="0">
                <a:solidFill>
                  <a:srgbClr val="0070C0"/>
                </a:solidFill>
                <a:latin typeface="Times New Roman" panose="02020603050405020304" pitchFamily="18" charset="0"/>
                <a:cs typeface="Times New Roman" panose="02020603050405020304" pitchFamily="18" charset="0"/>
              </a:rPr>
              <a:t>salvaguardia della pace</a:t>
            </a:r>
          </a:p>
          <a:p>
            <a:r>
              <a:rPr lang="it-IT" dirty="0">
                <a:latin typeface="Times New Roman" panose="02020603050405020304" pitchFamily="18" charset="0"/>
                <a:cs typeface="Times New Roman" panose="02020603050405020304" pitchFamily="18" charset="0"/>
              </a:rPr>
              <a:t>Le prossime elezioni segneranno un bivio: o verso una integrazione più forte e più solidale o verso una dissoluzione più o meno rapida. Ecco perché richiederanno, da parte di tutti noi, il </a:t>
            </a:r>
            <a:r>
              <a:rPr lang="it-IT" dirty="0">
                <a:solidFill>
                  <a:srgbClr val="FF0000"/>
                </a:solidFill>
                <a:latin typeface="Times New Roman" panose="02020603050405020304" pitchFamily="18" charset="0"/>
                <a:cs typeface="Times New Roman" panose="02020603050405020304" pitchFamily="18" charset="0"/>
              </a:rPr>
              <a:t>massimo impegno</a:t>
            </a:r>
          </a:p>
        </p:txBody>
      </p:sp>
    </p:spTree>
    <p:extLst>
      <p:ext uri="{BB962C8B-B14F-4D97-AF65-F5344CB8AC3E}">
        <p14:creationId xmlns:p14="http://schemas.microsoft.com/office/powerpoint/2010/main" xmlns="" val="3425449337"/>
      </p:ext>
    </p:extLst>
  </p:cSld>
  <p:clrMapOvr>
    <a:masterClrMapping/>
  </p:clrMapOvr>
</p:sld>
</file>

<file path=ppt/theme/theme1.xml><?xml version="1.0" encoding="utf-8"?>
<a:theme xmlns:a="http://schemas.openxmlformats.org/drawingml/2006/main" name="Office Theme">
  <a:themeElements>
    <a:clrScheme name="Tema di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Tema di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AE6F2518-B084-4896-AF52-66CC2144AA26}"/>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2587</Words>
  <Application>Microsoft Office PowerPoint</Application>
  <PresentationFormat>Personalizzato</PresentationFormat>
  <Paragraphs>192</Paragraphs>
  <Slides>31</Slides>
  <Notes>1</Notes>
  <HiddenSlides>0</HiddenSlides>
  <MMClips>0</MMClips>
  <ScaleCrop>false</ScaleCrop>
  <HeadingPairs>
    <vt:vector size="4" baseType="variant">
      <vt:variant>
        <vt:lpstr>Tema</vt:lpstr>
      </vt:variant>
      <vt:variant>
        <vt:i4>1</vt:i4>
      </vt:variant>
      <vt:variant>
        <vt:lpstr>Titoli diapositive</vt:lpstr>
      </vt:variant>
      <vt:variant>
        <vt:i4>31</vt:i4>
      </vt:variant>
    </vt:vector>
  </HeadingPairs>
  <TitlesOfParts>
    <vt:vector size="32" baseType="lpstr">
      <vt:lpstr>Office Theme</vt:lpstr>
      <vt:lpstr>L’Europa a due velocità  sta costruendo anche due identità</vt:lpstr>
      <vt:lpstr>Bozzetto storico</vt:lpstr>
      <vt:lpstr>Popolazione Europa</vt:lpstr>
      <vt:lpstr>Bozzetto storico (2)</vt:lpstr>
      <vt:lpstr>Bozzetto storico (3)</vt:lpstr>
      <vt:lpstr>Bozzetto storico (4)</vt:lpstr>
      <vt:lpstr>Bozzetto storico (5)</vt:lpstr>
      <vt:lpstr>Bozzetto storico (6)</vt:lpstr>
      <vt:lpstr>Bozzetto storico (7)</vt:lpstr>
      <vt:lpstr>Bozzetto storico (8)</vt:lpstr>
      <vt:lpstr>Bozzetto storico (9)</vt:lpstr>
      <vt:lpstr>Il Trattato di Lisbona</vt:lpstr>
      <vt:lpstr>Diapositiva 13</vt:lpstr>
      <vt:lpstr>Proiezione PIL al 2030</vt:lpstr>
      <vt:lpstr>Le crisi d’Europa</vt:lpstr>
      <vt:lpstr>Il declino dell’Europa</vt:lpstr>
      <vt:lpstr>Populismo, zeitgeist del periodo?</vt:lpstr>
      <vt:lpstr>Antieuropeismo</vt:lpstr>
      <vt:lpstr>Sovranismo, anzi: Nazionalismo</vt:lpstr>
      <vt:lpstr>Nazionalismo</vt:lpstr>
      <vt:lpstr>Nazionalisti vs. Europeisti</vt:lpstr>
      <vt:lpstr>Difesa europea</vt:lpstr>
      <vt:lpstr>Questioni cruciali</vt:lpstr>
      <vt:lpstr>Questioni cruciali (2)</vt:lpstr>
      <vt:lpstr>Questioni cruciali (3)</vt:lpstr>
      <vt:lpstr>Il punto</vt:lpstr>
      <vt:lpstr>Questioni cruciali (4)</vt:lpstr>
      <vt:lpstr>Questioni cruciali (5)</vt:lpstr>
      <vt:lpstr>Questioni cruciali (6)</vt:lpstr>
      <vt:lpstr>Quale futuro?</vt:lpstr>
      <vt:lpstr>Quale futuro (2)</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L’Europa a due velocità  sta costruendo anche due identità</dc:title>
  <dc:creator>Farinone Enrico</dc:creator>
  <cp:lastModifiedBy>piccolos</cp:lastModifiedBy>
  <cp:revision>67</cp:revision>
  <cp:lastPrinted>2019-01-11T08:13:21Z</cp:lastPrinted>
  <dcterms:created xsi:type="dcterms:W3CDTF">2018-12-04T15:25:34Z</dcterms:created>
  <dcterms:modified xsi:type="dcterms:W3CDTF">2019-01-21T08:52:16Z</dcterms:modified>
</cp:coreProperties>
</file>