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0" r:id="rId16"/>
    <p:sldId id="268" r:id="rId17"/>
    <p:sldId id="272" r:id="rId1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1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8B49AA-22D7-44E2-B2CC-65FF10AC107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A5B694A-96C9-4165-A3F0-B9937EB4895C}">
      <dgm:prSet phldrT="[Testo]"/>
      <dgm:spPr/>
      <dgm:t>
        <a:bodyPr/>
        <a:lstStyle/>
        <a:p>
          <a:r>
            <a:rPr lang="it-IT" dirty="0" smtClean="0"/>
            <a:t>Venditore al dettaglio</a:t>
          </a:r>
          <a:endParaRPr lang="it-IT" dirty="0"/>
        </a:p>
      </dgm:t>
    </dgm:pt>
    <dgm:pt modelId="{7D2875A3-CF4D-42EE-99BC-9C4029546975}" type="parTrans" cxnId="{6535F5B3-A213-469A-8D77-C0ECCDDDC810}">
      <dgm:prSet/>
      <dgm:spPr/>
      <dgm:t>
        <a:bodyPr/>
        <a:lstStyle/>
        <a:p>
          <a:endParaRPr lang="it-IT"/>
        </a:p>
      </dgm:t>
    </dgm:pt>
    <dgm:pt modelId="{E6C86AB1-DB5B-411C-95A5-A23BC16E5D2C}" type="sibTrans" cxnId="{6535F5B3-A213-469A-8D77-C0ECCDDDC810}">
      <dgm:prSet/>
      <dgm:spPr/>
      <dgm:t>
        <a:bodyPr/>
        <a:lstStyle/>
        <a:p>
          <a:endParaRPr lang="it-IT"/>
        </a:p>
      </dgm:t>
    </dgm:pt>
    <dgm:pt modelId="{B5B1A3A9-4DD4-4A24-A98D-A80F13140550}">
      <dgm:prSet phldrT="[Testo]"/>
      <dgm:spPr/>
      <dgm:t>
        <a:bodyPr/>
        <a:lstStyle/>
        <a:p>
          <a:r>
            <a:rPr lang="it-IT" dirty="0" smtClean="0"/>
            <a:t>Accoglienza clienti</a:t>
          </a:r>
          <a:endParaRPr lang="it-IT" dirty="0"/>
        </a:p>
      </dgm:t>
    </dgm:pt>
    <dgm:pt modelId="{7F322B61-CBC8-40D7-A94D-2F33AF0F4D86}" type="parTrans" cxnId="{C7B7E4C5-40EC-42D2-8BED-73DEA79E3270}">
      <dgm:prSet/>
      <dgm:spPr/>
      <dgm:t>
        <a:bodyPr/>
        <a:lstStyle/>
        <a:p>
          <a:endParaRPr lang="it-IT"/>
        </a:p>
      </dgm:t>
    </dgm:pt>
    <dgm:pt modelId="{62FCDBC3-AFE0-4D20-82BD-BB2A53948757}" type="sibTrans" cxnId="{C7B7E4C5-40EC-42D2-8BED-73DEA79E3270}">
      <dgm:prSet/>
      <dgm:spPr/>
      <dgm:t>
        <a:bodyPr/>
        <a:lstStyle/>
        <a:p>
          <a:endParaRPr lang="it-IT"/>
        </a:p>
      </dgm:t>
    </dgm:pt>
    <dgm:pt modelId="{BA85EA8A-2291-4669-9091-2B6B3B9A9016}">
      <dgm:prSet phldrT="[Testo]"/>
      <dgm:spPr/>
      <dgm:t>
        <a:bodyPr/>
        <a:lstStyle/>
        <a:p>
          <a:r>
            <a:rPr lang="it-IT" dirty="0" smtClean="0"/>
            <a:t>Empatia</a:t>
          </a:r>
          <a:endParaRPr lang="it-IT" dirty="0"/>
        </a:p>
      </dgm:t>
    </dgm:pt>
    <dgm:pt modelId="{5CA89132-F14D-460D-961D-C028172BCC15}" type="parTrans" cxnId="{166672BC-CC38-4E5B-B118-0EAC07F4D782}">
      <dgm:prSet/>
      <dgm:spPr/>
      <dgm:t>
        <a:bodyPr/>
        <a:lstStyle/>
        <a:p>
          <a:endParaRPr lang="it-IT"/>
        </a:p>
      </dgm:t>
    </dgm:pt>
    <dgm:pt modelId="{8211E73E-AC68-4D2C-AF21-900B25FFD488}" type="sibTrans" cxnId="{166672BC-CC38-4E5B-B118-0EAC07F4D782}">
      <dgm:prSet/>
      <dgm:spPr/>
      <dgm:t>
        <a:bodyPr/>
        <a:lstStyle/>
        <a:p>
          <a:endParaRPr lang="it-IT"/>
        </a:p>
      </dgm:t>
    </dgm:pt>
    <dgm:pt modelId="{BCEB058F-71A8-41EC-9B9E-B16073D5F2A5}">
      <dgm:prSet phldrT="[Testo]"/>
      <dgm:spPr/>
      <dgm:t>
        <a:bodyPr/>
        <a:lstStyle/>
        <a:p>
          <a:r>
            <a:rPr lang="it-IT" dirty="0" smtClean="0"/>
            <a:t>Informazione prodotto</a:t>
          </a:r>
          <a:endParaRPr lang="it-IT" dirty="0"/>
        </a:p>
      </dgm:t>
    </dgm:pt>
    <dgm:pt modelId="{77BF0D72-D0EC-415E-8046-AABC5B9C630D}" type="parTrans" cxnId="{BA541FA2-CE65-405C-967E-41CE57C9FF9D}">
      <dgm:prSet/>
      <dgm:spPr/>
      <dgm:t>
        <a:bodyPr/>
        <a:lstStyle/>
        <a:p>
          <a:endParaRPr lang="it-IT"/>
        </a:p>
      </dgm:t>
    </dgm:pt>
    <dgm:pt modelId="{2D8DC75D-B53F-4B8E-AB5F-C218D5833A2B}" type="sibTrans" cxnId="{BA541FA2-CE65-405C-967E-41CE57C9FF9D}">
      <dgm:prSet/>
      <dgm:spPr/>
      <dgm:t>
        <a:bodyPr/>
        <a:lstStyle/>
        <a:p>
          <a:endParaRPr lang="it-IT"/>
        </a:p>
      </dgm:t>
    </dgm:pt>
    <dgm:pt modelId="{72D3E977-244D-4B36-85A6-2C714E550B47}">
      <dgm:prSet phldrT="[Testo]"/>
      <dgm:spPr/>
      <dgm:t>
        <a:bodyPr/>
        <a:lstStyle/>
        <a:p>
          <a:r>
            <a:rPr lang="it-IT" dirty="0" smtClean="0"/>
            <a:t>Memoria</a:t>
          </a:r>
          <a:endParaRPr lang="it-IT" dirty="0"/>
        </a:p>
      </dgm:t>
    </dgm:pt>
    <dgm:pt modelId="{4AFC421F-C90E-49F5-918B-36F466C0CCFD}" type="parTrans" cxnId="{9207487E-035E-47F1-A2D6-C95C8828413C}">
      <dgm:prSet/>
      <dgm:spPr/>
      <dgm:t>
        <a:bodyPr/>
        <a:lstStyle/>
        <a:p>
          <a:endParaRPr lang="it-IT"/>
        </a:p>
      </dgm:t>
    </dgm:pt>
    <dgm:pt modelId="{786BB4BD-1366-471C-AFE2-AD8F98D8D313}" type="sibTrans" cxnId="{9207487E-035E-47F1-A2D6-C95C8828413C}">
      <dgm:prSet/>
      <dgm:spPr/>
      <dgm:t>
        <a:bodyPr/>
        <a:lstStyle/>
        <a:p>
          <a:endParaRPr lang="it-IT"/>
        </a:p>
      </dgm:t>
    </dgm:pt>
    <dgm:pt modelId="{5530E3CF-10F5-45EA-B1C4-830C9805834E}">
      <dgm:prSet/>
      <dgm:spPr/>
      <dgm:t>
        <a:bodyPr/>
        <a:lstStyle/>
        <a:p>
          <a:r>
            <a:rPr lang="it-IT" dirty="0" smtClean="0"/>
            <a:t>Cura dei dettagli</a:t>
          </a:r>
          <a:endParaRPr lang="it-IT" dirty="0"/>
        </a:p>
      </dgm:t>
    </dgm:pt>
    <dgm:pt modelId="{E93305D0-5623-4008-89F3-7C2524B0B26C}" type="parTrans" cxnId="{5005631B-61B9-4AC2-97D4-99F094E21FE9}">
      <dgm:prSet/>
      <dgm:spPr/>
      <dgm:t>
        <a:bodyPr/>
        <a:lstStyle/>
        <a:p>
          <a:endParaRPr lang="it-IT"/>
        </a:p>
      </dgm:t>
    </dgm:pt>
    <dgm:pt modelId="{167AA9A4-DB42-440F-B223-B0227AA434B0}" type="sibTrans" cxnId="{5005631B-61B9-4AC2-97D4-99F094E21FE9}">
      <dgm:prSet/>
      <dgm:spPr/>
      <dgm:t>
        <a:bodyPr/>
        <a:lstStyle/>
        <a:p>
          <a:endParaRPr lang="it-IT"/>
        </a:p>
      </dgm:t>
    </dgm:pt>
    <dgm:pt modelId="{8D60553F-49C6-4C37-BB66-3144F9233A12}">
      <dgm:prSet/>
      <dgm:spPr/>
      <dgm:t>
        <a:bodyPr/>
        <a:lstStyle/>
        <a:p>
          <a:r>
            <a:rPr lang="it-IT" dirty="0" smtClean="0"/>
            <a:t>Dimostrazione prodotto</a:t>
          </a:r>
          <a:endParaRPr lang="it-IT" dirty="0"/>
        </a:p>
      </dgm:t>
    </dgm:pt>
    <dgm:pt modelId="{DA480773-6D35-4C39-AE6D-060CFF74EA21}" type="parTrans" cxnId="{7D5ED36B-BDD8-4DC1-B78B-6D1CF6954B56}">
      <dgm:prSet/>
      <dgm:spPr/>
      <dgm:t>
        <a:bodyPr/>
        <a:lstStyle/>
        <a:p>
          <a:endParaRPr lang="it-IT"/>
        </a:p>
      </dgm:t>
    </dgm:pt>
    <dgm:pt modelId="{51CF5B38-2D34-4DFE-9EE0-A7BD02B8AEF6}" type="sibTrans" cxnId="{7D5ED36B-BDD8-4DC1-B78B-6D1CF6954B56}">
      <dgm:prSet/>
      <dgm:spPr/>
      <dgm:t>
        <a:bodyPr/>
        <a:lstStyle/>
        <a:p>
          <a:endParaRPr lang="it-IT"/>
        </a:p>
      </dgm:t>
    </dgm:pt>
    <dgm:pt modelId="{B5C999B5-17E1-425A-9FA3-01F3365A4C65}">
      <dgm:prSet/>
      <dgm:spPr/>
      <dgm:t>
        <a:bodyPr/>
        <a:lstStyle/>
        <a:p>
          <a:r>
            <a:rPr lang="it-IT" dirty="0" smtClean="0"/>
            <a:t>Empatia</a:t>
          </a:r>
          <a:endParaRPr lang="it-IT" dirty="0"/>
        </a:p>
      </dgm:t>
    </dgm:pt>
    <dgm:pt modelId="{7FD49E1A-FA24-41DC-B9BF-A6AEA7C89828}" type="parTrans" cxnId="{264F0D3D-3677-4858-9FD5-9A368E73DADE}">
      <dgm:prSet/>
      <dgm:spPr/>
      <dgm:t>
        <a:bodyPr/>
        <a:lstStyle/>
        <a:p>
          <a:endParaRPr lang="it-IT"/>
        </a:p>
      </dgm:t>
    </dgm:pt>
    <dgm:pt modelId="{77C6EE36-A9B2-4FA0-B54D-726D3C17B4A3}" type="sibTrans" cxnId="{264F0D3D-3677-4858-9FD5-9A368E73DADE}">
      <dgm:prSet/>
      <dgm:spPr/>
      <dgm:t>
        <a:bodyPr/>
        <a:lstStyle/>
        <a:p>
          <a:endParaRPr lang="it-IT"/>
        </a:p>
      </dgm:t>
    </dgm:pt>
    <dgm:pt modelId="{96C424CC-6F95-4057-80CB-E65792E6B60F}">
      <dgm:prSet/>
      <dgm:spPr/>
      <dgm:t>
        <a:bodyPr/>
        <a:lstStyle/>
        <a:p>
          <a:r>
            <a:rPr lang="it-IT" dirty="0" smtClean="0"/>
            <a:t>Cura dei dettagli</a:t>
          </a:r>
          <a:endParaRPr lang="it-IT" dirty="0"/>
        </a:p>
      </dgm:t>
    </dgm:pt>
    <dgm:pt modelId="{4E3CC58E-7E5A-4BF7-82FE-23CB968FBC4E}" type="parTrans" cxnId="{761011AD-242D-4ECC-A163-018105EB5D99}">
      <dgm:prSet/>
      <dgm:spPr/>
      <dgm:t>
        <a:bodyPr/>
        <a:lstStyle/>
        <a:p>
          <a:endParaRPr lang="it-IT"/>
        </a:p>
      </dgm:t>
    </dgm:pt>
    <dgm:pt modelId="{78D33925-AA04-4677-A23B-5A646E8B3C83}" type="sibTrans" cxnId="{761011AD-242D-4ECC-A163-018105EB5D99}">
      <dgm:prSet/>
      <dgm:spPr/>
      <dgm:t>
        <a:bodyPr/>
        <a:lstStyle/>
        <a:p>
          <a:endParaRPr lang="it-IT"/>
        </a:p>
      </dgm:t>
    </dgm:pt>
    <dgm:pt modelId="{E5BAA012-C6F0-4BBD-A1F1-EE66230B4AD6}" type="pres">
      <dgm:prSet presAssocID="{2E8B49AA-22D7-44E2-B2CC-65FF10AC107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034BDCB-ED18-4300-854A-47896694E273}" type="pres">
      <dgm:prSet presAssocID="{6A5B694A-96C9-4165-A3F0-B9937EB4895C}" presName="root1" presStyleCnt="0"/>
      <dgm:spPr/>
    </dgm:pt>
    <dgm:pt modelId="{57067D31-9AC3-458E-8A5B-E6D1E024DCEB}" type="pres">
      <dgm:prSet presAssocID="{6A5B694A-96C9-4165-A3F0-B9937EB4895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F27DD88-85CC-4A31-A0DA-C373C62F8A3B}" type="pres">
      <dgm:prSet presAssocID="{6A5B694A-96C9-4165-A3F0-B9937EB4895C}" presName="level2hierChild" presStyleCnt="0"/>
      <dgm:spPr/>
    </dgm:pt>
    <dgm:pt modelId="{FAB0F698-D9B2-4FD5-AD69-982152859EED}" type="pres">
      <dgm:prSet presAssocID="{7F322B61-CBC8-40D7-A94D-2F33AF0F4D86}" presName="conn2-1" presStyleLbl="parChTrans1D2" presStyleIdx="0" presStyleCnt="3"/>
      <dgm:spPr/>
      <dgm:t>
        <a:bodyPr/>
        <a:lstStyle/>
        <a:p>
          <a:endParaRPr lang="it-IT"/>
        </a:p>
      </dgm:t>
    </dgm:pt>
    <dgm:pt modelId="{186F7917-3169-4B6C-BEC3-36487C48D4B2}" type="pres">
      <dgm:prSet presAssocID="{7F322B61-CBC8-40D7-A94D-2F33AF0F4D86}" presName="connTx" presStyleLbl="parChTrans1D2" presStyleIdx="0" presStyleCnt="3"/>
      <dgm:spPr/>
      <dgm:t>
        <a:bodyPr/>
        <a:lstStyle/>
        <a:p>
          <a:endParaRPr lang="it-IT"/>
        </a:p>
      </dgm:t>
    </dgm:pt>
    <dgm:pt modelId="{32EFD352-6C14-402F-B669-CBFEDC1EF96D}" type="pres">
      <dgm:prSet presAssocID="{B5B1A3A9-4DD4-4A24-A98D-A80F13140550}" presName="root2" presStyleCnt="0"/>
      <dgm:spPr/>
    </dgm:pt>
    <dgm:pt modelId="{0E765DA2-DAAC-416D-BAC2-4DC6923EF55F}" type="pres">
      <dgm:prSet presAssocID="{B5B1A3A9-4DD4-4A24-A98D-A80F1314055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933D6EB-88E9-4306-B30A-75A2244F1318}" type="pres">
      <dgm:prSet presAssocID="{B5B1A3A9-4DD4-4A24-A98D-A80F13140550}" presName="level3hierChild" presStyleCnt="0"/>
      <dgm:spPr/>
    </dgm:pt>
    <dgm:pt modelId="{7AB44053-56BB-420F-B41F-72083C58FDE4}" type="pres">
      <dgm:prSet presAssocID="{5CA89132-F14D-460D-961D-C028172BCC15}" presName="conn2-1" presStyleLbl="parChTrans1D3" presStyleIdx="0" presStyleCnt="5"/>
      <dgm:spPr/>
      <dgm:t>
        <a:bodyPr/>
        <a:lstStyle/>
        <a:p>
          <a:endParaRPr lang="it-IT"/>
        </a:p>
      </dgm:t>
    </dgm:pt>
    <dgm:pt modelId="{634C1D6C-7398-4275-A253-A5C395DB576F}" type="pres">
      <dgm:prSet presAssocID="{5CA89132-F14D-460D-961D-C028172BCC15}" presName="connTx" presStyleLbl="parChTrans1D3" presStyleIdx="0" presStyleCnt="5"/>
      <dgm:spPr/>
      <dgm:t>
        <a:bodyPr/>
        <a:lstStyle/>
        <a:p>
          <a:endParaRPr lang="it-IT"/>
        </a:p>
      </dgm:t>
    </dgm:pt>
    <dgm:pt modelId="{EA75102B-7677-45F0-B2C2-204F19F86CEB}" type="pres">
      <dgm:prSet presAssocID="{BA85EA8A-2291-4669-9091-2B6B3B9A9016}" presName="root2" presStyleCnt="0"/>
      <dgm:spPr/>
    </dgm:pt>
    <dgm:pt modelId="{A8F06C3D-B1A3-43B9-AE24-8D68E47EC8DC}" type="pres">
      <dgm:prSet presAssocID="{BA85EA8A-2291-4669-9091-2B6B3B9A9016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2FBFD2C-10DE-4F91-99F0-C54CA8BE5D84}" type="pres">
      <dgm:prSet presAssocID="{BA85EA8A-2291-4669-9091-2B6B3B9A9016}" presName="level3hierChild" presStyleCnt="0"/>
      <dgm:spPr/>
    </dgm:pt>
    <dgm:pt modelId="{4630240F-5AE0-4B22-9BF1-DD011ED581A5}" type="pres">
      <dgm:prSet presAssocID="{77BF0D72-D0EC-415E-8046-AABC5B9C630D}" presName="conn2-1" presStyleLbl="parChTrans1D2" presStyleIdx="1" presStyleCnt="3"/>
      <dgm:spPr/>
      <dgm:t>
        <a:bodyPr/>
        <a:lstStyle/>
        <a:p>
          <a:endParaRPr lang="it-IT"/>
        </a:p>
      </dgm:t>
    </dgm:pt>
    <dgm:pt modelId="{095986CF-B4BE-4BE5-B6AA-CED3D3597D9F}" type="pres">
      <dgm:prSet presAssocID="{77BF0D72-D0EC-415E-8046-AABC5B9C630D}" presName="connTx" presStyleLbl="parChTrans1D2" presStyleIdx="1" presStyleCnt="3"/>
      <dgm:spPr/>
      <dgm:t>
        <a:bodyPr/>
        <a:lstStyle/>
        <a:p>
          <a:endParaRPr lang="it-IT"/>
        </a:p>
      </dgm:t>
    </dgm:pt>
    <dgm:pt modelId="{CC219077-0CDB-4700-8333-9856D1D18D30}" type="pres">
      <dgm:prSet presAssocID="{BCEB058F-71A8-41EC-9B9E-B16073D5F2A5}" presName="root2" presStyleCnt="0"/>
      <dgm:spPr/>
    </dgm:pt>
    <dgm:pt modelId="{BA9C269A-43A7-4784-960C-69BEDFDB6F7F}" type="pres">
      <dgm:prSet presAssocID="{BCEB058F-71A8-41EC-9B9E-B16073D5F2A5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A1037BB-FED7-4216-B397-CF74FD7C4F4D}" type="pres">
      <dgm:prSet presAssocID="{BCEB058F-71A8-41EC-9B9E-B16073D5F2A5}" presName="level3hierChild" presStyleCnt="0"/>
      <dgm:spPr/>
    </dgm:pt>
    <dgm:pt modelId="{AE8A5E61-5989-4CB4-8674-31177C9DC8AD}" type="pres">
      <dgm:prSet presAssocID="{4AFC421F-C90E-49F5-918B-36F466C0CCFD}" presName="conn2-1" presStyleLbl="parChTrans1D3" presStyleIdx="1" presStyleCnt="5"/>
      <dgm:spPr/>
      <dgm:t>
        <a:bodyPr/>
        <a:lstStyle/>
        <a:p>
          <a:endParaRPr lang="it-IT"/>
        </a:p>
      </dgm:t>
    </dgm:pt>
    <dgm:pt modelId="{4737FD9A-340F-4298-A7D1-D7DACEA2BD58}" type="pres">
      <dgm:prSet presAssocID="{4AFC421F-C90E-49F5-918B-36F466C0CCFD}" presName="connTx" presStyleLbl="parChTrans1D3" presStyleIdx="1" presStyleCnt="5"/>
      <dgm:spPr/>
      <dgm:t>
        <a:bodyPr/>
        <a:lstStyle/>
        <a:p>
          <a:endParaRPr lang="it-IT"/>
        </a:p>
      </dgm:t>
    </dgm:pt>
    <dgm:pt modelId="{C2667C56-0220-44E1-8F52-156CCAF6C4A4}" type="pres">
      <dgm:prSet presAssocID="{72D3E977-244D-4B36-85A6-2C714E550B47}" presName="root2" presStyleCnt="0"/>
      <dgm:spPr/>
    </dgm:pt>
    <dgm:pt modelId="{7EF80511-F8B8-4282-AFE2-D9B18485EA4C}" type="pres">
      <dgm:prSet presAssocID="{72D3E977-244D-4B36-85A6-2C714E550B47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86B968C-EA75-42EF-A259-D4C35EBC3335}" type="pres">
      <dgm:prSet presAssocID="{72D3E977-244D-4B36-85A6-2C714E550B47}" presName="level3hierChild" presStyleCnt="0"/>
      <dgm:spPr/>
    </dgm:pt>
    <dgm:pt modelId="{2EEB66D3-50D5-44C6-9F0F-F7630EB29A84}" type="pres">
      <dgm:prSet presAssocID="{E93305D0-5623-4008-89F3-7C2524B0B26C}" presName="conn2-1" presStyleLbl="parChTrans1D3" presStyleIdx="2" presStyleCnt="5"/>
      <dgm:spPr/>
      <dgm:t>
        <a:bodyPr/>
        <a:lstStyle/>
        <a:p>
          <a:endParaRPr lang="it-IT"/>
        </a:p>
      </dgm:t>
    </dgm:pt>
    <dgm:pt modelId="{9B418328-7406-4ED9-B6F8-F4F38B6C7B52}" type="pres">
      <dgm:prSet presAssocID="{E93305D0-5623-4008-89F3-7C2524B0B26C}" presName="connTx" presStyleLbl="parChTrans1D3" presStyleIdx="2" presStyleCnt="5"/>
      <dgm:spPr/>
      <dgm:t>
        <a:bodyPr/>
        <a:lstStyle/>
        <a:p>
          <a:endParaRPr lang="it-IT"/>
        </a:p>
      </dgm:t>
    </dgm:pt>
    <dgm:pt modelId="{6FD1A170-2B3F-4290-BE26-AFAD4D52E159}" type="pres">
      <dgm:prSet presAssocID="{5530E3CF-10F5-45EA-B1C4-830C9805834E}" presName="root2" presStyleCnt="0"/>
      <dgm:spPr/>
    </dgm:pt>
    <dgm:pt modelId="{6B7B357E-4ECD-4644-B484-B068982D33D9}" type="pres">
      <dgm:prSet presAssocID="{5530E3CF-10F5-45EA-B1C4-830C9805834E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8B73756-58D4-447E-92E0-B51D87A637C5}" type="pres">
      <dgm:prSet presAssocID="{5530E3CF-10F5-45EA-B1C4-830C9805834E}" presName="level3hierChild" presStyleCnt="0"/>
      <dgm:spPr/>
    </dgm:pt>
    <dgm:pt modelId="{EB9F6BCD-07E5-4042-B225-566D2ED456F1}" type="pres">
      <dgm:prSet presAssocID="{DA480773-6D35-4C39-AE6D-060CFF74EA21}" presName="conn2-1" presStyleLbl="parChTrans1D2" presStyleIdx="2" presStyleCnt="3"/>
      <dgm:spPr/>
      <dgm:t>
        <a:bodyPr/>
        <a:lstStyle/>
        <a:p>
          <a:endParaRPr lang="it-IT"/>
        </a:p>
      </dgm:t>
    </dgm:pt>
    <dgm:pt modelId="{8FB7861B-2A86-4263-A787-6FE453452A7A}" type="pres">
      <dgm:prSet presAssocID="{DA480773-6D35-4C39-AE6D-060CFF74EA21}" presName="connTx" presStyleLbl="parChTrans1D2" presStyleIdx="2" presStyleCnt="3"/>
      <dgm:spPr/>
      <dgm:t>
        <a:bodyPr/>
        <a:lstStyle/>
        <a:p>
          <a:endParaRPr lang="it-IT"/>
        </a:p>
      </dgm:t>
    </dgm:pt>
    <dgm:pt modelId="{89D00AE8-8862-4A36-8351-F4320D95FB4A}" type="pres">
      <dgm:prSet presAssocID="{8D60553F-49C6-4C37-BB66-3144F9233A12}" presName="root2" presStyleCnt="0"/>
      <dgm:spPr/>
    </dgm:pt>
    <dgm:pt modelId="{5119C7B1-B068-4825-9DE2-705715308BDD}" type="pres">
      <dgm:prSet presAssocID="{8D60553F-49C6-4C37-BB66-3144F9233A1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1926025-B957-4CD0-A062-FED83832D9E0}" type="pres">
      <dgm:prSet presAssocID="{8D60553F-49C6-4C37-BB66-3144F9233A12}" presName="level3hierChild" presStyleCnt="0"/>
      <dgm:spPr/>
    </dgm:pt>
    <dgm:pt modelId="{63A35E33-66DF-48A4-AC14-E1BB26596CC4}" type="pres">
      <dgm:prSet presAssocID="{7FD49E1A-FA24-41DC-B9BF-A6AEA7C89828}" presName="conn2-1" presStyleLbl="parChTrans1D3" presStyleIdx="3" presStyleCnt="5"/>
      <dgm:spPr/>
      <dgm:t>
        <a:bodyPr/>
        <a:lstStyle/>
        <a:p>
          <a:endParaRPr lang="it-IT"/>
        </a:p>
      </dgm:t>
    </dgm:pt>
    <dgm:pt modelId="{AE5CA3B3-3226-4579-96F5-839AE8201CC9}" type="pres">
      <dgm:prSet presAssocID="{7FD49E1A-FA24-41DC-B9BF-A6AEA7C89828}" presName="connTx" presStyleLbl="parChTrans1D3" presStyleIdx="3" presStyleCnt="5"/>
      <dgm:spPr/>
      <dgm:t>
        <a:bodyPr/>
        <a:lstStyle/>
        <a:p>
          <a:endParaRPr lang="it-IT"/>
        </a:p>
      </dgm:t>
    </dgm:pt>
    <dgm:pt modelId="{39DBA630-858D-47B9-8131-AAA0291F9A1F}" type="pres">
      <dgm:prSet presAssocID="{B5C999B5-17E1-425A-9FA3-01F3365A4C65}" presName="root2" presStyleCnt="0"/>
      <dgm:spPr/>
    </dgm:pt>
    <dgm:pt modelId="{7963AF6E-D439-41EE-B575-1216953FA79D}" type="pres">
      <dgm:prSet presAssocID="{B5C999B5-17E1-425A-9FA3-01F3365A4C65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376D798-25B2-4723-B228-A66D6B151393}" type="pres">
      <dgm:prSet presAssocID="{B5C999B5-17E1-425A-9FA3-01F3365A4C65}" presName="level3hierChild" presStyleCnt="0"/>
      <dgm:spPr/>
    </dgm:pt>
    <dgm:pt modelId="{CF13E7AA-872E-45D6-8D3B-4739FB14D0CB}" type="pres">
      <dgm:prSet presAssocID="{4E3CC58E-7E5A-4BF7-82FE-23CB968FBC4E}" presName="conn2-1" presStyleLbl="parChTrans1D3" presStyleIdx="4" presStyleCnt="5"/>
      <dgm:spPr/>
      <dgm:t>
        <a:bodyPr/>
        <a:lstStyle/>
        <a:p>
          <a:endParaRPr lang="it-IT"/>
        </a:p>
      </dgm:t>
    </dgm:pt>
    <dgm:pt modelId="{6985B379-F62A-4C38-9FF8-3796AF852FD1}" type="pres">
      <dgm:prSet presAssocID="{4E3CC58E-7E5A-4BF7-82FE-23CB968FBC4E}" presName="connTx" presStyleLbl="parChTrans1D3" presStyleIdx="4" presStyleCnt="5"/>
      <dgm:spPr/>
      <dgm:t>
        <a:bodyPr/>
        <a:lstStyle/>
        <a:p>
          <a:endParaRPr lang="it-IT"/>
        </a:p>
      </dgm:t>
    </dgm:pt>
    <dgm:pt modelId="{8E82D1CB-59DC-44E7-B6DF-975A183D76E1}" type="pres">
      <dgm:prSet presAssocID="{96C424CC-6F95-4057-80CB-E65792E6B60F}" presName="root2" presStyleCnt="0"/>
      <dgm:spPr/>
    </dgm:pt>
    <dgm:pt modelId="{6CB8DE1B-9425-4224-A180-51499D0F0650}" type="pres">
      <dgm:prSet presAssocID="{96C424CC-6F95-4057-80CB-E65792E6B60F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47D4485-FBF8-44CB-9709-695D480655CF}" type="pres">
      <dgm:prSet presAssocID="{96C424CC-6F95-4057-80CB-E65792E6B60F}" presName="level3hierChild" presStyleCnt="0"/>
      <dgm:spPr/>
    </dgm:pt>
  </dgm:ptLst>
  <dgm:cxnLst>
    <dgm:cxn modelId="{1D555DBA-1D17-48FF-94CB-C75593FAA80B}" type="presOf" srcId="{77BF0D72-D0EC-415E-8046-AABC5B9C630D}" destId="{4630240F-5AE0-4B22-9BF1-DD011ED581A5}" srcOrd="0" destOrd="0" presId="urn:microsoft.com/office/officeart/2005/8/layout/hierarchy2"/>
    <dgm:cxn modelId="{166672BC-CC38-4E5B-B118-0EAC07F4D782}" srcId="{B5B1A3A9-4DD4-4A24-A98D-A80F13140550}" destId="{BA85EA8A-2291-4669-9091-2B6B3B9A9016}" srcOrd="0" destOrd="0" parTransId="{5CA89132-F14D-460D-961D-C028172BCC15}" sibTransId="{8211E73E-AC68-4D2C-AF21-900B25FFD488}"/>
    <dgm:cxn modelId="{9207487E-035E-47F1-A2D6-C95C8828413C}" srcId="{BCEB058F-71A8-41EC-9B9E-B16073D5F2A5}" destId="{72D3E977-244D-4B36-85A6-2C714E550B47}" srcOrd="0" destOrd="0" parTransId="{4AFC421F-C90E-49F5-918B-36F466C0CCFD}" sibTransId="{786BB4BD-1366-471C-AFE2-AD8F98D8D313}"/>
    <dgm:cxn modelId="{47F7A339-0A18-4C0F-B4DD-A1201BE9486D}" type="presOf" srcId="{6A5B694A-96C9-4165-A3F0-B9937EB4895C}" destId="{57067D31-9AC3-458E-8A5B-E6D1E024DCEB}" srcOrd="0" destOrd="0" presId="urn:microsoft.com/office/officeart/2005/8/layout/hierarchy2"/>
    <dgm:cxn modelId="{2B846FDD-D161-424C-AF38-CBA29F583FD0}" type="presOf" srcId="{7F322B61-CBC8-40D7-A94D-2F33AF0F4D86}" destId="{FAB0F698-D9B2-4FD5-AD69-982152859EED}" srcOrd="0" destOrd="0" presId="urn:microsoft.com/office/officeart/2005/8/layout/hierarchy2"/>
    <dgm:cxn modelId="{DE0951DE-F7C4-4945-80E3-DE996CB2F7AF}" type="presOf" srcId="{8D60553F-49C6-4C37-BB66-3144F9233A12}" destId="{5119C7B1-B068-4825-9DE2-705715308BDD}" srcOrd="0" destOrd="0" presId="urn:microsoft.com/office/officeart/2005/8/layout/hierarchy2"/>
    <dgm:cxn modelId="{264F0D3D-3677-4858-9FD5-9A368E73DADE}" srcId="{8D60553F-49C6-4C37-BB66-3144F9233A12}" destId="{B5C999B5-17E1-425A-9FA3-01F3365A4C65}" srcOrd="0" destOrd="0" parTransId="{7FD49E1A-FA24-41DC-B9BF-A6AEA7C89828}" sibTransId="{77C6EE36-A9B2-4FA0-B54D-726D3C17B4A3}"/>
    <dgm:cxn modelId="{4936FB9E-49ED-4D29-927C-E6C8513D9AF9}" type="presOf" srcId="{7FD49E1A-FA24-41DC-B9BF-A6AEA7C89828}" destId="{63A35E33-66DF-48A4-AC14-E1BB26596CC4}" srcOrd="0" destOrd="0" presId="urn:microsoft.com/office/officeart/2005/8/layout/hierarchy2"/>
    <dgm:cxn modelId="{8CD8C57D-9FA5-4274-8FCD-0C96B8237B05}" type="presOf" srcId="{7FD49E1A-FA24-41DC-B9BF-A6AEA7C89828}" destId="{AE5CA3B3-3226-4579-96F5-839AE8201CC9}" srcOrd="1" destOrd="0" presId="urn:microsoft.com/office/officeart/2005/8/layout/hierarchy2"/>
    <dgm:cxn modelId="{254EC462-0F54-4EC9-A570-2A76C8884A5A}" type="presOf" srcId="{7F322B61-CBC8-40D7-A94D-2F33AF0F4D86}" destId="{186F7917-3169-4B6C-BEC3-36487C48D4B2}" srcOrd="1" destOrd="0" presId="urn:microsoft.com/office/officeart/2005/8/layout/hierarchy2"/>
    <dgm:cxn modelId="{C7B7E4C5-40EC-42D2-8BED-73DEA79E3270}" srcId="{6A5B694A-96C9-4165-A3F0-B9937EB4895C}" destId="{B5B1A3A9-4DD4-4A24-A98D-A80F13140550}" srcOrd="0" destOrd="0" parTransId="{7F322B61-CBC8-40D7-A94D-2F33AF0F4D86}" sibTransId="{62FCDBC3-AFE0-4D20-82BD-BB2A53948757}"/>
    <dgm:cxn modelId="{A8C77C9B-08FB-49F4-A5F4-CCECF173C1FE}" type="presOf" srcId="{BA85EA8A-2291-4669-9091-2B6B3B9A9016}" destId="{A8F06C3D-B1A3-43B9-AE24-8D68E47EC8DC}" srcOrd="0" destOrd="0" presId="urn:microsoft.com/office/officeart/2005/8/layout/hierarchy2"/>
    <dgm:cxn modelId="{F34C0D51-5DB7-4776-A660-4C093C8BE85F}" type="presOf" srcId="{BCEB058F-71A8-41EC-9B9E-B16073D5F2A5}" destId="{BA9C269A-43A7-4784-960C-69BEDFDB6F7F}" srcOrd="0" destOrd="0" presId="urn:microsoft.com/office/officeart/2005/8/layout/hierarchy2"/>
    <dgm:cxn modelId="{BA541FA2-CE65-405C-967E-41CE57C9FF9D}" srcId="{6A5B694A-96C9-4165-A3F0-B9937EB4895C}" destId="{BCEB058F-71A8-41EC-9B9E-B16073D5F2A5}" srcOrd="1" destOrd="0" parTransId="{77BF0D72-D0EC-415E-8046-AABC5B9C630D}" sibTransId="{2D8DC75D-B53F-4B8E-AB5F-C218D5833A2B}"/>
    <dgm:cxn modelId="{17DBDBA3-2EAC-4DA7-81F7-289D55594239}" type="presOf" srcId="{B5B1A3A9-4DD4-4A24-A98D-A80F13140550}" destId="{0E765DA2-DAAC-416D-BAC2-4DC6923EF55F}" srcOrd="0" destOrd="0" presId="urn:microsoft.com/office/officeart/2005/8/layout/hierarchy2"/>
    <dgm:cxn modelId="{5BB62688-CADF-433A-A05F-E8FC4A997452}" type="presOf" srcId="{4E3CC58E-7E5A-4BF7-82FE-23CB968FBC4E}" destId="{CF13E7AA-872E-45D6-8D3B-4739FB14D0CB}" srcOrd="0" destOrd="0" presId="urn:microsoft.com/office/officeart/2005/8/layout/hierarchy2"/>
    <dgm:cxn modelId="{15174FA1-33FF-4D8D-876A-CF98E8C3295D}" type="presOf" srcId="{4E3CC58E-7E5A-4BF7-82FE-23CB968FBC4E}" destId="{6985B379-F62A-4C38-9FF8-3796AF852FD1}" srcOrd="1" destOrd="0" presId="urn:microsoft.com/office/officeart/2005/8/layout/hierarchy2"/>
    <dgm:cxn modelId="{88822BF8-6856-4FEF-AD7B-1D2A6B4B3682}" type="presOf" srcId="{5CA89132-F14D-460D-961D-C028172BCC15}" destId="{7AB44053-56BB-420F-B41F-72083C58FDE4}" srcOrd="0" destOrd="0" presId="urn:microsoft.com/office/officeart/2005/8/layout/hierarchy2"/>
    <dgm:cxn modelId="{57FF13A2-B65B-4392-A4E1-28D2CDB56542}" type="presOf" srcId="{E93305D0-5623-4008-89F3-7C2524B0B26C}" destId="{9B418328-7406-4ED9-B6F8-F4F38B6C7B52}" srcOrd="1" destOrd="0" presId="urn:microsoft.com/office/officeart/2005/8/layout/hierarchy2"/>
    <dgm:cxn modelId="{761011AD-242D-4ECC-A163-018105EB5D99}" srcId="{8D60553F-49C6-4C37-BB66-3144F9233A12}" destId="{96C424CC-6F95-4057-80CB-E65792E6B60F}" srcOrd="1" destOrd="0" parTransId="{4E3CC58E-7E5A-4BF7-82FE-23CB968FBC4E}" sibTransId="{78D33925-AA04-4677-A23B-5A646E8B3C83}"/>
    <dgm:cxn modelId="{6535F5B3-A213-469A-8D77-C0ECCDDDC810}" srcId="{2E8B49AA-22D7-44E2-B2CC-65FF10AC107A}" destId="{6A5B694A-96C9-4165-A3F0-B9937EB4895C}" srcOrd="0" destOrd="0" parTransId="{7D2875A3-CF4D-42EE-99BC-9C4029546975}" sibTransId="{E6C86AB1-DB5B-411C-95A5-A23BC16E5D2C}"/>
    <dgm:cxn modelId="{7D5ED36B-BDD8-4DC1-B78B-6D1CF6954B56}" srcId="{6A5B694A-96C9-4165-A3F0-B9937EB4895C}" destId="{8D60553F-49C6-4C37-BB66-3144F9233A12}" srcOrd="2" destOrd="0" parTransId="{DA480773-6D35-4C39-AE6D-060CFF74EA21}" sibTransId="{51CF5B38-2D34-4DFE-9EE0-A7BD02B8AEF6}"/>
    <dgm:cxn modelId="{0D03FF92-7084-45B6-BFE7-1E5FBC766C0F}" type="presOf" srcId="{5530E3CF-10F5-45EA-B1C4-830C9805834E}" destId="{6B7B357E-4ECD-4644-B484-B068982D33D9}" srcOrd="0" destOrd="0" presId="urn:microsoft.com/office/officeart/2005/8/layout/hierarchy2"/>
    <dgm:cxn modelId="{20BAAF61-4F39-4005-95D4-09E21957C86A}" type="presOf" srcId="{4AFC421F-C90E-49F5-918B-36F466C0CCFD}" destId="{AE8A5E61-5989-4CB4-8674-31177C9DC8AD}" srcOrd="0" destOrd="0" presId="urn:microsoft.com/office/officeart/2005/8/layout/hierarchy2"/>
    <dgm:cxn modelId="{47C1CDE9-0062-4B67-9BE5-5D124CCC913A}" type="presOf" srcId="{DA480773-6D35-4C39-AE6D-060CFF74EA21}" destId="{EB9F6BCD-07E5-4042-B225-566D2ED456F1}" srcOrd="0" destOrd="0" presId="urn:microsoft.com/office/officeart/2005/8/layout/hierarchy2"/>
    <dgm:cxn modelId="{EA10BFEF-7289-4A94-9894-76F32A70DAB2}" type="presOf" srcId="{B5C999B5-17E1-425A-9FA3-01F3365A4C65}" destId="{7963AF6E-D439-41EE-B575-1216953FA79D}" srcOrd="0" destOrd="0" presId="urn:microsoft.com/office/officeart/2005/8/layout/hierarchy2"/>
    <dgm:cxn modelId="{4667A761-08F8-42ED-B651-E671BA46D43C}" type="presOf" srcId="{2E8B49AA-22D7-44E2-B2CC-65FF10AC107A}" destId="{E5BAA012-C6F0-4BBD-A1F1-EE66230B4AD6}" srcOrd="0" destOrd="0" presId="urn:microsoft.com/office/officeart/2005/8/layout/hierarchy2"/>
    <dgm:cxn modelId="{36770112-043C-47D9-B3C0-DB9B85608105}" type="presOf" srcId="{96C424CC-6F95-4057-80CB-E65792E6B60F}" destId="{6CB8DE1B-9425-4224-A180-51499D0F0650}" srcOrd="0" destOrd="0" presId="urn:microsoft.com/office/officeart/2005/8/layout/hierarchy2"/>
    <dgm:cxn modelId="{4D69989D-AC1A-4FBF-8AF7-B85A7337B01A}" type="presOf" srcId="{DA480773-6D35-4C39-AE6D-060CFF74EA21}" destId="{8FB7861B-2A86-4263-A787-6FE453452A7A}" srcOrd="1" destOrd="0" presId="urn:microsoft.com/office/officeart/2005/8/layout/hierarchy2"/>
    <dgm:cxn modelId="{748EB00A-DAC1-4281-8CC2-D6E47929325D}" type="presOf" srcId="{77BF0D72-D0EC-415E-8046-AABC5B9C630D}" destId="{095986CF-B4BE-4BE5-B6AA-CED3D3597D9F}" srcOrd="1" destOrd="0" presId="urn:microsoft.com/office/officeart/2005/8/layout/hierarchy2"/>
    <dgm:cxn modelId="{5005631B-61B9-4AC2-97D4-99F094E21FE9}" srcId="{BCEB058F-71A8-41EC-9B9E-B16073D5F2A5}" destId="{5530E3CF-10F5-45EA-B1C4-830C9805834E}" srcOrd="1" destOrd="0" parTransId="{E93305D0-5623-4008-89F3-7C2524B0B26C}" sibTransId="{167AA9A4-DB42-440F-B223-B0227AA434B0}"/>
    <dgm:cxn modelId="{22C345AC-EEFF-48B3-B90D-8095EB78B076}" type="presOf" srcId="{E93305D0-5623-4008-89F3-7C2524B0B26C}" destId="{2EEB66D3-50D5-44C6-9F0F-F7630EB29A84}" srcOrd="0" destOrd="0" presId="urn:microsoft.com/office/officeart/2005/8/layout/hierarchy2"/>
    <dgm:cxn modelId="{1CA09145-8473-44B5-BDAB-024965323FE0}" type="presOf" srcId="{5CA89132-F14D-460D-961D-C028172BCC15}" destId="{634C1D6C-7398-4275-A253-A5C395DB576F}" srcOrd="1" destOrd="0" presId="urn:microsoft.com/office/officeart/2005/8/layout/hierarchy2"/>
    <dgm:cxn modelId="{E16D34FE-5E4E-401B-948C-23E446D33EF9}" type="presOf" srcId="{72D3E977-244D-4B36-85A6-2C714E550B47}" destId="{7EF80511-F8B8-4282-AFE2-D9B18485EA4C}" srcOrd="0" destOrd="0" presId="urn:microsoft.com/office/officeart/2005/8/layout/hierarchy2"/>
    <dgm:cxn modelId="{5CE255F4-4FCC-4A7C-AE58-9EEDA03B0526}" type="presOf" srcId="{4AFC421F-C90E-49F5-918B-36F466C0CCFD}" destId="{4737FD9A-340F-4298-A7D1-D7DACEA2BD58}" srcOrd="1" destOrd="0" presId="urn:microsoft.com/office/officeart/2005/8/layout/hierarchy2"/>
    <dgm:cxn modelId="{F7E05C12-E6B6-4A9B-8AD8-15675D0F1F86}" type="presParOf" srcId="{E5BAA012-C6F0-4BBD-A1F1-EE66230B4AD6}" destId="{9034BDCB-ED18-4300-854A-47896694E273}" srcOrd="0" destOrd="0" presId="urn:microsoft.com/office/officeart/2005/8/layout/hierarchy2"/>
    <dgm:cxn modelId="{308BCB1D-ECE4-4C5E-AC68-621876B682E6}" type="presParOf" srcId="{9034BDCB-ED18-4300-854A-47896694E273}" destId="{57067D31-9AC3-458E-8A5B-E6D1E024DCEB}" srcOrd="0" destOrd="0" presId="urn:microsoft.com/office/officeart/2005/8/layout/hierarchy2"/>
    <dgm:cxn modelId="{DD442481-DCEB-463F-8C34-5A9C52FC12F2}" type="presParOf" srcId="{9034BDCB-ED18-4300-854A-47896694E273}" destId="{7F27DD88-85CC-4A31-A0DA-C373C62F8A3B}" srcOrd="1" destOrd="0" presId="urn:microsoft.com/office/officeart/2005/8/layout/hierarchy2"/>
    <dgm:cxn modelId="{F35D82DB-0955-4524-9BE1-22A67A878158}" type="presParOf" srcId="{7F27DD88-85CC-4A31-A0DA-C373C62F8A3B}" destId="{FAB0F698-D9B2-4FD5-AD69-982152859EED}" srcOrd="0" destOrd="0" presId="urn:microsoft.com/office/officeart/2005/8/layout/hierarchy2"/>
    <dgm:cxn modelId="{2EDBC0FA-9543-4984-A684-F61BAA49893C}" type="presParOf" srcId="{FAB0F698-D9B2-4FD5-AD69-982152859EED}" destId="{186F7917-3169-4B6C-BEC3-36487C48D4B2}" srcOrd="0" destOrd="0" presId="urn:microsoft.com/office/officeart/2005/8/layout/hierarchy2"/>
    <dgm:cxn modelId="{AB0F730A-0031-4F98-A225-7C043C511E22}" type="presParOf" srcId="{7F27DD88-85CC-4A31-A0DA-C373C62F8A3B}" destId="{32EFD352-6C14-402F-B669-CBFEDC1EF96D}" srcOrd="1" destOrd="0" presId="urn:microsoft.com/office/officeart/2005/8/layout/hierarchy2"/>
    <dgm:cxn modelId="{58D4FC2B-52CD-479F-AFA0-A39C7B1F4C2B}" type="presParOf" srcId="{32EFD352-6C14-402F-B669-CBFEDC1EF96D}" destId="{0E765DA2-DAAC-416D-BAC2-4DC6923EF55F}" srcOrd="0" destOrd="0" presId="urn:microsoft.com/office/officeart/2005/8/layout/hierarchy2"/>
    <dgm:cxn modelId="{398B17E0-8720-439A-916D-1118969A326C}" type="presParOf" srcId="{32EFD352-6C14-402F-B669-CBFEDC1EF96D}" destId="{5933D6EB-88E9-4306-B30A-75A2244F1318}" srcOrd="1" destOrd="0" presId="urn:microsoft.com/office/officeart/2005/8/layout/hierarchy2"/>
    <dgm:cxn modelId="{53436C8C-61A6-467E-86D5-40454336CA65}" type="presParOf" srcId="{5933D6EB-88E9-4306-B30A-75A2244F1318}" destId="{7AB44053-56BB-420F-B41F-72083C58FDE4}" srcOrd="0" destOrd="0" presId="urn:microsoft.com/office/officeart/2005/8/layout/hierarchy2"/>
    <dgm:cxn modelId="{A4E5C75F-C418-4F6F-AC21-6F33586643B3}" type="presParOf" srcId="{7AB44053-56BB-420F-B41F-72083C58FDE4}" destId="{634C1D6C-7398-4275-A253-A5C395DB576F}" srcOrd="0" destOrd="0" presId="urn:microsoft.com/office/officeart/2005/8/layout/hierarchy2"/>
    <dgm:cxn modelId="{AB3E51BE-6D7F-48CC-9E39-D57BB42F9EE5}" type="presParOf" srcId="{5933D6EB-88E9-4306-B30A-75A2244F1318}" destId="{EA75102B-7677-45F0-B2C2-204F19F86CEB}" srcOrd="1" destOrd="0" presId="urn:microsoft.com/office/officeart/2005/8/layout/hierarchy2"/>
    <dgm:cxn modelId="{4E5BA097-5F2B-4150-BDC0-E8BD486408C9}" type="presParOf" srcId="{EA75102B-7677-45F0-B2C2-204F19F86CEB}" destId="{A8F06C3D-B1A3-43B9-AE24-8D68E47EC8DC}" srcOrd="0" destOrd="0" presId="urn:microsoft.com/office/officeart/2005/8/layout/hierarchy2"/>
    <dgm:cxn modelId="{808ACC98-AB7F-4CC2-9AFD-1328CBF2E307}" type="presParOf" srcId="{EA75102B-7677-45F0-B2C2-204F19F86CEB}" destId="{72FBFD2C-10DE-4F91-99F0-C54CA8BE5D84}" srcOrd="1" destOrd="0" presId="urn:microsoft.com/office/officeart/2005/8/layout/hierarchy2"/>
    <dgm:cxn modelId="{ADD6D7BD-B4DB-47DC-B368-1DC4EA728A16}" type="presParOf" srcId="{7F27DD88-85CC-4A31-A0DA-C373C62F8A3B}" destId="{4630240F-5AE0-4B22-9BF1-DD011ED581A5}" srcOrd="2" destOrd="0" presId="urn:microsoft.com/office/officeart/2005/8/layout/hierarchy2"/>
    <dgm:cxn modelId="{C07090DF-FCA4-4A3A-A0D3-A350FB5D94C9}" type="presParOf" srcId="{4630240F-5AE0-4B22-9BF1-DD011ED581A5}" destId="{095986CF-B4BE-4BE5-B6AA-CED3D3597D9F}" srcOrd="0" destOrd="0" presId="urn:microsoft.com/office/officeart/2005/8/layout/hierarchy2"/>
    <dgm:cxn modelId="{B1C0A0E5-FDAF-4DBF-ACA9-9AE5BE1479EE}" type="presParOf" srcId="{7F27DD88-85CC-4A31-A0DA-C373C62F8A3B}" destId="{CC219077-0CDB-4700-8333-9856D1D18D30}" srcOrd="3" destOrd="0" presId="urn:microsoft.com/office/officeart/2005/8/layout/hierarchy2"/>
    <dgm:cxn modelId="{9596D17C-B24E-40DB-A76F-CD28EB4E1DEC}" type="presParOf" srcId="{CC219077-0CDB-4700-8333-9856D1D18D30}" destId="{BA9C269A-43A7-4784-960C-69BEDFDB6F7F}" srcOrd="0" destOrd="0" presId="urn:microsoft.com/office/officeart/2005/8/layout/hierarchy2"/>
    <dgm:cxn modelId="{AE3C8875-9B1A-4D6D-947F-44BD794D3B43}" type="presParOf" srcId="{CC219077-0CDB-4700-8333-9856D1D18D30}" destId="{DA1037BB-FED7-4216-B397-CF74FD7C4F4D}" srcOrd="1" destOrd="0" presId="urn:microsoft.com/office/officeart/2005/8/layout/hierarchy2"/>
    <dgm:cxn modelId="{C9F76462-0EB2-4128-9A8B-D8F8B7166DDD}" type="presParOf" srcId="{DA1037BB-FED7-4216-B397-CF74FD7C4F4D}" destId="{AE8A5E61-5989-4CB4-8674-31177C9DC8AD}" srcOrd="0" destOrd="0" presId="urn:microsoft.com/office/officeart/2005/8/layout/hierarchy2"/>
    <dgm:cxn modelId="{FCB4954B-B5F3-49CC-AF6E-C2BCE21F8E10}" type="presParOf" srcId="{AE8A5E61-5989-4CB4-8674-31177C9DC8AD}" destId="{4737FD9A-340F-4298-A7D1-D7DACEA2BD58}" srcOrd="0" destOrd="0" presId="urn:microsoft.com/office/officeart/2005/8/layout/hierarchy2"/>
    <dgm:cxn modelId="{7E7060FB-6954-43DD-9985-9230970D44B4}" type="presParOf" srcId="{DA1037BB-FED7-4216-B397-CF74FD7C4F4D}" destId="{C2667C56-0220-44E1-8F52-156CCAF6C4A4}" srcOrd="1" destOrd="0" presId="urn:microsoft.com/office/officeart/2005/8/layout/hierarchy2"/>
    <dgm:cxn modelId="{3FA11AC6-9B83-4FC4-9983-2869787F3482}" type="presParOf" srcId="{C2667C56-0220-44E1-8F52-156CCAF6C4A4}" destId="{7EF80511-F8B8-4282-AFE2-D9B18485EA4C}" srcOrd="0" destOrd="0" presId="urn:microsoft.com/office/officeart/2005/8/layout/hierarchy2"/>
    <dgm:cxn modelId="{62CC7E4D-8438-485E-A4E9-7BF234174E15}" type="presParOf" srcId="{C2667C56-0220-44E1-8F52-156CCAF6C4A4}" destId="{186B968C-EA75-42EF-A259-D4C35EBC3335}" srcOrd="1" destOrd="0" presId="urn:microsoft.com/office/officeart/2005/8/layout/hierarchy2"/>
    <dgm:cxn modelId="{6B663A01-650D-474F-9BC9-64794BA491A0}" type="presParOf" srcId="{DA1037BB-FED7-4216-B397-CF74FD7C4F4D}" destId="{2EEB66D3-50D5-44C6-9F0F-F7630EB29A84}" srcOrd="2" destOrd="0" presId="urn:microsoft.com/office/officeart/2005/8/layout/hierarchy2"/>
    <dgm:cxn modelId="{3F776186-A862-45C2-AAE2-AEC606482D07}" type="presParOf" srcId="{2EEB66D3-50D5-44C6-9F0F-F7630EB29A84}" destId="{9B418328-7406-4ED9-B6F8-F4F38B6C7B52}" srcOrd="0" destOrd="0" presId="urn:microsoft.com/office/officeart/2005/8/layout/hierarchy2"/>
    <dgm:cxn modelId="{6837DF13-9CEF-4F2D-9686-D9818C90266F}" type="presParOf" srcId="{DA1037BB-FED7-4216-B397-CF74FD7C4F4D}" destId="{6FD1A170-2B3F-4290-BE26-AFAD4D52E159}" srcOrd="3" destOrd="0" presId="urn:microsoft.com/office/officeart/2005/8/layout/hierarchy2"/>
    <dgm:cxn modelId="{5974E06B-7757-44FB-8BAB-BEB03CA27480}" type="presParOf" srcId="{6FD1A170-2B3F-4290-BE26-AFAD4D52E159}" destId="{6B7B357E-4ECD-4644-B484-B068982D33D9}" srcOrd="0" destOrd="0" presId="urn:microsoft.com/office/officeart/2005/8/layout/hierarchy2"/>
    <dgm:cxn modelId="{54141CD5-342C-412D-A74C-F825475DEFC2}" type="presParOf" srcId="{6FD1A170-2B3F-4290-BE26-AFAD4D52E159}" destId="{D8B73756-58D4-447E-92E0-B51D87A637C5}" srcOrd="1" destOrd="0" presId="urn:microsoft.com/office/officeart/2005/8/layout/hierarchy2"/>
    <dgm:cxn modelId="{DFEE48F7-79EA-4365-AE68-D553BFC5977C}" type="presParOf" srcId="{7F27DD88-85CC-4A31-A0DA-C373C62F8A3B}" destId="{EB9F6BCD-07E5-4042-B225-566D2ED456F1}" srcOrd="4" destOrd="0" presId="urn:microsoft.com/office/officeart/2005/8/layout/hierarchy2"/>
    <dgm:cxn modelId="{B809A9F5-ABA7-4D06-93E3-B3ADB6891F04}" type="presParOf" srcId="{EB9F6BCD-07E5-4042-B225-566D2ED456F1}" destId="{8FB7861B-2A86-4263-A787-6FE453452A7A}" srcOrd="0" destOrd="0" presId="urn:microsoft.com/office/officeart/2005/8/layout/hierarchy2"/>
    <dgm:cxn modelId="{2501BD31-C892-48A8-9794-BE3BF33D823F}" type="presParOf" srcId="{7F27DD88-85CC-4A31-A0DA-C373C62F8A3B}" destId="{89D00AE8-8862-4A36-8351-F4320D95FB4A}" srcOrd="5" destOrd="0" presId="urn:microsoft.com/office/officeart/2005/8/layout/hierarchy2"/>
    <dgm:cxn modelId="{D71AE991-FFFC-4D9E-9BCD-8B7A25AD078A}" type="presParOf" srcId="{89D00AE8-8862-4A36-8351-F4320D95FB4A}" destId="{5119C7B1-B068-4825-9DE2-705715308BDD}" srcOrd="0" destOrd="0" presId="urn:microsoft.com/office/officeart/2005/8/layout/hierarchy2"/>
    <dgm:cxn modelId="{252D007D-8390-4F94-BB90-8E51AAB12B9D}" type="presParOf" srcId="{89D00AE8-8862-4A36-8351-F4320D95FB4A}" destId="{21926025-B957-4CD0-A062-FED83832D9E0}" srcOrd="1" destOrd="0" presId="urn:microsoft.com/office/officeart/2005/8/layout/hierarchy2"/>
    <dgm:cxn modelId="{93E96C28-F672-48BD-87C8-3BD07F4F7930}" type="presParOf" srcId="{21926025-B957-4CD0-A062-FED83832D9E0}" destId="{63A35E33-66DF-48A4-AC14-E1BB26596CC4}" srcOrd="0" destOrd="0" presId="urn:microsoft.com/office/officeart/2005/8/layout/hierarchy2"/>
    <dgm:cxn modelId="{37981610-635A-49A6-959A-2CFB2D30B946}" type="presParOf" srcId="{63A35E33-66DF-48A4-AC14-E1BB26596CC4}" destId="{AE5CA3B3-3226-4579-96F5-839AE8201CC9}" srcOrd="0" destOrd="0" presId="urn:microsoft.com/office/officeart/2005/8/layout/hierarchy2"/>
    <dgm:cxn modelId="{875BBF96-B057-4B90-BF08-F12ED0BB29F8}" type="presParOf" srcId="{21926025-B957-4CD0-A062-FED83832D9E0}" destId="{39DBA630-858D-47B9-8131-AAA0291F9A1F}" srcOrd="1" destOrd="0" presId="urn:microsoft.com/office/officeart/2005/8/layout/hierarchy2"/>
    <dgm:cxn modelId="{1D9EEE37-A340-4E51-AEF3-380E83B82B6A}" type="presParOf" srcId="{39DBA630-858D-47B9-8131-AAA0291F9A1F}" destId="{7963AF6E-D439-41EE-B575-1216953FA79D}" srcOrd="0" destOrd="0" presId="urn:microsoft.com/office/officeart/2005/8/layout/hierarchy2"/>
    <dgm:cxn modelId="{527C6869-C953-4749-9B49-D0C632367D81}" type="presParOf" srcId="{39DBA630-858D-47B9-8131-AAA0291F9A1F}" destId="{2376D798-25B2-4723-B228-A66D6B151393}" srcOrd="1" destOrd="0" presId="urn:microsoft.com/office/officeart/2005/8/layout/hierarchy2"/>
    <dgm:cxn modelId="{FBB1CADD-A8AC-4D42-9D80-909BBF4AFF70}" type="presParOf" srcId="{21926025-B957-4CD0-A062-FED83832D9E0}" destId="{CF13E7AA-872E-45D6-8D3B-4739FB14D0CB}" srcOrd="2" destOrd="0" presId="urn:microsoft.com/office/officeart/2005/8/layout/hierarchy2"/>
    <dgm:cxn modelId="{8AC642A3-6573-4ABF-B08E-46CFEA9303D5}" type="presParOf" srcId="{CF13E7AA-872E-45D6-8D3B-4739FB14D0CB}" destId="{6985B379-F62A-4C38-9FF8-3796AF852FD1}" srcOrd="0" destOrd="0" presId="urn:microsoft.com/office/officeart/2005/8/layout/hierarchy2"/>
    <dgm:cxn modelId="{44AE2534-BBD8-4F0B-8394-3B913C104833}" type="presParOf" srcId="{21926025-B957-4CD0-A062-FED83832D9E0}" destId="{8E82D1CB-59DC-44E7-B6DF-975A183D76E1}" srcOrd="3" destOrd="0" presId="urn:microsoft.com/office/officeart/2005/8/layout/hierarchy2"/>
    <dgm:cxn modelId="{5051D8ED-6701-43ED-AFDB-17DAD5B8813F}" type="presParOf" srcId="{8E82D1CB-59DC-44E7-B6DF-975A183D76E1}" destId="{6CB8DE1B-9425-4224-A180-51499D0F0650}" srcOrd="0" destOrd="0" presId="urn:microsoft.com/office/officeart/2005/8/layout/hierarchy2"/>
    <dgm:cxn modelId="{F4901DEF-69E1-4F58-94C4-2F86D7893818}" type="presParOf" srcId="{8E82D1CB-59DC-44E7-B6DF-975A183D76E1}" destId="{147D4485-FBF8-44CB-9709-695D480655C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067D31-9AC3-458E-8A5B-E6D1E024DCEB}">
      <dsp:nvSpPr>
        <dsp:cNvPr id="0" name=""/>
        <dsp:cNvSpPr/>
      </dsp:nvSpPr>
      <dsp:spPr>
        <a:xfrm>
          <a:off x="758832" y="1355036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Venditore al dettaglio</a:t>
          </a:r>
          <a:endParaRPr lang="it-IT" sz="1700" kern="1200" dirty="0"/>
        </a:p>
      </dsp:txBody>
      <dsp:txXfrm>
        <a:off x="758832" y="1355036"/>
        <a:ext cx="1345522" cy="672761"/>
      </dsp:txXfrm>
    </dsp:sp>
    <dsp:sp modelId="{FAB0F698-D9B2-4FD5-AD69-982152859EED}">
      <dsp:nvSpPr>
        <dsp:cNvPr id="0" name=""/>
        <dsp:cNvSpPr/>
      </dsp:nvSpPr>
      <dsp:spPr>
        <a:xfrm rot="17500715">
          <a:off x="1644967" y="998389"/>
          <a:ext cx="145698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56983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7500715">
        <a:off x="2337035" y="978026"/>
        <a:ext cx="72849" cy="72849"/>
      </dsp:txXfrm>
    </dsp:sp>
    <dsp:sp modelId="{0E765DA2-DAAC-416D-BAC2-4DC6923EF55F}">
      <dsp:nvSpPr>
        <dsp:cNvPr id="0" name=""/>
        <dsp:cNvSpPr/>
      </dsp:nvSpPr>
      <dsp:spPr>
        <a:xfrm>
          <a:off x="2642564" y="1104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Accoglienza clienti</a:t>
          </a:r>
          <a:endParaRPr lang="it-IT" sz="1700" kern="1200" dirty="0"/>
        </a:p>
      </dsp:txBody>
      <dsp:txXfrm>
        <a:off x="2642564" y="1104"/>
        <a:ext cx="1345522" cy="672761"/>
      </dsp:txXfrm>
    </dsp:sp>
    <dsp:sp modelId="{7AB44053-56BB-420F-B41F-72083C58FDE4}">
      <dsp:nvSpPr>
        <dsp:cNvPr id="0" name=""/>
        <dsp:cNvSpPr/>
      </dsp:nvSpPr>
      <dsp:spPr>
        <a:xfrm>
          <a:off x="3988087" y="321423"/>
          <a:ext cx="5382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538209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4243736" y="324029"/>
        <a:ext cx="26910" cy="26910"/>
      </dsp:txXfrm>
    </dsp:sp>
    <dsp:sp modelId="{A8F06C3D-B1A3-43B9-AE24-8D68E47EC8DC}">
      <dsp:nvSpPr>
        <dsp:cNvPr id="0" name=""/>
        <dsp:cNvSpPr/>
      </dsp:nvSpPr>
      <dsp:spPr>
        <a:xfrm>
          <a:off x="4526296" y="1104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Empatia</a:t>
          </a:r>
          <a:endParaRPr lang="it-IT" sz="1700" kern="1200" dirty="0"/>
        </a:p>
      </dsp:txBody>
      <dsp:txXfrm>
        <a:off x="4526296" y="1104"/>
        <a:ext cx="1345522" cy="672761"/>
      </dsp:txXfrm>
    </dsp:sp>
    <dsp:sp modelId="{4630240F-5AE0-4B22-9BF1-DD011ED581A5}">
      <dsp:nvSpPr>
        <dsp:cNvPr id="0" name=""/>
        <dsp:cNvSpPr/>
      </dsp:nvSpPr>
      <dsp:spPr>
        <a:xfrm rot="20413970">
          <a:off x="2087505" y="1578646"/>
          <a:ext cx="5719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571909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0413970">
        <a:off x="2359162" y="1580410"/>
        <a:ext cx="28595" cy="28595"/>
      </dsp:txXfrm>
    </dsp:sp>
    <dsp:sp modelId="{BA9C269A-43A7-4784-960C-69BEDFDB6F7F}">
      <dsp:nvSpPr>
        <dsp:cNvPr id="0" name=""/>
        <dsp:cNvSpPr/>
      </dsp:nvSpPr>
      <dsp:spPr>
        <a:xfrm>
          <a:off x="2642564" y="1161617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Informazione prodotto</a:t>
          </a:r>
          <a:endParaRPr lang="it-IT" sz="1700" kern="1200" dirty="0"/>
        </a:p>
      </dsp:txBody>
      <dsp:txXfrm>
        <a:off x="2642564" y="1161617"/>
        <a:ext cx="1345522" cy="672761"/>
      </dsp:txXfrm>
    </dsp:sp>
    <dsp:sp modelId="{AE8A5E61-5989-4CB4-8674-31177C9DC8AD}">
      <dsp:nvSpPr>
        <dsp:cNvPr id="0" name=""/>
        <dsp:cNvSpPr/>
      </dsp:nvSpPr>
      <dsp:spPr>
        <a:xfrm rot="19457599">
          <a:off x="3925788" y="1288517"/>
          <a:ext cx="66280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62806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9457599">
        <a:off x="4240621" y="1288009"/>
        <a:ext cx="33140" cy="33140"/>
      </dsp:txXfrm>
    </dsp:sp>
    <dsp:sp modelId="{7EF80511-F8B8-4282-AFE2-D9B18485EA4C}">
      <dsp:nvSpPr>
        <dsp:cNvPr id="0" name=""/>
        <dsp:cNvSpPr/>
      </dsp:nvSpPr>
      <dsp:spPr>
        <a:xfrm>
          <a:off x="4526296" y="774780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Memoria</a:t>
          </a:r>
          <a:endParaRPr lang="it-IT" sz="1700" kern="1200" dirty="0"/>
        </a:p>
      </dsp:txBody>
      <dsp:txXfrm>
        <a:off x="4526296" y="774780"/>
        <a:ext cx="1345522" cy="672761"/>
      </dsp:txXfrm>
    </dsp:sp>
    <dsp:sp modelId="{2EEB66D3-50D5-44C6-9F0F-F7630EB29A84}">
      <dsp:nvSpPr>
        <dsp:cNvPr id="0" name=""/>
        <dsp:cNvSpPr/>
      </dsp:nvSpPr>
      <dsp:spPr>
        <a:xfrm rot="2142401">
          <a:off x="3925788" y="1675355"/>
          <a:ext cx="66280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62806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142401">
        <a:off x="4240621" y="1674847"/>
        <a:ext cx="33140" cy="33140"/>
      </dsp:txXfrm>
    </dsp:sp>
    <dsp:sp modelId="{6B7B357E-4ECD-4644-B484-B068982D33D9}">
      <dsp:nvSpPr>
        <dsp:cNvPr id="0" name=""/>
        <dsp:cNvSpPr/>
      </dsp:nvSpPr>
      <dsp:spPr>
        <a:xfrm>
          <a:off x="4526296" y="1548455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Cura dei dettagli</a:t>
          </a:r>
          <a:endParaRPr lang="it-IT" sz="1700" kern="1200" dirty="0"/>
        </a:p>
      </dsp:txBody>
      <dsp:txXfrm>
        <a:off x="4526296" y="1548455"/>
        <a:ext cx="1345522" cy="672761"/>
      </dsp:txXfrm>
    </dsp:sp>
    <dsp:sp modelId="{EB9F6BCD-07E5-4042-B225-566D2ED456F1}">
      <dsp:nvSpPr>
        <dsp:cNvPr id="0" name=""/>
        <dsp:cNvSpPr/>
      </dsp:nvSpPr>
      <dsp:spPr>
        <a:xfrm rot="4099285">
          <a:off x="1644967" y="2352321"/>
          <a:ext cx="145698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56983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4099285">
        <a:off x="2337035" y="2331959"/>
        <a:ext cx="72849" cy="72849"/>
      </dsp:txXfrm>
    </dsp:sp>
    <dsp:sp modelId="{5119C7B1-B068-4825-9DE2-705715308BDD}">
      <dsp:nvSpPr>
        <dsp:cNvPr id="0" name=""/>
        <dsp:cNvSpPr/>
      </dsp:nvSpPr>
      <dsp:spPr>
        <a:xfrm>
          <a:off x="2642564" y="2708969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Dimostrazione prodotto</a:t>
          </a:r>
          <a:endParaRPr lang="it-IT" sz="1700" kern="1200" dirty="0"/>
        </a:p>
      </dsp:txBody>
      <dsp:txXfrm>
        <a:off x="2642564" y="2708969"/>
        <a:ext cx="1345522" cy="672761"/>
      </dsp:txXfrm>
    </dsp:sp>
    <dsp:sp modelId="{63A35E33-66DF-48A4-AC14-E1BB26596CC4}">
      <dsp:nvSpPr>
        <dsp:cNvPr id="0" name=""/>
        <dsp:cNvSpPr/>
      </dsp:nvSpPr>
      <dsp:spPr>
        <a:xfrm rot="19457599">
          <a:off x="3925788" y="2835869"/>
          <a:ext cx="66280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62806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9457599">
        <a:off x="4240621" y="2835360"/>
        <a:ext cx="33140" cy="33140"/>
      </dsp:txXfrm>
    </dsp:sp>
    <dsp:sp modelId="{7963AF6E-D439-41EE-B575-1216953FA79D}">
      <dsp:nvSpPr>
        <dsp:cNvPr id="0" name=""/>
        <dsp:cNvSpPr/>
      </dsp:nvSpPr>
      <dsp:spPr>
        <a:xfrm>
          <a:off x="4526296" y="2322131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Empatia</a:t>
          </a:r>
          <a:endParaRPr lang="it-IT" sz="1700" kern="1200" dirty="0"/>
        </a:p>
      </dsp:txBody>
      <dsp:txXfrm>
        <a:off x="4526296" y="2322131"/>
        <a:ext cx="1345522" cy="672761"/>
      </dsp:txXfrm>
    </dsp:sp>
    <dsp:sp modelId="{CF13E7AA-872E-45D6-8D3B-4739FB14D0CB}">
      <dsp:nvSpPr>
        <dsp:cNvPr id="0" name=""/>
        <dsp:cNvSpPr/>
      </dsp:nvSpPr>
      <dsp:spPr>
        <a:xfrm rot="2142401">
          <a:off x="3925788" y="3222706"/>
          <a:ext cx="66280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62806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142401">
        <a:off x="4240621" y="3222198"/>
        <a:ext cx="33140" cy="33140"/>
      </dsp:txXfrm>
    </dsp:sp>
    <dsp:sp modelId="{6CB8DE1B-9425-4224-A180-51499D0F0650}">
      <dsp:nvSpPr>
        <dsp:cNvPr id="0" name=""/>
        <dsp:cNvSpPr/>
      </dsp:nvSpPr>
      <dsp:spPr>
        <a:xfrm>
          <a:off x="4526296" y="3095807"/>
          <a:ext cx="1345522" cy="67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Cura dei dettagli</a:t>
          </a:r>
          <a:endParaRPr lang="it-IT" sz="1700" kern="1200" dirty="0"/>
        </a:p>
      </dsp:txBody>
      <dsp:txXfrm>
        <a:off x="4526296" y="3095807"/>
        <a:ext cx="1345522" cy="6727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9024791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Parole </a:t>
            </a:r>
            <a:r>
              <a:rPr dirty="0" err="1"/>
              <a:t>chiave</a:t>
            </a:r>
            <a:r>
              <a:rPr dirty="0"/>
              <a:t> 1) Big Data. </a:t>
            </a:r>
            <a:r>
              <a:rPr dirty="0" err="1"/>
              <a:t>Grandi</a:t>
            </a:r>
            <a:r>
              <a:rPr dirty="0"/>
              <a:t> </a:t>
            </a:r>
            <a:r>
              <a:rPr dirty="0" err="1"/>
              <a:t>quantità</a:t>
            </a:r>
            <a:r>
              <a:rPr dirty="0"/>
              <a:t> di </a:t>
            </a:r>
            <a:r>
              <a:rPr dirty="0" err="1"/>
              <a:t>dati</a:t>
            </a:r>
            <a:r>
              <a:rPr dirty="0"/>
              <a:t> </a:t>
            </a:r>
            <a:r>
              <a:rPr dirty="0" err="1"/>
              <a:t>disponibili</a:t>
            </a:r>
            <a:r>
              <a:rPr dirty="0"/>
              <a:t> </a:t>
            </a:r>
            <a:r>
              <a:rPr dirty="0" err="1"/>
              <a:t>liberamente</a:t>
            </a:r>
            <a:r>
              <a:rPr dirty="0"/>
              <a:t> in rete e </a:t>
            </a:r>
            <a:r>
              <a:rPr dirty="0" err="1"/>
              <a:t>acquisiti</a:t>
            </a:r>
            <a:r>
              <a:rPr dirty="0"/>
              <a:t> da </a:t>
            </a:r>
            <a:r>
              <a:rPr dirty="0" err="1"/>
              <a:t>oggetti</a:t>
            </a:r>
            <a:r>
              <a:rPr dirty="0"/>
              <a:t> </a:t>
            </a:r>
            <a:r>
              <a:rPr dirty="0" err="1"/>
              <a:t>connessi</a:t>
            </a:r>
            <a:r>
              <a:rPr dirty="0"/>
              <a:t> via internet (</a:t>
            </a:r>
            <a:r>
              <a:rPr dirty="0" err="1"/>
              <a:t>telecomandi</a:t>
            </a:r>
            <a:r>
              <a:rPr dirty="0"/>
              <a:t>, </a:t>
            </a:r>
            <a:r>
              <a:rPr dirty="0" err="1"/>
              <a:t>elettrodomestici</a:t>
            </a:r>
            <a:r>
              <a:rPr dirty="0"/>
              <a:t>, </a:t>
            </a:r>
            <a:r>
              <a:rPr dirty="0" err="1"/>
              <a:t>automobili</a:t>
            </a:r>
            <a:r>
              <a:rPr dirty="0"/>
              <a:t>), come </a:t>
            </a:r>
            <a:r>
              <a:rPr dirty="0" err="1"/>
              <a:t>oggi</a:t>
            </a:r>
            <a:r>
              <a:rPr dirty="0"/>
              <a:t> lo </a:t>
            </a:r>
            <a:r>
              <a:rPr dirty="0" err="1"/>
              <a:t>sono</a:t>
            </a:r>
            <a:r>
              <a:rPr dirty="0"/>
              <a:t> smartphone e computer. Internet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cose</a:t>
            </a:r>
            <a:r>
              <a:rPr dirty="0"/>
              <a:t> 2) </a:t>
            </a:r>
            <a:r>
              <a:rPr dirty="0" err="1"/>
              <a:t>Intelligenza</a:t>
            </a:r>
            <a:r>
              <a:rPr dirty="0"/>
              <a:t> </a:t>
            </a:r>
            <a:r>
              <a:rPr dirty="0" err="1"/>
              <a:t>artificiale</a:t>
            </a:r>
            <a:r>
              <a:rPr dirty="0"/>
              <a:t> per </a:t>
            </a:r>
            <a:r>
              <a:rPr dirty="0" err="1"/>
              <a:t>usare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big data. I </a:t>
            </a:r>
            <a:r>
              <a:rPr dirty="0" err="1"/>
              <a:t>dati</a:t>
            </a:r>
            <a:r>
              <a:rPr dirty="0"/>
              <a:t> da soli non </a:t>
            </a:r>
            <a:r>
              <a:rPr dirty="0" err="1"/>
              <a:t>servono</a:t>
            </a:r>
            <a:r>
              <a:rPr dirty="0"/>
              <a:t> a </a:t>
            </a:r>
            <a:r>
              <a:rPr dirty="0" err="1"/>
              <a:t>niente</a:t>
            </a:r>
            <a:r>
              <a:rPr dirty="0"/>
              <a:t>. </a:t>
            </a:r>
            <a:r>
              <a:rPr dirty="0" err="1"/>
              <a:t>Anzi</a:t>
            </a:r>
            <a:r>
              <a:rPr dirty="0"/>
              <a:t>, </a:t>
            </a:r>
            <a:r>
              <a:rPr dirty="0" err="1"/>
              <a:t>fanno</a:t>
            </a:r>
            <a:r>
              <a:rPr dirty="0"/>
              <a:t> </a:t>
            </a:r>
            <a:r>
              <a:rPr dirty="0" err="1"/>
              <a:t>confusione</a:t>
            </a:r>
            <a:r>
              <a:rPr dirty="0"/>
              <a:t>. Ma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dati</a:t>
            </a:r>
            <a:r>
              <a:rPr dirty="0"/>
              <a:t> </a:t>
            </a:r>
            <a:r>
              <a:rPr dirty="0" err="1"/>
              <a:t>organizzati</a:t>
            </a:r>
            <a:r>
              <a:rPr dirty="0"/>
              <a:t> </a:t>
            </a:r>
            <a:r>
              <a:rPr dirty="0" err="1"/>
              <a:t>servono</a:t>
            </a:r>
            <a:r>
              <a:rPr dirty="0"/>
              <a:t> </a:t>
            </a:r>
            <a:r>
              <a:rPr dirty="0" err="1"/>
              <a:t>eccome</a:t>
            </a:r>
            <a:r>
              <a:rPr dirty="0"/>
              <a:t> e </a:t>
            </a:r>
            <a:r>
              <a:rPr dirty="0" err="1"/>
              <a:t>hanno</a:t>
            </a:r>
            <a:r>
              <a:rPr dirty="0"/>
              <a:t> </a:t>
            </a:r>
            <a:r>
              <a:rPr dirty="0" err="1"/>
              <a:t>valore</a:t>
            </a:r>
            <a:r>
              <a:rPr dirty="0"/>
              <a:t> </a:t>
            </a:r>
            <a:r>
              <a:rPr dirty="0" err="1"/>
              <a:t>economico</a:t>
            </a:r>
            <a:r>
              <a:rPr dirty="0"/>
              <a:t> se </a:t>
            </a:r>
            <a:r>
              <a:rPr dirty="0" err="1"/>
              <a:t>uno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interpretarli</a:t>
            </a:r>
            <a:r>
              <a:rPr dirty="0"/>
              <a:t> </a:t>
            </a:r>
            <a:r>
              <a:rPr i="1" dirty="0"/>
              <a:t>3) Machine learning</a:t>
            </a:r>
            <a:r>
              <a:rPr dirty="0"/>
              <a:t>, </a:t>
            </a:r>
          </a:p>
          <a:p>
            <a:r>
              <a:rPr dirty="0" err="1"/>
              <a:t>apprendimento</a:t>
            </a:r>
            <a:r>
              <a:rPr dirty="0"/>
              <a:t> </a:t>
            </a:r>
            <a:r>
              <a:rPr dirty="0" err="1"/>
              <a:t>automatico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macchine</a:t>
            </a:r>
            <a:r>
              <a:rPr dirty="0"/>
              <a:t>, </a:t>
            </a:r>
            <a:r>
              <a:rPr dirty="0" err="1"/>
              <a:t>oggi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</a:t>
            </a:r>
            <a:r>
              <a:rPr dirty="0" err="1"/>
              <a:t>poco</a:t>
            </a:r>
            <a:r>
              <a:rPr dirty="0"/>
              <a:t> </a:t>
            </a:r>
            <a:r>
              <a:rPr dirty="0" err="1"/>
              <a:t>diffuso</a:t>
            </a:r>
            <a:r>
              <a:rPr dirty="0"/>
              <a:t>, in boom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prossimi</a:t>
            </a:r>
            <a:r>
              <a:rPr dirty="0"/>
              <a:t> </a:t>
            </a:r>
            <a:r>
              <a:rPr dirty="0" err="1"/>
              <a:t>anni</a:t>
            </a:r>
            <a:r>
              <a:rPr dirty="0"/>
              <a:t>. Ci </a:t>
            </a:r>
            <a:r>
              <a:rPr dirty="0" err="1"/>
              <a:t>sarà</a:t>
            </a:r>
            <a:r>
              <a:rPr dirty="0"/>
              <a:t> </a:t>
            </a:r>
            <a:r>
              <a:rPr dirty="0" err="1"/>
              <a:t>quindi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interazione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uomini</a:t>
            </a:r>
            <a:r>
              <a:rPr dirty="0"/>
              <a:t> e </a:t>
            </a:r>
            <a:r>
              <a:rPr dirty="0" err="1"/>
              <a:t>macchine</a:t>
            </a:r>
            <a:r>
              <a:rPr dirty="0"/>
              <a:t> </a:t>
            </a:r>
          </a:p>
          <a:p>
            <a:pPr>
              <a:defRPr i="1"/>
            </a:pPr>
            <a:r>
              <a:rPr dirty="0"/>
              <a:t>Touch screen</a:t>
            </a:r>
            <a:r>
              <a:rPr i="0" dirty="0"/>
              <a:t>, </a:t>
            </a:r>
            <a:r>
              <a:rPr i="0" dirty="0" err="1"/>
              <a:t>comandi</a:t>
            </a:r>
            <a:r>
              <a:rPr i="0" dirty="0"/>
              <a:t> </a:t>
            </a:r>
            <a:r>
              <a:rPr i="0" dirty="0" err="1"/>
              <a:t>vocali</a:t>
            </a:r>
            <a:r>
              <a:rPr i="0" dirty="0"/>
              <a:t>, </a:t>
            </a:r>
            <a:r>
              <a:rPr i="0" dirty="0" err="1"/>
              <a:t>sistemi</a:t>
            </a:r>
            <a:r>
              <a:rPr i="0" dirty="0"/>
              <a:t> di «</a:t>
            </a:r>
            <a:r>
              <a:rPr i="0" dirty="0" err="1"/>
              <a:t>realtà</a:t>
            </a:r>
            <a:r>
              <a:rPr i="0" dirty="0"/>
              <a:t> </a:t>
            </a:r>
            <a:r>
              <a:rPr i="0" dirty="0" err="1"/>
              <a:t>aumentata</a:t>
            </a:r>
            <a:r>
              <a:rPr i="0" dirty="0"/>
              <a:t>» per </a:t>
            </a:r>
            <a:r>
              <a:rPr i="0" dirty="0" err="1"/>
              <a:t>ottimizzare</a:t>
            </a:r>
            <a:r>
              <a:rPr i="0" dirty="0"/>
              <a:t> </a:t>
            </a:r>
            <a:r>
              <a:rPr i="0" dirty="0" err="1"/>
              <a:t>spazi</a:t>
            </a:r>
            <a:r>
              <a:rPr i="0" dirty="0"/>
              <a:t> di </a:t>
            </a:r>
            <a:r>
              <a:rPr i="0" dirty="0" err="1"/>
              <a:t>lavoro</a:t>
            </a:r>
            <a:r>
              <a:rPr i="0" dirty="0"/>
              <a:t> e </a:t>
            </a:r>
            <a:r>
              <a:rPr i="0" dirty="0" err="1"/>
              <a:t>processi</a:t>
            </a:r>
            <a:r>
              <a:rPr i="0" dirty="0"/>
              <a:t> </a:t>
            </a:r>
            <a:r>
              <a:rPr i="0" dirty="0" err="1"/>
              <a:t>produttivi</a:t>
            </a:r>
            <a:r>
              <a:rPr i="0" dirty="0"/>
              <a:t> 4) Additive manufacturing</a:t>
            </a:r>
          </a:p>
          <a:p>
            <a:r>
              <a:rPr dirty="0"/>
              <a:t>Stampa 3D e </a:t>
            </a:r>
            <a:r>
              <a:rPr dirty="0" err="1"/>
              <a:t>altri</a:t>
            </a:r>
            <a:r>
              <a:rPr dirty="0"/>
              <a:t> </a:t>
            </a:r>
            <a:r>
              <a:rPr dirty="0" err="1"/>
              <a:t>utilizzi</a:t>
            </a:r>
            <a:r>
              <a:rPr dirty="0"/>
              <a:t> di </a:t>
            </a:r>
            <a:r>
              <a:rPr dirty="0" err="1"/>
              <a:t>robotica</a:t>
            </a:r>
            <a:r>
              <a:rPr dirty="0"/>
              <a:t> </a:t>
            </a:r>
            <a:r>
              <a:rPr dirty="0" err="1"/>
              <a:t>avanzata</a:t>
            </a:r>
            <a:r>
              <a:rPr dirty="0"/>
              <a:t> per </a:t>
            </a:r>
            <a:r>
              <a:rPr dirty="0" err="1"/>
              <a:t>produrre</a:t>
            </a:r>
            <a:r>
              <a:rPr dirty="0"/>
              <a:t> </a:t>
            </a:r>
            <a:r>
              <a:rPr dirty="0" err="1"/>
              <a:t>modelli</a:t>
            </a:r>
            <a:r>
              <a:rPr dirty="0"/>
              <a:t> e </a:t>
            </a:r>
            <a:r>
              <a:rPr dirty="0" err="1"/>
              <a:t>prototipi</a:t>
            </a:r>
            <a:r>
              <a:rPr dirty="0"/>
              <a:t> </a:t>
            </a:r>
            <a:r>
              <a:rPr dirty="0" err="1"/>
              <a:t>risparmiando</a:t>
            </a:r>
            <a:r>
              <a:rPr dirty="0"/>
              <a:t> sui </a:t>
            </a:r>
            <a:r>
              <a:rPr dirty="0" err="1"/>
              <a:t>costi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materiali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785785" y="274638"/>
            <a:ext cx="8143934" cy="93978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85787" y="1285859"/>
            <a:ext cx="4000528" cy="50721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xfrm>
            <a:off x="785812" y="274638"/>
            <a:ext cx="8143876" cy="9398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785785" y="274638"/>
            <a:ext cx="8143934" cy="93978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85785" y="1285859"/>
            <a:ext cx="4000529" cy="642943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SzTx/>
              <a:buFontTx/>
              <a:buNone/>
              <a:defRPr sz="2000" b="1"/>
            </a:lvl1pPr>
            <a:lvl2pPr marL="0" indent="457200">
              <a:spcBef>
                <a:spcPts val="0"/>
              </a:spcBef>
              <a:buSzTx/>
              <a:buFontTx/>
              <a:buNone/>
              <a:defRPr sz="2000" b="1"/>
            </a:lvl2pPr>
            <a:lvl3pPr marL="0" indent="914400">
              <a:spcBef>
                <a:spcPts val="0"/>
              </a:spcBef>
              <a:buSzTx/>
              <a:buFontTx/>
              <a:buNone/>
              <a:defRPr sz="2000" b="1"/>
            </a:lvl3pPr>
            <a:lvl4pPr marL="0" indent="1371600">
              <a:spcBef>
                <a:spcPts val="0"/>
              </a:spcBef>
              <a:buSzTx/>
              <a:buFontTx/>
              <a:buNone/>
              <a:defRPr sz="2000" b="1"/>
            </a:lvl4pPr>
            <a:lvl5pPr marL="0" indent="1828800">
              <a:spcBef>
                <a:spcPts val="0"/>
              </a:spcBef>
              <a:buSzTx/>
              <a:buFontTx/>
              <a:buNone/>
              <a:defRPr sz="20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4857751" y="1285859"/>
            <a:ext cx="4071968" cy="642943"/>
          </a:xfrm>
          <a:prstGeom prst="rect">
            <a:avLst/>
          </a:prstGeom>
        </p:spPr>
        <p:txBody>
          <a:bodyPr anchor="ctr"/>
          <a:lstStyle/>
          <a:p>
            <a:pPr marL="0" indent="0">
              <a:spcBef>
                <a:spcPts val="0"/>
              </a:spcBef>
              <a:buSzTx/>
              <a:buFontTx/>
              <a:buNone/>
              <a:defRPr sz="2000" b="1"/>
            </a:pPr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idx="1"/>
          </p:nvPr>
        </p:nvSpPr>
        <p:spPr>
          <a:xfrm>
            <a:off x="785785" y="274638"/>
            <a:ext cx="8143934" cy="608332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xfrm>
            <a:off x="785785" y="274638"/>
            <a:ext cx="8143934" cy="93978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in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otta\Desktop\poster PA che vogliamo 23 febbraio 2015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341" b="65021"/>
          <a:stretch>
            <a:fillRect/>
          </a:stretch>
        </p:blipFill>
        <p:spPr bwMode="auto">
          <a:xfrm>
            <a:off x="62508" y="51594"/>
            <a:ext cx="458391" cy="236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contenuto 3"/>
          <p:cNvSpPr>
            <a:spLocks noGrp="1"/>
          </p:cNvSpPr>
          <p:nvPr>
            <p:ph sz="quarter" idx="10"/>
          </p:nvPr>
        </p:nvSpPr>
        <p:spPr>
          <a:xfrm>
            <a:off x="899592" y="1229056"/>
            <a:ext cx="7830870" cy="4972252"/>
          </a:xfrm>
          <a:prstGeom prst="rect">
            <a:avLst/>
          </a:prstGeom>
        </p:spPr>
        <p:txBody>
          <a:bodyPr/>
          <a:lstStyle>
            <a:lvl1pPr>
              <a:defRPr sz="1313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313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13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13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13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20" name="Segnaposto testo 19"/>
          <p:cNvSpPr>
            <a:spLocks noGrp="1"/>
          </p:cNvSpPr>
          <p:nvPr>
            <p:ph type="body" sz="quarter" idx="12"/>
          </p:nvPr>
        </p:nvSpPr>
        <p:spPr>
          <a:xfrm>
            <a:off x="899517" y="332656"/>
            <a:ext cx="7858125" cy="719931"/>
          </a:xfrm>
          <a:prstGeom prst="rect">
            <a:avLst/>
          </a:prstGeom>
        </p:spPr>
        <p:txBody>
          <a:bodyPr/>
          <a:lstStyle>
            <a:lvl1pPr marL="14883" indent="0">
              <a:buFontTx/>
              <a:buNone/>
              <a:defRPr sz="2400" b="1">
                <a:solidFill>
                  <a:srgbClr val="000099"/>
                </a:solidFill>
              </a:defRPr>
            </a:lvl1pPr>
            <a:lvl2pPr marL="186333" indent="0">
              <a:buFontTx/>
              <a:buNone/>
              <a:defRPr sz="2400" b="1">
                <a:solidFill>
                  <a:srgbClr val="000099"/>
                </a:solidFill>
              </a:defRPr>
            </a:lvl2pPr>
            <a:lvl3pPr marL="357783" indent="0">
              <a:buFontTx/>
              <a:buNone/>
              <a:defRPr sz="2400" b="1">
                <a:solidFill>
                  <a:srgbClr val="000099"/>
                </a:solidFill>
              </a:defRPr>
            </a:lvl3pPr>
            <a:lvl4pPr marL="529233" indent="0">
              <a:buFontTx/>
              <a:buNone/>
              <a:defRPr sz="2400" b="1">
                <a:solidFill>
                  <a:srgbClr val="000099"/>
                </a:solidFill>
              </a:defRPr>
            </a:lvl4pPr>
            <a:lvl5pPr marL="700683" indent="0">
              <a:buFontTx/>
              <a:buNone/>
              <a:defRPr sz="2400" b="1">
                <a:solidFill>
                  <a:srgbClr val="000099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</a:t>
            </a:r>
            <a:endParaRPr lang="it-IT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8676680" y="6525419"/>
            <a:ext cx="376238" cy="23666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38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FE49C8-1797-4667-9527-893EF4AA876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29265256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85785" y="274638"/>
            <a:ext cx="8143932" cy="93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85812" y="1285859"/>
            <a:ext cx="8143876" cy="507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41596" y="6500812"/>
            <a:ext cx="259530" cy="23927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100" i="0">
                <a:solidFill>
                  <a:srgbClr val="003399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ransition spd="med"/>
  <p:hf sldNum="0" hdr="0" ftr="0" dt="0"/>
  <p:txStyles>
    <p:titleStyle>
      <a:lvl1pPr marL="0" marR="0" indent="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45720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91440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137160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1828800" algn="l" defTabSz="9588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399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360363" marR="0" indent="-360363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1pPr>
      <a:lvl2pPr marL="815181" marR="0" indent="-335756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2pPr>
      <a:lvl3pPr marL="1267052" marR="0" indent="-308202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90000"/>
        <a:buFont typeface="Arial"/>
        <a:buChar char="▪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3pPr>
      <a:lvl4pPr marL="1742848" marR="0" indent="-306160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4pPr>
      <a:lvl5pPr marL="2224767" marR="0" indent="-310242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90000"/>
        <a:buFont typeface="Arial"/>
        <a:buChar char="▪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5pPr>
      <a:lvl6pPr marL="2578553" marR="0" indent="-206828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6pPr>
      <a:lvl7pPr marL="3035753" marR="0" indent="-206828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7pPr>
      <a:lvl8pPr marL="3492953" marR="0" indent="-206828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8pPr>
      <a:lvl9pPr marL="3950153" marR="0" indent="-206828" algn="l" defTabSz="95885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1800" b="0" i="0" u="none" strike="noStrike" cap="none" spc="0" baseline="0">
          <a:ln>
            <a:noFill/>
          </a:ln>
          <a:solidFill>
            <a:srgbClr val="003399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1"/>
          <p:cNvSpPr txBox="1"/>
          <p:nvPr/>
        </p:nvSpPr>
        <p:spPr>
          <a:xfrm>
            <a:off x="858363" y="1700808"/>
            <a:ext cx="7674077" cy="1080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 fontScale="62500" lnSpcReduction="20000"/>
          </a:bodyPr>
          <a:lstStyle>
            <a:lvl1pPr algn="r" defTabSz="958850">
              <a:defRPr sz="2300" b="1" i="0" cap="all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/>
            <a:r>
              <a:rPr lang="it-IT" sz="3200" dirty="0" smtClean="0"/>
              <a:t>Come sostenere il reddito </a:t>
            </a:r>
          </a:p>
          <a:p>
            <a:pPr algn="ctr"/>
            <a:r>
              <a:rPr lang="it-IT" sz="3200" dirty="0" smtClean="0"/>
              <a:t>QUANDO SI CAMBIA LAVORO </a:t>
            </a:r>
          </a:p>
          <a:p>
            <a:pPr algn="ctr"/>
            <a:r>
              <a:rPr lang="it-IT" sz="3200" dirty="0" smtClean="0"/>
              <a:t>durante la quarta rivoluzione industriale</a:t>
            </a:r>
            <a:endParaRPr lang="it-IT" sz="3200" dirty="0"/>
          </a:p>
        </p:txBody>
      </p:sp>
      <p:sp>
        <p:nvSpPr>
          <p:cNvPr id="4" name="Sottotitolo 12"/>
          <p:cNvSpPr txBox="1"/>
          <p:nvPr/>
        </p:nvSpPr>
        <p:spPr>
          <a:xfrm>
            <a:off x="251520" y="3573016"/>
            <a:ext cx="8495450" cy="800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 fontScale="92500" lnSpcReduction="10000"/>
          </a:bodyPr>
          <a:lstStyle/>
          <a:p>
            <a:pPr algn="ctr" defTabSz="958850">
              <a:spcBef>
                <a:spcPts val="400"/>
              </a:spcBef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/>
              <a:t>Francesco </a:t>
            </a:r>
            <a:r>
              <a:rPr sz="2400" dirty="0" err="1" smtClean="0"/>
              <a:t>Daveri</a:t>
            </a:r>
            <a:endParaRPr lang="it-IT" sz="2400" dirty="0" smtClean="0"/>
          </a:p>
          <a:p>
            <a:pPr algn="ctr" defTabSz="958850">
              <a:spcBef>
                <a:spcPts val="400"/>
              </a:spcBef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sz="2400" dirty="0" err="1" smtClean="0"/>
              <a:t>Sda</a:t>
            </a:r>
            <a:r>
              <a:rPr lang="it-IT" sz="2400" dirty="0" smtClean="0"/>
              <a:t> Bocconi School of Management</a:t>
            </a:r>
            <a:endParaRPr sz="2400" dirty="0"/>
          </a:p>
        </p:txBody>
      </p:sp>
      <p:sp>
        <p:nvSpPr>
          <p:cNvPr id="5" name="Rettangolo 1"/>
          <p:cNvSpPr/>
          <p:nvPr/>
        </p:nvSpPr>
        <p:spPr>
          <a:xfrm>
            <a:off x="395536" y="5165117"/>
            <a:ext cx="8496944" cy="10001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6000" tIns="36000" rIns="36000" bIns="36000" anchor="ctr">
            <a:noAutofit/>
          </a:bodyPr>
          <a:lstStyle/>
          <a:p>
            <a:pPr algn="r" defTabSz="958850">
              <a:defRPr sz="1800" i="0">
                <a:solidFill>
                  <a:srgbClr val="003399"/>
                </a:solidFill>
              </a:defRPr>
            </a:pPr>
            <a:r>
              <a:rPr lang="it-IT" sz="2400" dirty="0" smtClean="0"/>
              <a:t>Partito Democratico</a:t>
            </a:r>
          </a:p>
          <a:p>
            <a:pPr algn="r" defTabSz="958850">
              <a:defRPr sz="1800" i="0">
                <a:solidFill>
                  <a:srgbClr val="003399"/>
                </a:solidFill>
              </a:defRPr>
            </a:pPr>
            <a:r>
              <a:rPr lang="it-IT" sz="2400" dirty="0" smtClean="0"/>
              <a:t>«Creare il domani», Scuola di Cultura Politica per Tutti</a:t>
            </a:r>
          </a:p>
          <a:p>
            <a:pPr algn="r" defTabSz="958850">
              <a:defRPr sz="1800" i="0">
                <a:solidFill>
                  <a:srgbClr val="003399"/>
                </a:solidFill>
              </a:defRPr>
            </a:pPr>
            <a:r>
              <a:rPr lang="it-IT" sz="2400" dirty="0" smtClean="0"/>
              <a:t>Opera, 1° dicembre 2018</a:t>
            </a:r>
            <a:endParaRPr sz="24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288666"/>
            <a:ext cx="2771775" cy="124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03470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egnaposto contenuto 2"/>
          <p:cNvSpPr txBox="1">
            <a:spLocks noGrp="1"/>
          </p:cNvSpPr>
          <p:nvPr>
            <p:ph type="body" sz="quarter" idx="1"/>
          </p:nvPr>
        </p:nvSpPr>
        <p:spPr>
          <a:xfrm>
            <a:off x="3238349" y="-2497589"/>
            <a:ext cx="5184577" cy="1156991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La terza rivoluzione industriale usava già elettronica, informatica e robot</a:t>
            </a:r>
          </a:p>
        </p:txBody>
      </p:sp>
      <p:sp>
        <p:nvSpPr>
          <p:cNvPr id="84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pic>
        <p:nvPicPr>
          <p:cNvPr id="85" name="Picture 2" descr="Picture 2"/>
          <p:cNvPicPr>
            <a:picLocks noChangeAspect="1"/>
          </p:cNvPicPr>
          <p:nvPr/>
        </p:nvPicPr>
        <p:blipFill>
          <a:blip r:embed="rId3" cstate="print">
            <a:extLst/>
          </a:blip>
          <a:srcRect t="10189" b="24909"/>
          <a:stretch>
            <a:fillRect/>
          </a:stretch>
        </p:blipFill>
        <p:spPr>
          <a:xfrm>
            <a:off x="944805" y="4009037"/>
            <a:ext cx="2841663" cy="2149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Immagine 4" descr="Immagine 4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44786" y="1819285"/>
            <a:ext cx="2841663" cy="2128505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itolo 1"/>
          <p:cNvSpPr txBox="1"/>
          <p:nvPr/>
        </p:nvSpPr>
        <p:spPr>
          <a:xfrm>
            <a:off x="919328" y="989817"/>
            <a:ext cx="7503598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it-IT" dirty="0" smtClean="0"/>
              <a:t>La quarta rivoluzione industriale</a:t>
            </a:r>
            <a:endParaRPr lang="it-IT" dirty="0"/>
          </a:p>
        </p:txBody>
      </p:sp>
      <p:sp>
        <p:nvSpPr>
          <p:cNvPr id="88" name="La terza rivoluzione industriale usava già elettronica, informatica e robot.…"/>
          <p:cNvSpPr txBox="1"/>
          <p:nvPr/>
        </p:nvSpPr>
        <p:spPr>
          <a:xfrm>
            <a:off x="4211960" y="1813168"/>
            <a:ext cx="4210966" cy="3949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958850">
              <a:spcBef>
                <a:spcPts val="400"/>
              </a:spcBef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La terza rivoluzione industriale usava già elettronica, informatica e robot.</a:t>
            </a:r>
          </a:p>
          <a:p>
            <a:pPr defTabSz="958850">
              <a:spcBef>
                <a:spcPts val="400"/>
              </a:spcBef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La quarta rivoluzione industriale usa macchine (telecomandi, elettrodomestici, auto, stampanti 3D) collegate in rete e che imparano. </a:t>
            </a:r>
          </a:p>
          <a:p>
            <a:pPr defTabSz="958850">
              <a:spcBef>
                <a:spcPts val="400"/>
              </a:spcBef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Intelligenza Artificiale per produrre beni e offrire servizi.</a:t>
            </a:r>
          </a:p>
          <a:p>
            <a:pPr defTabSz="958850">
              <a:spcBef>
                <a:spcPts val="400"/>
              </a:spcBef>
              <a:defRPr sz="1800" i="0">
                <a:solidFill>
                  <a:srgbClr val="003399"/>
                </a:solidFill>
              </a:defRPr>
            </a:pPr>
            <a:endParaRPr lang="it-IT" dirty="0" smtClean="0"/>
          </a:p>
          <a:p>
            <a:pPr defTabSz="958850">
              <a:spcBef>
                <a:spcPts val="400"/>
              </a:spcBef>
              <a:defRPr sz="1800" b="1" i="0">
                <a:solidFill>
                  <a:srgbClr val="003399"/>
                </a:solidFill>
              </a:defRPr>
            </a:pPr>
            <a:r>
              <a:rPr lang="it-IT" dirty="0" smtClean="0"/>
              <a:t>Obiettivo</a:t>
            </a:r>
          </a:p>
          <a:p>
            <a:pPr defTabSz="958850">
              <a:spcBef>
                <a:spcPts val="400"/>
              </a:spcBef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Dare valore economico a Big Data disponibili in abbondanza ma privi di valore </a:t>
            </a:r>
            <a:r>
              <a:rPr lang="it-IT" u="sng" dirty="0" smtClean="0"/>
              <a:t>se non</a:t>
            </a:r>
            <a:r>
              <a:rPr lang="it-IT" dirty="0" smtClean="0"/>
              <a:t> organizzati e interpretati 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204217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sp>
        <p:nvSpPr>
          <p:cNvPr id="95" name="Titolo 1"/>
          <p:cNvSpPr txBox="1"/>
          <p:nvPr/>
        </p:nvSpPr>
        <p:spPr>
          <a:xfrm>
            <a:off x="901439" y="517559"/>
            <a:ext cx="6478874" cy="1338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it-IT" dirty="0" smtClean="0"/>
              <a:t>La quarta rivoluzione industriale ha profonde conseguenze economiche e sociali</a:t>
            </a:r>
            <a:endParaRPr lang="it-IT" dirty="0"/>
          </a:p>
        </p:txBody>
      </p:sp>
      <p:sp>
        <p:nvSpPr>
          <p:cNvPr id="96" name="La nostra vita quotidiana diventa più semplice…"/>
          <p:cNvSpPr txBox="1"/>
          <p:nvPr/>
        </p:nvSpPr>
        <p:spPr>
          <a:xfrm>
            <a:off x="755576" y="2146439"/>
            <a:ext cx="8117617" cy="4154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958850">
              <a:spcBef>
                <a:spcPts val="400"/>
              </a:spcBef>
              <a:buFont typeface="Arial"/>
              <a:defRPr sz="1800" b="1" i="0">
                <a:solidFill>
                  <a:srgbClr val="003399"/>
                </a:solidFill>
              </a:defRPr>
            </a:pPr>
            <a:r>
              <a:rPr lang="it-IT" dirty="0" smtClean="0"/>
              <a:t>La nostra vita quotidiana diventa più semplice</a:t>
            </a:r>
          </a:p>
          <a:p>
            <a:pPr defTabSz="958850">
              <a:spcBef>
                <a:spcPts val="400"/>
              </a:spcBef>
              <a:buFont typeface="Arial"/>
              <a:defRPr sz="1800" b="1" i="0">
                <a:solidFill>
                  <a:srgbClr val="003399"/>
                </a:solidFill>
              </a:defRPr>
            </a:pPr>
            <a:endParaRPr lang="it-IT" dirty="0" smtClean="0"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Chiamare un taxi, prenotare un volo, comprare un prodotto, fare un pagamento, ascoltare la musica, fare un gioco elettronico: tutte cose che ora si possono fare da lontano, ottenendo un servizio personalizzato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 lang="it-IT" dirty="0" smtClean="0"/>
          </a:p>
          <a:p>
            <a:pPr defTabSz="958850">
              <a:spcBef>
                <a:spcPts val="400"/>
              </a:spcBef>
              <a:buFont typeface="Arial"/>
              <a:defRPr sz="1800" b="1" i="0">
                <a:solidFill>
                  <a:srgbClr val="003399"/>
                </a:solidFill>
              </a:defRPr>
            </a:pPr>
            <a:r>
              <a:rPr lang="it-IT" dirty="0" smtClean="0"/>
              <a:t>Ma i benefici delle nuove tecnologie si concentrano nelle mani di pochi: innovatori, azionisti, investitori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 lang="it-IT" dirty="0" smtClean="0"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Il mercato del lavoro si segmenta in </a:t>
            </a:r>
            <a:r>
              <a:rPr lang="it-IT" b="1" dirty="0" smtClean="0"/>
              <a:t>due mondi (forse) non comunicanti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 lang="it-IT" b="1" dirty="0" smtClean="0"/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lavori e lavoratori con basse qualifiche e bassi stipendi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lavori e lavoratori con qualifiche elevate e stipendi elevati</a:t>
            </a:r>
            <a:endParaRPr lang="it-IT" dirty="0"/>
          </a:p>
        </p:txBody>
      </p:sp>
      <p:sp>
        <p:nvSpPr>
          <p:cNvPr id="97" name="Line"/>
          <p:cNvSpPr/>
          <p:nvPr/>
        </p:nvSpPr>
        <p:spPr>
          <a:xfrm>
            <a:off x="974930" y="2053059"/>
            <a:ext cx="6105105" cy="1"/>
          </a:xfrm>
          <a:prstGeom prst="line">
            <a:avLst/>
          </a:prstGeom>
          <a:ln w="12700">
            <a:solidFill>
              <a:srgbClr val="003399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1130671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"/>
          <p:cNvGrpSpPr/>
          <p:nvPr/>
        </p:nvGrpSpPr>
        <p:grpSpPr>
          <a:xfrm>
            <a:off x="962304" y="1837832"/>
            <a:ext cx="2055936" cy="4570618"/>
            <a:chOff x="0" y="0"/>
            <a:chExt cx="2055935" cy="4570617"/>
          </a:xfrm>
        </p:grpSpPr>
        <p:pic>
          <p:nvPicPr>
            <p:cNvPr id="100" name="Immagine 1" descr="Immagine 1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rcRect l="5790" r="10483" b="16418"/>
            <a:stretch>
              <a:fillRect/>
            </a:stretch>
          </p:blipFill>
          <p:spPr>
            <a:xfrm>
              <a:off x="3586" y="0"/>
              <a:ext cx="2048531" cy="22456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" name="Immagine 4" descr="Immagine 4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 t="12227" b="12227"/>
            <a:stretch>
              <a:fillRect/>
            </a:stretch>
          </p:blipFill>
          <p:spPr>
            <a:xfrm>
              <a:off x="0" y="2237449"/>
              <a:ext cx="2055936" cy="23331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3" name="Titolo 1"/>
          <p:cNvSpPr txBox="1"/>
          <p:nvPr/>
        </p:nvSpPr>
        <p:spPr>
          <a:xfrm>
            <a:off x="901438" y="517559"/>
            <a:ext cx="7726641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La «distruzione creatrice» della tecnologia c’è sempre stata …</a:t>
            </a:r>
          </a:p>
        </p:txBody>
      </p:sp>
      <p:sp>
        <p:nvSpPr>
          <p:cNvPr id="104" name="Già negli anni ‘30 l’economista e storico Joseph Alois Schumpeter parlava di “creative destruction”…"/>
          <p:cNvSpPr txBox="1"/>
          <p:nvPr/>
        </p:nvSpPr>
        <p:spPr>
          <a:xfrm>
            <a:off x="3279438" y="1837832"/>
            <a:ext cx="4280451" cy="4570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t>Già negli anni ‘30 l’economista e storico Joseph Alois Schumpeter parlava di “creative destruction”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t>Secondo Schumpeter la distruzione di posti di lavoro era NECESSARIA per far posto ai nuovi posti di lavoro che la nuova tecnologia avrebbe creato a distanza di tempo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t>Molto diverso da Ned Ludd che (si dice) nel 1779 distrusse un telaio meccanico per protestare contro la scomparsa del lavoro e i bassi salari causati dalla rivoluzione industriale inglese che stava cominciando</a:t>
            </a:r>
          </a:p>
        </p:txBody>
      </p:sp>
      <p:sp>
        <p:nvSpPr>
          <p:cNvPr id="105" name="Line"/>
          <p:cNvSpPr/>
          <p:nvPr/>
        </p:nvSpPr>
        <p:spPr>
          <a:xfrm>
            <a:off x="974930" y="1642515"/>
            <a:ext cx="6105105" cy="1"/>
          </a:xfrm>
          <a:prstGeom prst="line">
            <a:avLst/>
          </a:prstGeom>
          <a:ln w="12700">
            <a:solidFill>
              <a:srgbClr val="003399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204217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sp>
        <p:nvSpPr>
          <p:cNvPr id="109" name="Titolo 1"/>
          <p:cNvSpPr txBox="1"/>
          <p:nvPr/>
        </p:nvSpPr>
        <p:spPr>
          <a:xfrm>
            <a:off x="901438" y="517559"/>
            <a:ext cx="7726641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… Ma stavolta è diverso</a:t>
            </a:r>
          </a:p>
        </p:txBody>
      </p:sp>
      <p:sp>
        <p:nvSpPr>
          <p:cNvPr id="110" name="Secondo il Nobel Mike Spence e l’ex capo economista di Obama Laura Tyson:…"/>
          <p:cNvSpPr txBox="1"/>
          <p:nvPr/>
        </p:nvSpPr>
        <p:spPr>
          <a:xfrm>
            <a:off x="539552" y="1196752"/>
            <a:ext cx="8461574" cy="1908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Pierre </a:t>
            </a:r>
            <a:r>
              <a:rPr lang="it-IT" dirty="0" err="1" smtClean="0"/>
              <a:t>Cahuc</a:t>
            </a:r>
            <a:r>
              <a:rPr lang="it-IT" dirty="0" smtClean="0"/>
              <a:t> (Fondazione </a:t>
            </a:r>
            <a:r>
              <a:rPr lang="it-IT" dirty="0" err="1" smtClean="0"/>
              <a:t>RdB</a:t>
            </a:r>
            <a:r>
              <a:rPr lang="it-IT" dirty="0" smtClean="0"/>
              <a:t> «Welfare in the XXI </a:t>
            </a:r>
            <a:r>
              <a:rPr lang="it-IT" dirty="0" err="1" smtClean="0"/>
              <a:t>century</a:t>
            </a:r>
            <a:r>
              <a:rPr lang="it-IT" dirty="0" smtClean="0"/>
              <a:t>, 26/5/2018)</a:t>
            </a:r>
            <a:endParaRPr lang="it-IT" dirty="0"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«Ogni anno il 15 per cento dei lavori esistenti viene distrutto e un altro 15% per cento viene creato»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lang="it-IT" b="1" dirty="0"/>
              <a:t>S</a:t>
            </a:r>
            <a:r>
              <a:rPr lang="it-IT" dirty="0" smtClean="0"/>
              <a:t>econdo il Nobel Mike </a:t>
            </a:r>
            <a:r>
              <a:rPr lang="it-IT" dirty="0" err="1" smtClean="0"/>
              <a:t>Spence</a:t>
            </a:r>
            <a:r>
              <a:rPr lang="it-IT" dirty="0" smtClean="0"/>
              <a:t> e l’ex capo economista di Obama Laura Tyson: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lang="it-IT" dirty="0" smtClean="0"/>
              <a:t>«l’automazione integrata della Quarta Rivoluzione Industriale mette il turbo a disuguaglianze e globalizzazione»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823" y="3531522"/>
            <a:ext cx="3085512" cy="308551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3531522"/>
            <a:ext cx="4628268" cy="308551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204217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sp>
        <p:nvSpPr>
          <p:cNvPr id="115" name="Titolo 1"/>
          <p:cNvSpPr txBox="1"/>
          <p:nvPr/>
        </p:nvSpPr>
        <p:spPr>
          <a:xfrm>
            <a:off x="901438" y="517559"/>
            <a:ext cx="7726641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dirty="0" err="1"/>
              <a:t>Più</a:t>
            </a:r>
            <a:r>
              <a:rPr dirty="0"/>
              <a:t> </a:t>
            </a:r>
            <a:r>
              <a:rPr dirty="0" err="1" smtClean="0"/>
              <a:t>disuguaglianz</a:t>
            </a:r>
            <a:r>
              <a:rPr lang="it-IT" dirty="0" smtClean="0"/>
              <a:t>e</a:t>
            </a:r>
            <a:endParaRPr dirty="0"/>
          </a:p>
        </p:txBody>
      </p:sp>
      <p:sp>
        <p:nvSpPr>
          <p:cNvPr id="116" name="Viviamo in un mondo in cui…"/>
          <p:cNvSpPr txBox="1"/>
          <p:nvPr/>
        </p:nvSpPr>
        <p:spPr>
          <a:xfrm>
            <a:off x="901439" y="1779640"/>
            <a:ext cx="7726641" cy="377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dirty="0" err="1"/>
              <a:t>Viviamo</a:t>
            </a:r>
            <a:r>
              <a:rPr dirty="0"/>
              <a:t> in un </a:t>
            </a:r>
            <a:r>
              <a:rPr dirty="0" err="1"/>
              <a:t>mondo</a:t>
            </a:r>
            <a:r>
              <a:rPr dirty="0"/>
              <a:t> in cui </a:t>
            </a:r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 dirty="0"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dirty="0"/>
              <a:t>“The winner takes it all” 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endParaRPr dirty="0"/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r>
              <a:rPr dirty="0" err="1"/>
              <a:t>Aumento</a:t>
            </a:r>
            <a:r>
              <a:rPr dirty="0"/>
              <a:t> </a:t>
            </a:r>
            <a:r>
              <a:rPr dirty="0" err="1"/>
              <a:t>concentrazione</a:t>
            </a:r>
            <a:r>
              <a:rPr dirty="0"/>
              <a:t> </a:t>
            </a:r>
            <a:r>
              <a:rPr dirty="0" err="1"/>
              <a:t>nelle</a:t>
            </a:r>
            <a:r>
              <a:rPr dirty="0"/>
              <a:t> </a:t>
            </a:r>
            <a:r>
              <a:rPr dirty="0" err="1"/>
              <a:t>vendite</a:t>
            </a:r>
            <a:r>
              <a:rPr dirty="0"/>
              <a:t>,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profitti</a:t>
            </a:r>
            <a:r>
              <a:rPr dirty="0"/>
              <a:t>,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proprietà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aziende</a:t>
            </a:r>
            <a:endParaRPr dirty="0"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endParaRPr dirty="0"/>
          </a:p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dirty="0"/>
              <a:t>Le Big Five (Amazon, Apple, Facebook, Google, Microsoft)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spartite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mercati</a:t>
            </a:r>
            <a:r>
              <a:rPr dirty="0"/>
              <a:t>. </a:t>
            </a:r>
            <a:r>
              <a:rPr dirty="0" err="1"/>
              <a:t>Ora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fanno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concorrenza</a:t>
            </a:r>
            <a:r>
              <a:rPr dirty="0"/>
              <a:t>.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Symbol"/>
              <a:buChar char="Þ"/>
              <a:defRPr sz="1800" b="1">
                <a:solidFill>
                  <a:srgbClr val="003399"/>
                </a:solidFill>
              </a:defRPr>
            </a:pPr>
            <a:endParaRPr dirty="0"/>
          </a:p>
          <a:p>
            <a:pPr marL="360363" indent="-360363" defTabSz="958850">
              <a:spcBef>
                <a:spcPts val="400"/>
              </a:spcBef>
              <a:buSzPct val="100000"/>
              <a:buFont typeface="Symbol"/>
              <a:buChar char="Þ"/>
              <a:defRPr sz="1800" b="1">
                <a:solidFill>
                  <a:srgbClr val="003399"/>
                </a:solidFill>
              </a:defRPr>
            </a:pPr>
            <a:r>
              <a:rPr dirty="0"/>
              <a:t>RISCHIO: se </a:t>
            </a:r>
            <a:r>
              <a:rPr dirty="0" err="1"/>
              <a:t>prevale</a:t>
            </a:r>
            <a:r>
              <a:rPr dirty="0"/>
              <a:t> </a:t>
            </a:r>
            <a:r>
              <a:rPr dirty="0" err="1"/>
              <a:t>monopolio</a:t>
            </a:r>
            <a:r>
              <a:rPr dirty="0"/>
              <a:t>, </a:t>
            </a:r>
            <a:r>
              <a:rPr dirty="0" err="1"/>
              <a:t>consumatori</a:t>
            </a:r>
            <a:r>
              <a:rPr dirty="0"/>
              <a:t> </a:t>
            </a:r>
            <a:r>
              <a:rPr dirty="0" err="1"/>
              <a:t>danneggiati</a:t>
            </a:r>
            <a:r>
              <a:rPr dirty="0"/>
              <a:t> 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Symbol"/>
              <a:buChar char="Þ"/>
              <a:defRPr sz="1800" b="1">
                <a:solidFill>
                  <a:srgbClr val="003399"/>
                </a:solidFill>
              </a:defRPr>
            </a:pPr>
            <a:r>
              <a:rPr dirty="0" err="1"/>
              <a:t>prezzi</a:t>
            </a:r>
            <a:r>
              <a:rPr dirty="0"/>
              <a:t> </a:t>
            </a:r>
            <a:r>
              <a:rPr dirty="0" err="1"/>
              <a:t>alti</a:t>
            </a:r>
            <a:r>
              <a:rPr dirty="0"/>
              <a:t> &amp; </a:t>
            </a:r>
            <a:r>
              <a:rPr dirty="0" err="1"/>
              <a:t>peggiore</a:t>
            </a:r>
            <a:r>
              <a:rPr dirty="0"/>
              <a:t> </a:t>
            </a:r>
            <a:r>
              <a:rPr dirty="0" err="1"/>
              <a:t>qualità</a:t>
            </a:r>
            <a:r>
              <a:rPr dirty="0"/>
              <a:t>, </a:t>
            </a:r>
            <a:r>
              <a:rPr dirty="0" err="1"/>
              <a:t>anche</a:t>
            </a:r>
            <a:r>
              <a:rPr dirty="0"/>
              <a:t> in forma di </a:t>
            </a:r>
            <a:r>
              <a:rPr dirty="0" err="1"/>
              <a:t>furto</a:t>
            </a:r>
            <a:r>
              <a:rPr dirty="0"/>
              <a:t> di privacy</a:t>
            </a:r>
          </a:p>
        </p:txBody>
      </p:sp>
      <p:sp>
        <p:nvSpPr>
          <p:cNvPr id="117" name="Line"/>
          <p:cNvSpPr/>
          <p:nvPr/>
        </p:nvSpPr>
        <p:spPr>
          <a:xfrm>
            <a:off x="974930" y="1307898"/>
            <a:ext cx="6105105" cy="1"/>
          </a:xfrm>
          <a:prstGeom prst="line">
            <a:avLst/>
          </a:prstGeom>
          <a:ln w="12700">
            <a:solidFill>
              <a:srgbClr val="003399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648" y="332656"/>
            <a:ext cx="3742928" cy="255950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911074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sp>
        <p:nvSpPr>
          <p:cNvPr id="121" name="Le aziende hanno perfezionato i modi di delocalizzare, monitorare e coordinare la produzione in varie parti del mondo in modo da ridurre i costi…"/>
          <p:cNvSpPr txBox="1"/>
          <p:nvPr/>
        </p:nvSpPr>
        <p:spPr>
          <a:xfrm>
            <a:off x="901439" y="2009611"/>
            <a:ext cx="7726641" cy="3080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t>Le aziende hanno perfezionato i modi di delocalizzare, monitorare e coordinare la produzione in varie parti del mondo in modo da ridurre i costi 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endParaRPr/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r>
              <a:t>del lavoro 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r>
              <a:t>di gestione</a:t>
            </a:r>
          </a:p>
          <a:p>
            <a:pPr marL="360363" indent="-360363" defTabSz="958850">
              <a:spcBef>
                <a:spcPts val="400"/>
              </a:spcBef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</a:defRPr>
            </a:pPr>
            <a:r>
              <a:t>di approvvigionamento delle materie prime</a:t>
            </a:r>
          </a:p>
          <a:p>
            <a:pPr defTabSz="958850">
              <a:spcBef>
                <a:spcPts val="400"/>
              </a:spcBef>
              <a:buFont typeface="Arial"/>
              <a:defRPr sz="1800" b="1">
                <a:solidFill>
                  <a:srgbClr val="003399"/>
                </a:solidFill>
              </a:defRPr>
            </a:pPr>
            <a:endParaRPr/>
          </a:p>
          <a:p>
            <a:pPr marL="360363" indent="-360363" defTabSz="958850">
              <a:spcBef>
                <a:spcPts val="400"/>
              </a:spcBef>
              <a:buSzPct val="100000"/>
              <a:buFont typeface="Symbol"/>
              <a:buChar char="Þ"/>
              <a:defRPr sz="1800" b="1">
                <a:solidFill>
                  <a:srgbClr val="003399"/>
                </a:solidFill>
              </a:defRPr>
            </a:pPr>
            <a:r>
              <a:t>RISCHIO: la creazione dei nuovi posti di lavoro può avvenire in un altro paese, demograficamente o istituzionalmente meglio posizionato</a:t>
            </a:r>
          </a:p>
        </p:txBody>
      </p:sp>
      <p:sp>
        <p:nvSpPr>
          <p:cNvPr id="122" name="Line"/>
          <p:cNvSpPr/>
          <p:nvPr/>
        </p:nvSpPr>
        <p:spPr>
          <a:xfrm>
            <a:off x="974930" y="1728405"/>
            <a:ext cx="6105105" cy="1"/>
          </a:xfrm>
          <a:prstGeom prst="line">
            <a:avLst/>
          </a:prstGeom>
          <a:ln w="12700">
            <a:solidFill>
              <a:srgbClr val="003399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3" name="Titolo 1"/>
          <p:cNvSpPr txBox="1"/>
          <p:nvPr/>
        </p:nvSpPr>
        <p:spPr>
          <a:xfrm>
            <a:off x="901438" y="517559"/>
            <a:ext cx="7726641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La tenaglia tra tecnologie e globalizzazione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204217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tudio di McKinsey Global Institute, “A future that works. Automation, employment and productivity”, January 2017…"/>
          <p:cNvSpPr txBox="1"/>
          <p:nvPr/>
        </p:nvSpPr>
        <p:spPr>
          <a:xfrm>
            <a:off x="901438" y="1309094"/>
            <a:ext cx="7726641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58850">
              <a:spcBef>
                <a:spcPts val="400"/>
              </a:spcBef>
              <a:buFont typeface="Arial"/>
              <a:defRPr sz="1800" i="0">
                <a:solidFill>
                  <a:srgbClr val="003399"/>
                </a:solidFill>
              </a:defRPr>
            </a:pPr>
            <a:r>
              <a:rPr dirty="0"/>
              <a:t>Studio di McKinsey Global Institute, “A future that works. Automation, employment and productivity”, January 2017</a:t>
            </a:r>
          </a:p>
          <a:p>
            <a:pPr marL="360363" indent="-360363" defTabSz="958850">
              <a:spcBef>
                <a:spcPts val="400"/>
              </a:spcBef>
              <a:buSzPct val="100000"/>
              <a:buChar char="-"/>
              <a:defRPr sz="1800" i="0">
                <a:solidFill>
                  <a:srgbClr val="003399"/>
                </a:solidFill>
              </a:defRPr>
            </a:pPr>
            <a:r>
              <a:rPr dirty="0" smtClean="0"/>
              <a:t>46 </a:t>
            </a:r>
            <a:r>
              <a:rPr dirty="0" err="1" smtClean="0"/>
              <a:t>paesi</a:t>
            </a:r>
            <a:r>
              <a:rPr lang="it-IT" dirty="0" smtClean="0"/>
              <a:t>, </a:t>
            </a:r>
            <a:r>
              <a:rPr dirty="0" smtClean="0"/>
              <a:t>80</a:t>
            </a:r>
            <a:r>
              <a:rPr dirty="0"/>
              <a:t>%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forza</a:t>
            </a:r>
            <a:r>
              <a:rPr dirty="0"/>
              <a:t> </a:t>
            </a:r>
            <a:r>
              <a:rPr dirty="0" err="1"/>
              <a:t>lavoro</a:t>
            </a:r>
            <a:r>
              <a:rPr dirty="0"/>
              <a:t> </a:t>
            </a:r>
            <a:r>
              <a:rPr dirty="0" err="1"/>
              <a:t>globale</a:t>
            </a:r>
            <a:endParaRPr dirty="0"/>
          </a:p>
          <a:p>
            <a:pPr marL="360363" indent="-360363" defTabSz="958850">
              <a:spcBef>
                <a:spcPts val="400"/>
              </a:spcBef>
              <a:buSzPct val="100000"/>
              <a:buChar char="-"/>
              <a:defRPr sz="1800" i="0">
                <a:solidFill>
                  <a:srgbClr val="003399"/>
                </a:solidFill>
              </a:defRPr>
            </a:pPr>
            <a:r>
              <a:rPr dirty="0" err="1" smtClean="0"/>
              <a:t>Rigorosa</a:t>
            </a:r>
            <a:r>
              <a:rPr dirty="0" smtClean="0"/>
              <a:t> </a:t>
            </a:r>
            <a:r>
              <a:rPr dirty="0" err="1"/>
              <a:t>metodologia</a:t>
            </a:r>
            <a:r>
              <a:rPr dirty="0"/>
              <a:t> di </a:t>
            </a:r>
            <a:r>
              <a:rPr dirty="0" err="1"/>
              <a:t>stima</a:t>
            </a:r>
            <a:r>
              <a:rPr dirty="0"/>
              <a:t> del </a:t>
            </a:r>
            <a:r>
              <a:rPr dirty="0" err="1"/>
              <a:t>potenziale</a:t>
            </a:r>
            <a:r>
              <a:rPr dirty="0"/>
              <a:t> di </a:t>
            </a:r>
            <a:r>
              <a:rPr dirty="0" err="1"/>
              <a:t>automazione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lavori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base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tecnologie</a:t>
            </a:r>
            <a:r>
              <a:rPr dirty="0"/>
              <a:t> </a:t>
            </a:r>
            <a:r>
              <a:rPr dirty="0" err="1"/>
              <a:t>oggi</a:t>
            </a:r>
            <a:r>
              <a:rPr dirty="0"/>
              <a:t> </a:t>
            </a:r>
            <a:r>
              <a:rPr dirty="0" err="1"/>
              <a:t>già</a:t>
            </a:r>
            <a:r>
              <a:rPr dirty="0"/>
              <a:t> </a:t>
            </a:r>
            <a:r>
              <a:rPr dirty="0" err="1"/>
              <a:t>conosciute</a:t>
            </a:r>
            <a:endParaRPr dirty="0"/>
          </a:p>
        </p:txBody>
      </p:sp>
      <p:sp>
        <p:nvSpPr>
          <p:cNvPr id="128" name="Titolo 1"/>
          <p:cNvSpPr txBox="1"/>
          <p:nvPr/>
        </p:nvSpPr>
        <p:spPr>
          <a:xfrm>
            <a:off x="683568" y="260649"/>
            <a:ext cx="7944511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7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it-IT" dirty="0" err="1" smtClean="0"/>
              <a:t>McKinsey</a:t>
            </a:r>
            <a:r>
              <a:rPr lang="it-IT" dirty="0" smtClean="0"/>
              <a:t> ha calcolato in quali paesi e settori si perderanno più posti di lavoro</a:t>
            </a:r>
            <a:endParaRPr lang="it-IT" dirty="0"/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xmlns="" val="471885543"/>
              </p:ext>
            </p:extLst>
          </p:nvPr>
        </p:nvGraphicFramePr>
        <p:xfrm>
          <a:off x="1757772" y="3064704"/>
          <a:ext cx="6630652" cy="3769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vale 6"/>
          <p:cNvSpPr/>
          <p:nvPr/>
        </p:nvSpPr>
        <p:spPr bwMode="auto">
          <a:xfrm>
            <a:off x="179512" y="3573016"/>
            <a:ext cx="1440160" cy="86409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000066"/>
            </a:solidFill>
            <a:round/>
            <a:headEnd/>
            <a:tailEnd/>
          </a:ln>
        </p:spPr>
        <p:txBody>
          <a:bodyPr lIns="36000" tIns="36000" rIns="36000" bIns="36000" rtlCol="0" anchor="ctr">
            <a:normAutofit/>
          </a:bodyPr>
          <a:lstStyle/>
          <a:p>
            <a:pPr algn="ctr" defTabSz="958850" eaLnBrk="0" hangingPunct="0"/>
            <a:r>
              <a:rPr lang="it-IT" sz="1800" i="0" dirty="0" smtClean="0">
                <a:solidFill>
                  <a:srgbClr val="003399"/>
                </a:solidFill>
                <a:latin typeface="Arial" charset="0"/>
              </a:rPr>
              <a:t>Esempio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651" y="5911074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rcRect l="3020" t="4867" r="4410" b="4867"/>
          <a:stretch>
            <a:fillRect/>
          </a:stretch>
        </p:blipFill>
        <p:spPr>
          <a:xfrm>
            <a:off x="860028" y="2370078"/>
            <a:ext cx="7424057" cy="366668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itolo 1"/>
          <p:cNvSpPr txBox="1"/>
          <p:nvPr/>
        </p:nvSpPr>
        <p:spPr>
          <a:xfrm>
            <a:off x="901438" y="426067"/>
            <a:ext cx="7726641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58850">
              <a:defRPr sz="23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McKinsey, risultato 1: meno del 5% dei lavori pienamente automatizzabili</a:t>
            </a:r>
          </a:p>
        </p:txBody>
      </p:sp>
      <p:sp>
        <p:nvSpPr>
          <p:cNvPr id="133" name="Dunque: la minaccia è per ora limitata. Ma il 60% dei lavori è fatto di attività, almeno parzialmente automatizzabili"/>
          <p:cNvSpPr txBox="1"/>
          <p:nvPr/>
        </p:nvSpPr>
        <p:spPr>
          <a:xfrm>
            <a:off x="992053" y="1340768"/>
            <a:ext cx="7896411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58850">
              <a:defRPr sz="15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sz="1800" dirty="0" smtClean="0"/>
              <a:t>Dunque: la minaccia è per ora limitata? INSOMMA: il 60% dei lavori è fatto di attività almeno </a:t>
            </a:r>
            <a:r>
              <a:rPr lang="it-IT" sz="1800" u="sng" dirty="0" smtClean="0"/>
              <a:t>parzialmente</a:t>
            </a:r>
            <a:r>
              <a:rPr lang="it-IT" sz="1800" dirty="0" smtClean="0"/>
              <a:t> automatizzabili</a:t>
            </a:r>
            <a:endParaRPr lang="it-IT" sz="18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6005233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olo 1"/>
          <p:cNvSpPr txBox="1"/>
          <p:nvPr/>
        </p:nvSpPr>
        <p:spPr>
          <a:xfrm>
            <a:off x="901438" y="382659"/>
            <a:ext cx="7726641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58850">
              <a:defRPr sz="23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McKinsey, risultato 2: più facile automatizzare attività operative in contesti stabili</a:t>
            </a:r>
          </a:p>
        </p:txBody>
      </p:sp>
      <p:pic>
        <p:nvPicPr>
          <p:cNvPr id="138" name="Picture 4" descr="Picture 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01379" y="2617920"/>
            <a:ext cx="7726711" cy="347407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Esempi: servizi di accoglienza, raccolta prodotti agricoli, attività manifatturiere, attività di back-office nel commercio al dettaglio e all’ingrosso"/>
          <p:cNvSpPr txBox="1"/>
          <p:nvPr/>
        </p:nvSpPr>
        <p:spPr>
          <a:xfrm>
            <a:off x="683568" y="1320015"/>
            <a:ext cx="8040907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marL="457200" indent="-914400" defTabSz="958850">
              <a:defRPr sz="15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marL="0" indent="0"/>
            <a:r>
              <a:rPr lang="it-IT" sz="1800" dirty="0" smtClean="0"/>
              <a:t>Esempi: servizi di accoglienza, raccolta prodotti agricoli, attività manifatturiere, attività di back-office nel commercio al dettaglio e all’ingrosso</a:t>
            </a:r>
            <a:endParaRPr lang="it-IT" sz="1800" dirty="0"/>
          </a:p>
        </p:txBody>
      </p:sp>
      <p:sp>
        <p:nvSpPr>
          <p:cNvPr id="140" name="5 settori più…"/>
          <p:cNvSpPr txBox="1"/>
          <p:nvPr/>
        </p:nvSpPr>
        <p:spPr>
          <a:xfrm>
            <a:off x="950837" y="2483205"/>
            <a:ext cx="2419163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700" b="1" i="0" cap="all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5 settori più </a:t>
            </a:r>
          </a:p>
          <a:p>
            <a:pPr>
              <a:defRPr sz="1700" b="1" i="0" cap="all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automatizzabili</a:t>
            </a:r>
          </a:p>
        </p:txBody>
      </p:sp>
      <p:sp>
        <p:nvSpPr>
          <p:cNvPr id="141" name="Line"/>
          <p:cNvSpPr/>
          <p:nvPr/>
        </p:nvSpPr>
        <p:spPr>
          <a:xfrm>
            <a:off x="974930" y="2199563"/>
            <a:ext cx="6105105" cy="1"/>
          </a:xfrm>
          <a:prstGeom prst="line">
            <a:avLst/>
          </a:prstGeom>
          <a:ln w="12700">
            <a:solidFill>
              <a:srgbClr val="003399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6010582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"/>
          <p:cNvGrpSpPr/>
          <p:nvPr/>
        </p:nvGrpSpPr>
        <p:grpSpPr>
          <a:xfrm>
            <a:off x="901438" y="2494213"/>
            <a:ext cx="7726641" cy="4096253"/>
            <a:chOff x="0" y="0"/>
            <a:chExt cx="7726640" cy="4096252"/>
          </a:xfrm>
        </p:grpSpPr>
        <p:pic>
          <p:nvPicPr>
            <p:cNvPr id="144" name="Picture 2" descr="Picture 2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71325" y="0"/>
              <a:ext cx="7583991" cy="11132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Picture 3" descr="Picture 3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>
            <a:xfrm>
              <a:off x="0" y="1213649"/>
              <a:ext cx="7726641" cy="2882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7" name="Esempi: assistenza sanitaria, istruzione, management, politica, altre professioni con sofisticata elaborazione delle informazioni"/>
          <p:cNvSpPr txBox="1"/>
          <p:nvPr/>
        </p:nvSpPr>
        <p:spPr>
          <a:xfrm>
            <a:off x="900072" y="1548286"/>
            <a:ext cx="7896411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457200" indent="-914400" defTabSz="958850">
              <a:defRPr sz="15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marL="0" indent="0"/>
            <a:r>
              <a:rPr lang="it-IT" sz="1800" dirty="0" smtClean="0"/>
              <a:t>Esempi: assistenza sanitaria, istruzione, management, politica, altre professioni con sofisticata elaborazione delle informazioni</a:t>
            </a:r>
            <a:endParaRPr lang="it-IT" sz="1800" dirty="0"/>
          </a:p>
        </p:txBody>
      </p:sp>
      <p:sp>
        <p:nvSpPr>
          <p:cNvPr id="148" name="5 settori meno…"/>
          <p:cNvSpPr txBox="1"/>
          <p:nvPr/>
        </p:nvSpPr>
        <p:spPr>
          <a:xfrm>
            <a:off x="940155" y="2451159"/>
            <a:ext cx="2419162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700" b="1" i="0" cap="all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5 settori meno </a:t>
            </a:r>
          </a:p>
          <a:p>
            <a:pPr>
              <a:defRPr sz="1700" b="1" i="0" cap="all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automatizzabili</a:t>
            </a:r>
          </a:p>
        </p:txBody>
      </p:sp>
      <p:sp>
        <p:nvSpPr>
          <p:cNvPr id="149" name="Titolo 1"/>
          <p:cNvSpPr txBox="1"/>
          <p:nvPr/>
        </p:nvSpPr>
        <p:spPr>
          <a:xfrm>
            <a:off x="683568" y="331859"/>
            <a:ext cx="6552729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3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dirty="0"/>
              <a:t>McKinsey, </a:t>
            </a:r>
            <a:r>
              <a:rPr dirty="0" err="1"/>
              <a:t>risultato</a:t>
            </a:r>
            <a:r>
              <a:rPr dirty="0"/>
              <a:t> 3: </a:t>
            </a:r>
            <a:r>
              <a:rPr dirty="0" err="1"/>
              <a:t>più</a:t>
            </a:r>
            <a:r>
              <a:rPr dirty="0"/>
              <a:t> difficile </a:t>
            </a:r>
            <a:r>
              <a:rPr dirty="0" err="1"/>
              <a:t>automatizzare</a:t>
            </a:r>
            <a:r>
              <a:rPr dirty="0"/>
              <a:t> </a:t>
            </a:r>
            <a:r>
              <a:rPr dirty="0" err="1"/>
              <a:t>attività</a:t>
            </a:r>
            <a:r>
              <a:rPr dirty="0"/>
              <a:t> con </a:t>
            </a:r>
            <a:r>
              <a:rPr dirty="0" err="1"/>
              <a:t>molta</a:t>
            </a:r>
            <a:r>
              <a:rPr dirty="0"/>
              <a:t> </a:t>
            </a:r>
            <a:r>
              <a:rPr dirty="0" err="1"/>
              <a:t>interazione</a:t>
            </a:r>
            <a:r>
              <a:rPr dirty="0"/>
              <a:t> </a:t>
            </a:r>
            <a:r>
              <a:rPr dirty="0" err="1"/>
              <a:t>umana</a:t>
            </a:r>
            <a:r>
              <a:rPr dirty="0"/>
              <a:t> e </a:t>
            </a:r>
            <a:r>
              <a:rPr dirty="0" err="1"/>
              <a:t>sociale</a:t>
            </a:r>
            <a:r>
              <a:rPr dirty="0"/>
              <a:t> </a:t>
            </a:r>
          </a:p>
        </p:txBody>
      </p:sp>
      <p:sp>
        <p:nvSpPr>
          <p:cNvPr id="150" name="Line"/>
          <p:cNvSpPr/>
          <p:nvPr/>
        </p:nvSpPr>
        <p:spPr>
          <a:xfrm>
            <a:off x="974930" y="2263063"/>
            <a:ext cx="6105105" cy="1"/>
          </a:xfrm>
          <a:prstGeom prst="line">
            <a:avLst/>
          </a:prstGeom>
          <a:ln w="12700">
            <a:solidFill>
              <a:srgbClr val="003399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204217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sp>
        <p:nvSpPr>
          <p:cNvPr id="155" name="Titolo 1"/>
          <p:cNvSpPr txBox="1"/>
          <p:nvPr/>
        </p:nvSpPr>
        <p:spPr>
          <a:xfrm>
            <a:off x="901438" y="343009"/>
            <a:ext cx="7991042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3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it-IT" sz="2400" dirty="0" smtClean="0"/>
              <a:t>Cosa fare per attenuare gli effetti sociali negativi della Quarta Rivoluzione Industriale</a:t>
            </a:r>
            <a:endParaRPr lang="it-IT" sz="2400" dirty="0"/>
          </a:p>
        </p:txBody>
      </p:sp>
      <p:sp>
        <p:nvSpPr>
          <p:cNvPr id="156" name="Bill Gates: tassare i robot…"/>
          <p:cNvSpPr txBox="1"/>
          <p:nvPr/>
        </p:nvSpPr>
        <p:spPr>
          <a:xfrm>
            <a:off x="755576" y="1689927"/>
            <a:ext cx="7872503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958850">
              <a:defRPr sz="18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Bill Gates: </a:t>
            </a:r>
            <a:r>
              <a:rPr lang="it-IT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tassare i robot </a:t>
            </a:r>
          </a:p>
          <a:p>
            <a:pPr defTabSz="958850"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b="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958850">
              <a:defRPr sz="18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Politica</a:t>
            </a:r>
            <a:r>
              <a:rPr lang="it-IT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redditi di sicurezza a tutti</a:t>
            </a: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defTabSz="958850"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defTabSz="958850">
              <a:defRPr sz="18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958850">
              <a:defRPr sz="18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Meglio</a:t>
            </a:r>
            <a:r>
              <a:rPr lang="it-IT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misure preventive o compensative attive come:</a:t>
            </a: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defTabSz="958850"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marL="285750" indent="-285750" defTabSz="958850"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Programmi di formazione permanente</a:t>
            </a: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defTabSz="958850"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marL="285750" indent="-285750" defTabSz="958850"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Prestiti a lungo termine a fini di riqualificazione professionale</a:t>
            </a:r>
          </a:p>
          <a:p>
            <a:pPr marL="285750" indent="-285750" defTabSz="958850"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defTabSz="958850"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Compensazioni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salariali parziali per chi cambia lavoro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  <a:p>
            <a:pPr marL="285750" indent="-285750" defTabSz="958850">
              <a:buSzPct val="100000"/>
              <a:buFont typeface="Arial"/>
              <a:buChar char="•"/>
              <a:defRPr sz="1800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Tahoma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911074"/>
            <a:ext cx="1852922" cy="829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4716016" y="630932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Ferdinando Bocconi</a:t>
            </a:r>
          </a:p>
        </p:txBody>
      </p:sp>
      <p:sp>
        <p:nvSpPr>
          <p:cNvPr id="11" name="Titolo 1"/>
          <p:cNvSpPr txBox="1">
            <a:spLocks/>
          </p:cNvSpPr>
          <p:nvPr/>
        </p:nvSpPr>
        <p:spPr bwMode="auto">
          <a:xfrm>
            <a:off x="827584" y="188640"/>
            <a:ext cx="81724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Formazione permanente</a:t>
            </a:r>
            <a:endParaRPr kumimoji="0" lang="it-IT" sz="2800" b="1" i="0" u="none" strike="noStrike" kern="0" spc="0" normalizeH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 bwMode="auto">
          <a:xfrm>
            <a:off x="827584" y="1628800"/>
            <a:ext cx="814239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it-IT" sz="1800" b="1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Due sfide </a:t>
            </a:r>
            <a:r>
              <a:rPr kumimoji="0" lang="it-IT" sz="1800" b="1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per il mondo scolastico e universitario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sz="1800" b="1" i="0" kern="0" dirty="0" smtClean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it-IT" sz="1800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1) Anticipare richieste del mercato del lavoro, adattando contenuti e linguaggi in modo trasversale ai corsi di studio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sz="1800" i="0" kern="0" dirty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1800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2) Adattare tecniche di docenza e contenuti di apprendimento appropriati per necessità di riqualificazione di lavoratori anziani o spiazzati dal progresso tecnologico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911074"/>
            <a:ext cx="1852922" cy="8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203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4716016" y="630932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Ferdinando Bocconi</a:t>
            </a:r>
          </a:p>
        </p:txBody>
      </p:sp>
      <p:sp>
        <p:nvSpPr>
          <p:cNvPr id="11" name="Titolo 1"/>
          <p:cNvSpPr txBox="1">
            <a:spLocks/>
          </p:cNvSpPr>
          <p:nvPr/>
        </p:nvSpPr>
        <p:spPr bwMode="auto">
          <a:xfrm>
            <a:off x="827584" y="188640"/>
            <a:ext cx="81724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Prestiti a lungo termine a fini di riqualificazione professionale</a:t>
            </a:r>
            <a:endParaRPr kumimoji="0" lang="it-IT" sz="2800" b="1" i="0" u="none" strike="noStrike" kern="0" spc="0" normalizeH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 bwMode="auto">
          <a:xfrm>
            <a:off x="827584" y="1628800"/>
            <a:ext cx="814239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Come i prestiti d’onore oggi estesi agli studenti universitari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i="0" kern="0" dirty="0" smtClean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i="0" kern="0" dirty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it-IT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Non meno rischiosi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per le banche per</a:t>
            </a:r>
            <a:endParaRPr lang="it-IT" i="0" kern="0" dirty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i="0" kern="0" dirty="0" smtClean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it-IT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Garanzie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i="0" kern="0" dirty="0" smtClean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it-IT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Recupero debiti non restituiti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i="0" kern="0" dirty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911074"/>
            <a:ext cx="1852922" cy="8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0992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4716016" y="630932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Ferdinando Bocconi</a:t>
            </a:r>
          </a:p>
        </p:txBody>
      </p:sp>
      <p:sp>
        <p:nvSpPr>
          <p:cNvPr id="11" name="Titolo 1"/>
          <p:cNvSpPr txBox="1">
            <a:spLocks/>
          </p:cNvSpPr>
          <p:nvPr/>
        </p:nvSpPr>
        <p:spPr bwMode="auto">
          <a:xfrm>
            <a:off x="827584" y="188640"/>
            <a:ext cx="81724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Assicurazione dei salari</a:t>
            </a:r>
            <a:endParaRPr kumimoji="0" lang="it-IT" sz="2800" b="1" i="0" u="none" strike="noStrike" kern="0" spc="0" normalizeH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 bwMode="auto">
          <a:xfrm>
            <a:off x="827584" y="1628800"/>
            <a:ext cx="814239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Già attuata in: </a:t>
            </a: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Canada, 1995</a:t>
            </a:r>
            <a:r>
              <a:rPr lang="it-IT" i="0" kern="0" dirty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: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  <a:r>
              <a:rPr kumimoji="0" lang="it-IT" i="0" u="none" strike="noStrike" kern="0" spc="0" normalizeH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Earnings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  <a:r>
              <a:rPr kumimoji="0" lang="it-IT" i="0" u="none" strike="noStrike" kern="0" spc="0" normalizeH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Supplement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Project  </a:t>
            </a: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Usa, anni 2000: ATAA Alternative </a:t>
            </a:r>
            <a:r>
              <a:rPr kumimoji="0" lang="it-IT" i="0" u="none" strike="noStrike" kern="0" spc="0" normalizeH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Trade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  <a:r>
              <a:rPr kumimoji="0" lang="it-IT" i="0" u="none" strike="noStrike" kern="0" spc="0" normalizeH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Adjustment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 Assistance for </a:t>
            </a:r>
            <a:r>
              <a:rPr kumimoji="0" lang="it-IT" i="0" u="none" strike="noStrike" kern="0" spc="0" normalizeH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Older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 </a:t>
            </a:r>
            <a:r>
              <a:rPr kumimoji="0" lang="it-IT" i="0" u="none" strike="noStrike" kern="0" spc="0" normalizeH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Workers</a:t>
            </a:r>
            <a:r>
              <a:rPr kumimoji="0" lang="it-IT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, un complemento al TAA Program (destinato a riqualificare i lavoratori in generale)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i="0" kern="0" dirty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it-IT" b="1" i="0" kern="0" noProof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Idea dell’ATAA</a:t>
            </a:r>
            <a:r>
              <a:rPr lang="it-IT" i="0" kern="0" noProof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 </a:t>
            </a: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it-IT" i="0" kern="0" noProof="0" dirty="0" smtClean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it-IT" i="0" kern="0" noProof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integrazione di stipendio per lavoratori con salario &lt; 50k dollari che perdono lavoro a 50+ anni e lo recuperano entro 6 mesi</a:t>
            </a:r>
          </a:p>
          <a:p>
            <a:pPr marL="285750" marR="0" lvl="0" indent="-28575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it-IT" i="0" kern="0" dirty="0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Integrazione pari a ½ differenza tra vecchio e nuovo stipendio,  fino a 10k dollari </a:t>
            </a:r>
            <a:r>
              <a:rPr lang="it-IT" i="0" kern="0" dirty="0" err="1" smtClean="0">
                <a:solidFill>
                  <a:srgbClr val="003399"/>
                </a:solidFill>
                <a:latin typeface="Verdana" pitchFamily="34" charset="0"/>
                <a:ea typeface="+mj-ea"/>
                <a:cs typeface="+mj-cs"/>
              </a:rPr>
              <a:t>max</a:t>
            </a:r>
            <a:endParaRPr lang="it-IT" i="0" kern="0" noProof="0" dirty="0" smtClean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911074"/>
            <a:ext cx="1852922" cy="8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327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asellaDiTesto 8"/>
          <p:cNvSpPr txBox="1"/>
          <p:nvPr/>
        </p:nvSpPr>
        <p:spPr>
          <a:xfrm>
            <a:off x="4716016" y="6309319"/>
            <a:ext cx="3528393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</a:defRPr>
            </a:lvl1pPr>
          </a:lstStyle>
          <a:p>
            <a:r>
              <a:t>Ferdinando Bocconi</a:t>
            </a:r>
          </a:p>
        </p:txBody>
      </p:sp>
      <p:sp>
        <p:nvSpPr>
          <p:cNvPr id="155" name="Titolo 1"/>
          <p:cNvSpPr txBox="1"/>
          <p:nvPr/>
        </p:nvSpPr>
        <p:spPr>
          <a:xfrm>
            <a:off x="611560" y="260649"/>
            <a:ext cx="6912768" cy="1508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3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it-IT" dirty="0" smtClean="0"/>
              <a:t>Come hanno fatto negli Usa per sostenere il reddito dei 50enni che ritrovano il lavoro dopo averlo perso a causa della globalizzazione</a:t>
            </a:r>
            <a:endParaRPr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238" y="2034796"/>
            <a:ext cx="8788955" cy="3248000"/>
          </a:xfrm>
          <a:prstGeom prst="rect">
            <a:avLst/>
          </a:prstGeom>
        </p:spPr>
      </p:pic>
      <p:sp>
        <p:nvSpPr>
          <p:cNvPr id="8" name="Titolo 1"/>
          <p:cNvSpPr txBox="1"/>
          <p:nvPr/>
        </p:nvSpPr>
        <p:spPr>
          <a:xfrm>
            <a:off x="556803" y="5311854"/>
            <a:ext cx="8099687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defTabSz="958850">
              <a:defRPr sz="2300" b="1" i="0">
                <a:solidFill>
                  <a:srgbClr val="003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marL="285750" indent="-285750">
              <a:buFontTx/>
              <a:buChar char="-"/>
            </a:pPr>
            <a:r>
              <a:rPr lang="it-IT" sz="1800" b="0" dirty="0" smtClean="0"/>
              <a:t>Necessità di certificazione della ragione della perdita del lavoro e del reddito precedente (anche misura anti-evasione)</a:t>
            </a:r>
          </a:p>
          <a:p>
            <a:pPr marL="285750" indent="-285750">
              <a:buFontTx/>
              <a:buChar char="-"/>
            </a:pPr>
            <a:r>
              <a:rPr lang="it-IT" sz="1800" b="0" dirty="0" smtClean="0"/>
              <a:t>Solo per chi ritrova lavoro PRESTO</a:t>
            </a:r>
          </a:p>
          <a:p>
            <a:pPr marL="285750" indent="-285750">
              <a:buFontTx/>
              <a:buChar char="-"/>
            </a:pPr>
            <a:r>
              <a:rPr lang="it-IT" sz="1800" b="0" dirty="0" smtClean="0"/>
              <a:t>Tetto salariale e tetto di benefit</a:t>
            </a:r>
          </a:p>
          <a:p>
            <a:pPr marL="285750" indent="-285750">
              <a:buFontTx/>
              <a:buChar char="-"/>
            </a:pPr>
            <a:r>
              <a:rPr lang="it-IT" sz="1800" b="0" dirty="0" smtClean="0"/>
              <a:t>Il programma è piccolo: meno di 100 mila lavoratori coinvolti</a:t>
            </a:r>
            <a:endParaRPr sz="1800" b="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8439" y="1223525"/>
            <a:ext cx="1852922" cy="8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179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4716016" y="630932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Ferdinando Bocconi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 bwMode="auto">
          <a:xfrm>
            <a:off x="827584" y="1628800"/>
            <a:ext cx="814239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ctr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sz="3200" b="1" i="0" u="none" strike="noStrike" kern="0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GRAZIE DELL’ATTENZIONE</a:t>
            </a:r>
          </a:p>
          <a:p>
            <a:pPr marR="0" lvl="0" algn="l" defTabSz="958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it-IT" sz="1800" b="1" i="0" kern="0" dirty="0">
              <a:solidFill>
                <a:srgbClr val="003399"/>
              </a:solidFill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911074"/>
            <a:ext cx="1852922" cy="8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155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0_format_presentazioni_aula_office2007">
  <a:themeElements>
    <a:clrScheme name="2010_format_presentazioni_aula_office2007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2010_format_presentazioni_aula_office2007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2010_format_presentazioni_aula_office200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36000" tIns="36000" rIns="36000" bIns="36000" numCol="1" spcCol="38100" rtlCol="0" anchor="ctr">
        <a:norm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10_format_presentazioni_aula_office2007">
  <a:themeElements>
    <a:clrScheme name="2010_format_presentazioni_aula_office2007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2010_format_presentazioni_aula_office2007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2010_format_presentazioni_aula_office200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36000" tIns="36000" rIns="36000" bIns="36000" numCol="1" spcCol="38100" rtlCol="0" anchor="ctr">
        <a:norm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1167</Words>
  <Application>Microsoft Office PowerPoint</Application>
  <PresentationFormat>Presentazione su schermo (4:3)</PresentationFormat>
  <Paragraphs>139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2010_format_presentazioni_aula_office2007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Gritti, Roberto</dc:creator>
  <cp:lastModifiedBy>piccolos</cp:lastModifiedBy>
  <cp:revision>17</cp:revision>
  <dcterms:modified xsi:type="dcterms:W3CDTF">2018-11-22T08:47:21Z</dcterms:modified>
</cp:coreProperties>
</file>